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notesMasterIdLst>
    <p:notesMasterId r:id="rId23"/>
  </p:notesMasterIdLst>
  <p:handoutMasterIdLst>
    <p:handoutMasterId r:id="rId24"/>
  </p:handoutMasterIdLst>
  <p:sldIdLst>
    <p:sldId id="256" r:id="rId2"/>
    <p:sldId id="280" r:id="rId3"/>
    <p:sldId id="264" r:id="rId4"/>
    <p:sldId id="265" r:id="rId5"/>
    <p:sldId id="257" r:id="rId6"/>
    <p:sldId id="266" r:id="rId7"/>
    <p:sldId id="258" r:id="rId8"/>
    <p:sldId id="259" r:id="rId9"/>
    <p:sldId id="269" r:id="rId10"/>
    <p:sldId id="270" r:id="rId11"/>
    <p:sldId id="271" r:id="rId12"/>
    <p:sldId id="272" r:id="rId13"/>
    <p:sldId id="273" r:id="rId14"/>
    <p:sldId id="268" r:id="rId15"/>
    <p:sldId id="267" r:id="rId16"/>
    <p:sldId id="262" r:id="rId17"/>
    <p:sldId id="263" r:id="rId18"/>
    <p:sldId id="277" r:id="rId19"/>
    <p:sldId id="281" r:id="rId20"/>
    <p:sldId id="278" r:id="rId21"/>
    <p:sldId id="279"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Темный стиль 1 - акцент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38B1855-1B75-4FBE-930C-398BA8C253C6}" styleName="Стиль из темы 2 - акцент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Стиль из темы 2 - акцент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Стиль из темы 2 - акцент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Стиль из темы 2 - акцент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Стиль из темы 2 - акцент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660"/>
  </p:normalViewPr>
  <p:slideViewPr>
    <p:cSldViewPr>
      <p:cViewPr>
        <p:scale>
          <a:sx n="69" d="100"/>
          <a:sy n="69" d="100"/>
        </p:scale>
        <p:origin x="-1410" y="-108"/>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892"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lang val="ru-RU"/>
  <c:style val="4"/>
  <c:chart>
    <c:title>
      <c:tx>
        <c:rich>
          <a:bodyPr/>
          <a:lstStyle/>
          <a:p>
            <a:pPr>
              <a:defRPr/>
            </a:pPr>
            <a:r>
              <a:rPr lang="ru-RU" dirty="0"/>
              <a:t>Количество отравлений с 2014 по 2016 </a:t>
            </a:r>
            <a:r>
              <a:rPr lang="ru-RU" dirty="0" smtClean="0"/>
              <a:t>год</a:t>
            </a:r>
            <a:endParaRPr lang="ru-RU" dirty="0"/>
          </a:p>
        </c:rich>
      </c:tx>
      <c:layout/>
    </c:title>
    <c:view3D>
      <c:perspective val="30"/>
    </c:view3D>
    <c:plotArea>
      <c:layout>
        <c:manualLayout>
          <c:layoutTarget val="inner"/>
          <c:xMode val="edge"/>
          <c:yMode val="edge"/>
          <c:x val="8.2579689827307318E-2"/>
          <c:y val="0.13164509498944563"/>
          <c:w val="0.75594225406216631"/>
          <c:h val="0.76556123393696995"/>
        </c:manualLayout>
      </c:layout>
      <c:bar3DChart>
        <c:barDir val="col"/>
        <c:grouping val="stacked"/>
        <c:ser>
          <c:idx val="0"/>
          <c:order val="0"/>
          <c:tx>
            <c:strRef>
              <c:f>Лист1!$B$1</c:f>
              <c:strCache>
                <c:ptCount val="1"/>
                <c:pt idx="0">
                  <c:v>Количество отравлений с 2014 по 2016 года</c:v>
                </c:pt>
              </c:strCache>
            </c:strRef>
          </c:tx>
          <c:spPr>
            <a:effectLst>
              <a:outerShdw blurRad="50800" dist="50800" dir="5400000" sx="2000" sy="2000" algn="ctr" rotWithShape="0">
                <a:srgbClr val="000000">
                  <a:alpha val="43137"/>
                </a:srgbClr>
              </a:outerShdw>
            </a:effectLst>
          </c:spPr>
          <c:cat>
            <c:numRef>
              <c:f>Лист1!$A$2:$A$4</c:f>
              <c:numCache>
                <c:formatCode>General</c:formatCode>
                <c:ptCount val="3"/>
                <c:pt idx="0">
                  <c:v>2014</c:v>
                </c:pt>
                <c:pt idx="1">
                  <c:v>2015</c:v>
                </c:pt>
                <c:pt idx="2">
                  <c:v>2016</c:v>
                </c:pt>
              </c:numCache>
            </c:numRef>
          </c:cat>
          <c:val>
            <c:numRef>
              <c:f>Лист1!$B$2:$B$4</c:f>
              <c:numCache>
                <c:formatCode>General</c:formatCode>
                <c:ptCount val="3"/>
                <c:pt idx="0">
                  <c:v>11</c:v>
                </c:pt>
                <c:pt idx="1">
                  <c:v>7</c:v>
                </c:pt>
                <c:pt idx="2">
                  <c:v>8</c:v>
                </c:pt>
              </c:numCache>
            </c:numRef>
          </c:val>
        </c:ser>
        <c:gapWidth val="100"/>
        <c:shape val="box"/>
        <c:axId val="61094144"/>
        <c:axId val="184809344"/>
        <c:axId val="0"/>
      </c:bar3DChart>
      <c:catAx>
        <c:axId val="61094144"/>
        <c:scaling>
          <c:orientation val="minMax"/>
        </c:scaling>
        <c:axPos val="b"/>
        <c:numFmt formatCode="General" sourceLinked="1"/>
        <c:tickLblPos val="nextTo"/>
        <c:crossAx val="184809344"/>
        <c:auto val="1"/>
        <c:lblAlgn val="ctr"/>
        <c:lblOffset val="100"/>
      </c:catAx>
      <c:valAx>
        <c:axId val="184809344"/>
        <c:scaling>
          <c:orientation val="minMax"/>
        </c:scaling>
        <c:axPos val="l"/>
        <c:majorGridlines/>
        <c:numFmt formatCode="General" sourceLinked="1"/>
        <c:tickLblPos val="nextTo"/>
        <c:crossAx val="61094144"/>
        <c:crossBetween val="between"/>
      </c:valAx>
    </c:plotArea>
    <c:legend>
      <c:legendPos val="r"/>
      <c:layout>
        <c:manualLayout>
          <c:xMode val="edge"/>
          <c:yMode val="edge"/>
          <c:x val="0.76976781299253005"/>
          <c:y val="0.44815321445765283"/>
          <c:w val="0.22126425689047732"/>
          <c:h val="0.35050781394659852"/>
        </c:manualLayout>
      </c:layout>
    </c:legend>
    <c:plotVisOnly val="1"/>
  </c:chart>
  <c:txPr>
    <a:bodyPr/>
    <a:lstStyle/>
    <a:p>
      <a:pPr>
        <a:defRPr sz="1800"/>
      </a:pPr>
      <a:endParaRPr lang="ru-RU"/>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53D6663-D050-42DD-A478-900D1A4D5A28}" type="datetimeFigureOut">
              <a:rPr lang="ru-RU" smtClean="0"/>
              <a:pPr/>
              <a:t>05.06.2017</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73951C-E486-49E5-A330-48A4EF4655F2}"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ADBDF4-52E2-412E-B25D-6D9EB9FD67B1}" type="datetimeFigureOut">
              <a:rPr lang="ru-RU" smtClean="0"/>
              <a:pPr/>
              <a:t>05.06.2017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D1E1A7-4118-409D-8B5D-8BEB5B03525F}" type="slidenum">
              <a:rPr lang="ru-RU" smtClean="0"/>
              <a:pPr/>
              <a:t>‹#›</a:t>
            </a:fld>
            <a:endParaRPr lang="ru-RU"/>
          </a:p>
        </p:txBody>
      </p:sp>
    </p:spTree>
    <p:extLst>
      <p:ext uri="{BB962C8B-B14F-4D97-AF65-F5344CB8AC3E}">
        <p14:creationId xmlns="" xmlns:p14="http://schemas.microsoft.com/office/powerpoint/2010/main" val="362161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3D1E1A7-4118-409D-8B5D-8BEB5B03525F}"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EA00BAE0-EED2-4A45-9101-EA9ADB9DA408}" type="datetimeFigureOut">
              <a:rPr lang="ru-RU" smtClean="0"/>
              <a:pPr/>
              <a:t>05.06.2017</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3DA2F5B7-5634-460F-BECB-495F2DE2694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A00BAE0-EED2-4A45-9101-EA9ADB9DA408}" type="datetimeFigureOut">
              <a:rPr lang="ru-RU" smtClean="0"/>
              <a:pPr/>
              <a:t>05.06.2017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A2F5B7-5634-460F-BECB-495F2DE2694C}" type="slidenum">
              <a:rPr lang="ru-RU" smtClean="0"/>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A00BAE0-EED2-4A45-9101-EA9ADB9DA408}" type="datetimeFigureOut">
              <a:rPr lang="ru-RU" smtClean="0"/>
              <a:pPr/>
              <a:t>05.06.2017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DA2F5B7-5634-460F-BECB-495F2DE2694C}" type="slidenum">
              <a:rPr lang="ru-RU" smtClean="0"/>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EA00BAE0-EED2-4A45-9101-EA9ADB9DA408}" type="datetimeFigureOut">
              <a:rPr lang="ru-RU" smtClean="0"/>
              <a:pPr/>
              <a:t>05.06.2017</a:t>
            </a:fld>
            <a:endParaRPr lang="ru-RU"/>
          </a:p>
        </p:txBody>
      </p:sp>
      <p:sp>
        <p:nvSpPr>
          <p:cNvPr id="9" name="Номер слайда 8"/>
          <p:cNvSpPr>
            <a:spLocks noGrp="1"/>
          </p:cNvSpPr>
          <p:nvPr>
            <p:ph type="sldNum" sz="quarter" idx="15"/>
          </p:nvPr>
        </p:nvSpPr>
        <p:spPr/>
        <p:txBody>
          <a:bodyPr rtlCol="0"/>
          <a:lstStyle/>
          <a:p>
            <a:fld id="{3DA2F5B7-5634-460F-BECB-495F2DE2694C}"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EA00BAE0-EED2-4A45-9101-EA9ADB9DA408}" type="datetimeFigureOut">
              <a:rPr lang="ru-RU" smtClean="0"/>
              <a:pPr/>
              <a:t>05.06.2017</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3DA2F5B7-5634-460F-BECB-495F2DE2694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A00BAE0-EED2-4A45-9101-EA9ADB9DA408}" type="datetimeFigureOut">
              <a:rPr lang="ru-RU" smtClean="0"/>
              <a:pPr/>
              <a:t>05.06.2017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DA2F5B7-5634-460F-BECB-495F2DE2694C}"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EA00BAE0-EED2-4A45-9101-EA9ADB9DA408}" type="datetimeFigureOut">
              <a:rPr lang="ru-RU" smtClean="0"/>
              <a:pPr/>
              <a:t>05.06.2017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DA2F5B7-5634-460F-BECB-495F2DE2694C}"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spd="slow">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EA00BAE0-EED2-4A45-9101-EA9ADB9DA408}" type="datetimeFigureOut">
              <a:rPr lang="ru-RU" smtClean="0"/>
              <a:pPr/>
              <a:t>05.06.2017</a:t>
            </a:fld>
            <a:endParaRPr lang="ru-RU"/>
          </a:p>
        </p:txBody>
      </p:sp>
      <p:sp>
        <p:nvSpPr>
          <p:cNvPr id="7" name="Номер слайда 6"/>
          <p:cNvSpPr>
            <a:spLocks noGrp="1"/>
          </p:cNvSpPr>
          <p:nvPr>
            <p:ph type="sldNum" sz="quarter" idx="11"/>
          </p:nvPr>
        </p:nvSpPr>
        <p:spPr/>
        <p:txBody>
          <a:bodyPr rtlCol="0"/>
          <a:lstStyle/>
          <a:p>
            <a:fld id="{3DA2F5B7-5634-460F-BECB-495F2DE2694C}"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spd="slow">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A00BAE0-EED2-4A45-9101-EA9ADB9DA408}" type="datetimeFigureOut">
              <a:rPr lang="ru-RU" smtClean="0"/>
              <a:pPr/>
              <a:t>05.06.2017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DA2F5B7-5634-460F-BECB-495F2DE2694C}" type="slidenum">
              <a:rPr lang="ru-RU" smtClean="0"/>
              <a:pPr/>
              <a:t>‹#›</a:t>
            </a:fld>
            <a:endParaRPr lang="ru-RU"/>
          </a:p>
        </p:txBody>
      </p:sp>
    </p:spTree>
  </p:cSld>
  <p:clrMapOvr>
    <a:masterClrMapping/>
  </p:clrMapOvr>
  <p:transition spd="slow">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EA00BAE0-EED2-4A45-9101-EA9ADB9DA408}" type="datetimeFigureOut">
              <a:rPr lang="ru-RU" smtClean="0"/>
              <a:pPr/>
              <a:t>05.06.2017</a:t>
            </a:fld>
            <a:endParaRPr lang="ru-RU"/>
          </a:p>
        </p:txBody>
      </p:sp>
      <p:sp>
        <p:nvSpPr>
          <p:cNvPr id="22" name="Номер слайда 21"/>
          <p:cNvSpPr>
            <a:spLocks noGrp="1"/>
          </p:cNvSpPr>
          <p:nvPr>
            <p:ph type="sldNum" sz="quarter" idx="15"/>
          </p:nvPr>
        </p:nvSpPr>
        <p:spPr/>
        <p:txBody>
          <a:bodyPr rtlCol="0"/>
          <a:lstStyle/>
          <a:p>
            <a:fld id="{3DA2F5B7-5634-460F-BECB-495F2DE2694C}"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EA00BAE0-EED2-4A45-9101-EA9ADB9DA408}" type="datetimeFigureOut">
              <a:rPr lang="ru-RU" smtClean="0"/>
              <a:pPr/>
              <a:t>05.06.2017</a:t>
            </a:fld>
            <a:endParaRPr lang="ru-RU"/>
          </a:p>
        </p:txBody>
      </p:sp>
      <p:sp>
        <p:nvSpPr>
          <p:cNvPr id="18" name="Номер слайда 17"/>
          <p:cNvSpPr>
            <a:spLocks noGrp="1"/>
          </p:cNvSpPr>
          <p:nvPr>
            <p:ph type="sldNum" sz="quarter" idx="11"/>
          </p:nvPr>
        </p:nvSpPr>
        <p:spPr/>
        <p:txBody>
          <a:bodyPr rtlCol="0"/>
          <a:lstStyle/>
          <a:p>
            <a:fld id="{3DA2F5B7-5634-460F-BECB-495F2DE2694C}"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spd="slow">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A00BAE0-EED2-4A45-9101-EA9ADB9DA408}" type="datetimeFigureOut">
              <a:rPr lang="ru-RU" smtClean="0"/>
              <a:pPr/>
              <a:t>05.06.2017</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DA2F5B7-5634-460F-BECB-495F2DE2694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ransition spd="slow">
    <p:fade/>
  </p:transition>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Nx82qtp9hMI.jpg"/>
          <p:cNvPicPr>
            <a:picLocks noChangeAspect="1"/>
          </p:cNvPicPr>
          <p:nvPr/>
        </p:nvPicPr>
        <p:blipFill>
          <a:blip r:embed="rId3" cstate="print"/>
          <a:stretch>
            <a:fillRect/>
          </a:stretch>
        </p:blipFill>
        <p:spPr>
          <a:xfrm>
            <a:off x="0" y="1"/>
            <a:ext cx="9144000" cy="6858000"/>
          </a:xfrm>
          <a:prstGeom prst="rect">
            <a:avLst/>
          </a:prstGeom>
          <a:ln>
            <a:noFill/>
          </a:ln>
          <a:effectLst>
            <a:softEdge rad="112500"/>
          </a:effectLst>
        </p:spPr>
      </p:pic>
      <p:sp>
        <p:nvSpPr>
          <p:cNvPr id="5121" name="Rectangle 1"/>
          <p:cNvSpPr>
            <a:spLocks noChangeArrowheads="1"/>
          </p:cNvSpPr>
          <p:nvPr/>
        </p:nvSpPr>
        <p:spPr bwMode="auto">
          <a:xfrm>
            <a:off x="1223120" y="305068"/>
            <a:ext cx="792088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ln>
                <a:noFill/>
              </a:ln>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Министерство здравоохранения Саратовской области</a:t>
            </a:r>
            <a:endParaRPr kumimoji="0" lang="ru-RU" sz="20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Государственное автономное образовательное учреждение Саратовской области</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«Вольский медицинский колледж им. </a:t>
            </a:r>
            <a:r>
              <a:rPr kumimoji="0" lang="ru-RU" sz="2000" b="1" i="0" u="none" strike="noStrike" cap="none" normalizeH="0" baseline="0" dirty="0" err="1" smtClean="0">
                <a:ln>
                  <a:noFill/>
                </a:ln>
                <a:solidFill>
                  <a:srgbClr val="002060"/>
                </a:solidFill>
                <a:effectLst/>
                <a:latin typeface="Times New Roman" pitchFamily="18" charset="0"/>
                <a:ea typeface="Calibri" pitchFamily="34" charset="0"/>
                <a:cs typeface="Times New Roman" pitchFamily="18" charset="0"/>
              </a:rPr>
              <a:t>З.И.Маресевой</a:t>
            </a:r>
            <a:r>
              <a:rPr kumimoji="0" lang="ru-RU" sz="20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a:t>
            </a:r>
          </a:p>
          <a:p>
            <a:pPr marL="0" marR="0" lvl="0" indent="0" algn="ctr" defTabSz="914400" rtl="0" eaLnBrk="0" fontAlgn="base" latinLnBrk="0" hangingPunct="0">
              <a:lnSpc>
                <a:spcPct val="100000"/>
              </a:lnSpc>
              <a:spcBef>
                <a:spcPct val="0"/>
              </a:spcBef>
              <a:spcAft>
                <a:spcPct val="0"/>
              </a:spcAft>
              <a:buClrTx/>
              <a:buSzTx/>
              <a:buFontTx/>
              <a:buNone/>
              <a:tabLst/>
            </a:pPr>
            <a:endParaRPr lang="ru-RU" sz="2000" b="1" dirty="0">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000" b="1" i="0" u="none" strike="noStrike" cap="none" normalizeH="0" baseline="0" dirty="0" smtClean="0">
              <a:ln>
                <a:noFill/>
              </a:ln>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000" b="1" i="0" u="none" strike="noStrike" cap="none" normalizeH="0" baseline="0" dirty="0" smtClean="0">
              <a:ln>
                <a:noFill/>
              </a:ln>
              <a:effectLst/>
              <a:latin typeface="Times New Roman" pitchFamily="18" charset="0"/>
              <a:ea typeface="Times New Roman" pitchFamily="18" charset="0"/>
              <a:cs typeface="Times New Roman" pitchFamily="18" charset="0"/>
            </a:endParaRPr>
          </a:p>
          <a:p>
            <a:pPr lvl="0" algn="ctr" eaLnBrk="0" fontAlgn="base" hangingPunct="0">
              <a:spcBef>
                <a:spcPct val="0"/>
              </a:spcBef>
              <a:spcAft>
                <a:spcPct val="0"/>
              </a:spcAft>
            </a:pPr>
            <a:r>
              <a:rPr lang="ru-RU" sz="2000" b="1" dirty="0" smtClean="0">
                <a:solidFill>
                  <a:srgbClr val="002060"/>
                </a:solidFill>
                <a:latin typeface="Times New Roman" pitchFamily="18" charset="0"/>
                <a:ea typeface="Calibri" pitchFamily="34" charset="0"/>
                <a:cs typeface="Times New Roman" pitchFamily="18" charset="0"/>
              </a:rPr>
              <a:t>Выпускная квалификационная работа</a:t>
            </a:r>
            <a:endParaRPr lang="ru-RU" sz="2000" b="1" dirty="0" smtClean="0">
              <a:solidFill>
                <a:srgbClr val="002060"/>
              </a:solidFill>
              <a:latin typeface="Times New Roman" pitchFamily="18" charset="0"/>
              <a:cs typeface="Times New Roman" pitchFamily="18" charset="0"/>
            </a:endParaRPr>
          </a:p>
          <a:p>
            <a:pPr lvl="0" algn="ctr" eaLnBrk="0" fontAlgn="base" hangingPunct="0">
              <a:spcBef>
                <a:spcPct val="0"/>
              </a:spcBef>
              <a:spcAft>
                <a:spcPct val="0"/>
              </a:spcAft>
            </a:pPr>
            <a:r>
              <a:rPr lang="ru-RU" sz="2000" b="1" dirty="0" smtClean="0">
                <a:solidFill>
                  <a:srgbClr val="002060"/>
                </a:solidFill>
                <a:latin typeface="Times New Roman" pitchFamily="18" charset="0"/>
                <a:cs typeface="Times New Roman" pitchFamily="18" charset="0"/>
              </a:rPr>
              <a:t>на тему : Особенности сестринского процесса в токсикологическом отделении</a:t>
            </a:r>
            <a:endParaRPr lang="ru-RU" sz="2000" b="1" dirty="0" smtClean="0">
              <a:solidFill>
                <a:srgbClr val="002060"/>
              </a:solidFill>
              <a:latin typeface="Times New Roman" pitchFamily="18" charset="0"/>
              <a:ea typeface="Calibri" pitchFamily="34" charset="0"/>
              <a:cs typeface="Times New Roman" pitchFamily="18" charset="0"/>
            </a:endParaRPr>
          </a:p>
          <a:p>
            <a:pPr algn="r" eaLnBrk="0" fontAlgn="base" hangingPunct="0">
              <a:spcBef>
                <a:spcPct val="0"/>
              </a:spcBef>
              <a:spcAft>
                <a:spcPct val="0"/>
              </a:spcAft>
            </a:pPr>
            <a:endParaRPr lang="ru-RU" sz="2000" b="1" dirty="0" smtClean="0">
              <a:solidFill>
                <a:srgbClr val="002060"/>
              </a:solidFill>
              <a:latin typeface="Times New Roman" pitchFamily="18" charset="0"/>
              <a:ea typeface="Calibri" pitchFamily="34" charset="0"/>
              <a:cs typeface="Times New Roman" pitchFamily="18" charset="0"/>
            </a:endParaRPr>
          </a:p>
          <a:p>
            <a:pPr algn="r" eaLnBrk="0" fontAlgn="base" hangingPunct="0">
              <a:spcBef>
                <a:spcPct val="0"/>
              </a:spcBef>
              <a:spcAft>
                <a:spcPct val="0"/>
              </a:spcAft>
            </a:pPr>
            <a:r>
              <a:rPr lang="ru-RU" sz="2000" b="1" dirty="0" smtClean="0">
                <a:solidFill>
                  <a:srgbClr val="002060"/>
                </a:solidFill>
                <a:latin typeface="Times New Roman" pitchFamily="18" charset="0"/>
                <a:ea typeface="Calibri" pitchFamily="34" charset="0"/>
                <a:cs typeface="Times New Roman" pitchFamily="18" charset="0"/>
              </a:rPr>
              <a:t>Специальность 34.02.01 Сестринское дело</a:t>
            </a:r>
          </a:p>
          <a:p>
            <a:pPr lvl="0" algn="r" eaLnBrk="0" fontAlgn="base" hangingPunct="0">
              <a:spcBef>
                <a:spcPct val="0"/>
              </a:spcBef>
              <a:spcAft>
                <a:spcPct val="0"/>
              </a:spcAft>
            </a:pPr>
            <a:r>
              <a:rPr lang="ru-RU" sz="2000" b="1" dirty="0" smtClean="0">
                <a:solidFill>
                  <a:srgbClr val="002060"/>
                </a:solidFill>
                <a:latin typeface="Times New Roman" pitchFamily="18" charset="0"/>
                <a:ea typeface="Times New Roman" pitchFamily="18" charset="0"/>
                <a:cs typeface="Times New Roman" pitchFamily="18" charset="0"/>
              </a:rPr>
              <a:t>Студента группы 642</a:t>
            </a:r>
          </a:p>
          <a:p>
            <a:pPr lvl="0" algn="r" eaLnBrk="0" fontAlgn="base" hangingPunct="0">
              <a:spcBef>
                <a:spcPct val="0"/>
              </a:spcBef>
              <a:spcAft>
                <a:spcPct val="0"/>
              </a:spcAft>
            </a:pPr>
            <a:r>
              <a:rPr lang="ru-RU" sz="2000" b="1" dirty="0" smtClean="0">
                <a:solidFill>
                  <a:srgbClr val="002060"/>
                </a:solidFill>
                <a:latin typeface="Times New Roman" pitchFamily="18" charset="0"/>
                <a:ea typeface="Calibri" pitchFamily="34" charset="0"/>
                <a:cs typeface="Times New Roman" pitchFamily="18" charset="0"/>
              </a:rPr>
              <a:t>Хмелева Александра Сергеевича</a:t>
            </a:r>
          </a:p>
          <a:p>
            <a:pPr lvl="0" algn="r" eaLnBrk="0" fontAlgn="base" hangingPunct="0">
              <a:spcBef>
                <a:spcPct val="0"/>
              </a:spcBef>
              <a:spcAft>
                <a:spcPct val="0"/>
              </a:spcAft>
            </a:pPr>
            <a:r>
              <a:rPr lang="ru-RU" sz="2000" b="1" dirty="0" smtClean="0">
                <a:solidFill>
                  <a:srgbClr val="002060"/>
                </a:solidFill>
                <a:latin typeface="Times New Roman" pitchFamily="18" charset="0"/>
                <a:ea typeface="Calibri" pitchFamily="34" charset="0"/>
                <a:cs typeface="Times New Roman" pitchFamily="18" charset="0"/>
              </a:rPr>
              <a:t>Руководитель</a:t>
            </a:r>
          </a:p>
          <a:p>
            <a:pPr lvl="0" algn="r" eaLnBrk="0" fontAlgn="base" hangingPunct="0">
              <a:spcBef>
                <a:spcPct val="0"/>
              </a:spcBef>
              <a:spcAft>
                <a:spcPct val="0"/>
              </a:spcAft>
            </a:pPr>
            <a:r>
              <a:rPr lang="ru-RU" sz="2000" b="1" dirty="0" smtClean="0">
                <a:solidFill>
                  <a:srgbClr val="002060"/>
                </a:solidFill>
                <a:latin typeface="Times New Roman" pitchFamily="18" charset="0"/>
                <a:ea typeface="Calibri" pitchFamily="34" charset="0"/>
                <a:cs typeface="Times New Roman" pitchFamily="18" charset="0"/>
              </a:rPr>
              <a:t>Игонин Алексей Анатольевич</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000" b="1" i="0" u="none" strike="noStrike" cap="none" normalizeH="0" baseline="0" dirty="0" smtClean="0">
              <a:ln>
                <a:noFill/>
              </a:ln>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effectLst/>
                <a:latin typeface="Times New Roman" pitchFamily="18" charset="0"/>
                <a:ea typeface="Calibri" pitchFamily="34" charset="0"/>
                <a:cs typeface="Times New Roman" pitchFamily="18" charset="0"/>
              </a:rPr>
              <a:t> </a:t>
            </a:r>
            <a:endParaRPr kumimoji="0" lang="ru-RU" sz="2000" b="1" i="0" u="none" strike="noStrike" cap="none" normalizeH="0" baseline="0" dirty="0" smtClean="0">
              <a:ln>
                <a:noFill/>
              </a:ln>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2017 год</a:t>
            </a: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79512" y="0"/>
            <a:ext cx="864096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0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Уточнение и дополнение сведений о пациенте особенно важно при его поступлении в бессознательном или полубессознательном состоянии, без паспорта или иных документов.</a:t>
            </a:r>
            <a:endParaRPr kumimoji="0" lang="ru-RU" sz="2000" b="0" u="none" strike="noStrike" cap="none" normalizeH="0" baseline="0" dirty="0" smtClean="0">
              <a:ln>
                <a:noFill/>
              </a:ln>
              <a:solidFill>
                <a:schemeClr val="tx1"/>
              </a:solidFill>
              <a:effectLst/>
              <a:latin typeface="Times New Roman" pitchFamily="18" charset="0"/>
              <a:cs typeface="Times New Roman" pitchFamily="18" charset="0"/>
            </a:endParaRPr>
          </a:p>
          <a:p>
            <a:pPr marL="457200" marR="0" lvl="0" indent="-457200" algn="just" defTabSz="914400" rtl="0" eaLnBrk="0" fontAlgn="base" latinLnBrk="0" hangingPunct="0">
              <a:lnSpc>
                <a:spcPct val="100000"/>
              </a:lnSpc>
              <a:spcBef>
                <a:spcPct val="0"/>
              </a:spcBef>
              <a:spcAft>
                <a:spcPct val="0"/>
              </a:spcAft>
              <a:buClrTx/>
              <a:buSzTx/>
              <a:buFont typeface="+mj-lt"/>
              <a:buAutoNum type="arabicPeriod"/>
              <a:tabLst/>
            </a:pPr>
            <a:r>
              <a:rPr kumimoji="0" lang="ru-RU" sz="20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Внешний вид пациента (его соответствие паспортным данным о возрасте и поле);</a:t>
            </a:r>
            <a:endParaRPr kumimoji="0" lang="ru-RU" sz="2000" b="0" u="none" strike="noStrike" cap="none" normalizeH="0" baseline="0" dirty="0" smtClean="0">
              <a:ln>
                <a:noFill/>
              </a:ln>
              <a:solidFill>
                <a:schemeClr val="tx1"/>
              </a:solidFill>
              <a:effectLst/>
              <a:latin typeface="Times New Roman" pitchFamily="18" charset="0"/>
              <a:cs typeface="Times New Roman" pitchFamily="18" charset="0"/>
            </a:endParaRPr>
          </a:p>
          <a:p>
            <a:pPr marL="457200" marR="0" lvl="0" indent="-457200" algn="just" defTabSz="914400" rtl="0" eaLnBrk="0" fontAlgn="base" latinLnBrk="0" hangingPunct="0">
              <a:lnSpc>
                <a:spcPct val="100000"/>
              </a:lnSpc>
              <a:spcBef>
                <a:spcPct val="0"/>
              </a:spcBef>
              <a:spcAft>
                <a:spcPct val="0"/>
              </a:spcAft>
              <a:buClrTx/>
              <a:buSzTx/>
              <a:buFont typeface="+mj-lt"/>
              <a:buAutoNum type="arabicPeriod"/>
              <a:tabLst/>
            </a:pPr>
            <a:r>
              <a:rPr kumimoji="0" lang="ru-RU" sz="20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Наличие одежды и обуви (соответствующей времени года)</a:t>
            </a:r>
            <a:endParaRPr kumimoji="0" lang="ru-RU" sz="2000" b="0" u="none" strike="noStrike" cap="none" normalizeH="0" baseline="0" dirty="0" smtClean="0">
              <a:ln>
                <a:noFill/>
              </a:ln>
              <a:solidFill>
                <a:schemeClr val="tx1"/>
              </a:solidFill>
              <a:effectLst/>
              <a:latin typeface="Times New Roman" pitchFamily="18" charset="0"/>
              <a:cs typeface="Times New Roman" pitchFamily="18" charset="0"/>
            </a:endParaRPr>
          </a:p>
          <a:p>
            <a:pPr marL="457200" marR="0" lvl="0" indent="-457200" algn="just" defTabSz="914400" rtl="0" eaLnBrk="0" fontAlgn="base" latinLnBrk="0" hangingPunct="0">
              <a:lnSpc>
                <a:spcPct val="100000"/>
              </a:lnSpc>
              <a:spcBef>
                <a:spcPct val="0"/>
              </a:spcBef>
              <a:spcAft>
                <a:spcPct val="0"/>
              </a:spcAft>
              <a:buClrTx/>
              <a:buSzTx/>
              <a:buFont typeface="+mj-lt"/>
              <a:buAutoNum type="arabicPeriod"/>
              <a:tabLst/>
            </a:pPr>
            <a:r>
              <a:rPr kumimoji="0" lang="ru-RU" sz="20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Соблюдение гигиенических правил;</a:t>
            </a:r>
            <a:endParaRPr kumimoji="0" lang="ru-RU" sz="2000" b="0" u="none" strike="noStrike" cap="none" normalizeH="0" baseline="0" dirty="0" smtClean="0">
              <a:ln>
                <a:noFill/>
              </a:ln>
              <a:solidFill>
                <a:schemeClr val="tx1"/>
              </a:solidFill>
              <a:effectLst/>
              <a:latin typeface="Times New Roman" pitchFamily="18" charset="0"/>
              <a:cs typeface="Times New Roman" pitchFamily="18" charset="0"/>
            </a:endParaRPr>
          </a:p>
          <a:p>
            <a:pPr marL="457200" marR="0" lvl="0" indent="-457200" algn="just" defTabSz="914400" rtl="0" eaLnBrk="0" fontAlgn="base" latinLnBrk="0" hangingPunct="0">
              <a:lnSpc>
                <a:spcPct val="100000"/>
              </a:lnSpc>
              <a:spcBef>
                <a:spcPct val="0"/>
              </a:spcBef>
              <a:spcAft>
                <a:spcPct val="0"/>
              </a:spcAft>
              <a:buClrTx/>
              <a:buSzTx/>
              <a:buFont typeface="+mj-lt"/>
              <a:buAutoNum type="arabicPeriod"/>
              <a:tabLst/>
            </a:pPr>
            <a:r>
              <a:rPr kumimoji="0" lang="ru-RU" sz="20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Наличие на характерных наколок (татуировок), характерных рубцов, особенно на передних поверхностях предплечий;</a:t>
            </a:r>
            <a:endParaRPr kumimoji="0" lang="ru-RU" sz="2000" b="0" u="none" strike="noStrike" cap="none" normalizeH="0" baseline="0" dirty="0" smtClean="0">
              <a:ln>
                <a:noFill/>
              </a:ln>
              <a:solidFill>
                <a:schemeClr val="tx1"/>
              </a:solidFill>
              <a:effectLst/>
              <a:latin typeface="Times New Roman" pitchFamily="18" charset="0"/>
              <a:cs typeface="Times New Roman" pitchFamily="18" charset="0"/>
            </a:endParaRPr>
          </a:p>
          <a:p>
            <a:pPr marL="457200" marR="0" lvl="0" indent="-457200" algn="just" defTabSz="914400" rtl="0" eaLnBrk="0" fontAlgn="base" latinLnBrk="0" hangingPunct="0">
              <a:lnSpc>
                <a:spcPct val="100000"/>
              </a:lnSpc>
              <a:spcBef>
                <a:spcPct val="0"/>
              </a:spcBef>
              <a:spcAft>
                <a:spcPct val="0"/>
              </a:spcAft>
              <a:buClrTx/>
              <a:buSzTx/>
              <a:buFont typeface="+mj-lt"/>
              <a:buAutoNum type="arabicPeriod"/>
              <a:tabLst/>
            </a:pPr>
            <a:r>
              <a:rPr kumimoji="0" lang="ru-RU" sz="20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Наличие посторонних предметов в области крайней плоти;</a:t>
            </a:r>
            <a:endParaRPr kumimoji="0" lang="ru-RU" sz="2000" b="0" u="none" strike="noStrike" cap="none" normalizeH="0" baseline="0" dirty="0" smtClean="0">
              <a:ln>
                <a:noFill/>
              </a:ln>
              <a:solidFill>
                <a:schemeClr val="tx1"/>
              </a:solidFill>
              <a:effectLst/>
              <a:latin typeface="Times New Roman" pitchFamily="18" charset="0"/>
              <a:cs typeface="Times New Roman" pitchFamily="18" charset="0"/>
            </a:endParaRPr>
          </a:p>
          <a:p>
            <a:pPr marL="457200" marR="0" lvl="0" indent="-457200" algn="just" defTabSz="914400" rtl="0" eaLnBrk="0" fontAlgn="base" latinLnBrk="0" hangingPunct="0">
              <a:lnSpc>
                <a:spcPct val="100000"/>
              </a:lnSpc>
              <a:spcBef>
                <a:spcPct val="0"/>
              </a:spcBef>
              <a:spcAft>
                <a:spcPct val="0"/>
              </a:spcAft>
              <a:buClrTx/>
              <a:buSzTx/>
              <a:buFont typeface="+mj-lt"/>
              <a:buAutoNum type="arabicPeriod"/>
              <a:tabLst/>
            </a:pPr>
            <a:r>
              <a:rPr kumimoji="0" lang="ru-RU" sz="20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Наличие следов внутривенных инъекций, «колодцев» в области бедренных и иных вен, послеоперационных и иных шрамов и рубцов могут способствовать составлению представлений о социальном статусе и образе жизни пациента.</a:t>
            </a:r>
            <a:endParaRPr kumimoji="0" lang="ru-RU" sz="2000" b="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1746" name="Picture 2" descr="C:\Users\еги\Desktop\беседа-с-врачом-1.jpg"/>
          <p:cNvPicPr>
            <a:picLocks noChangeAspect="1" noChangeArrowheads="1"/>
          </p:cNvPicPr>
          <p:nvPr/>
        </p:nvPicPr>
        <p:blipFill>
          <a:blip r:embed="rId2" cstate="print"/>
          <a:srcRect/>
          <a:stretch>
            <a:fillRect/>
          </a:stretch>
        </p:blipFill>
        <p:spPr bwMode="auto">
          <a:xfrm>
            <a:off x="179512" y="4365104"/>
            <a:ext cx="8496944" cy="2492896"/>
          </a:xfrm>
          <a:prstGeom prst="rect">
            <a:avLst/>
          </a:prstGeom>
          <a:noFill/>
        </p:spPr>
      </p:pic>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0"/>
            <a:ext cx="8496944" cy="3416320"/>
          </a:xfrm>
          <a:prstGeom prst="rect">
            <a:avLst/>
          </a:prstGeom>
        </p:spPr>
        <p:txBody>
          <a:bodyPr wrap="square">
            <a:spAutoFit/>
          </a:bodyPr>
          <a:lstStyle/>
          <a:p>
            <a:r>
              <a:rPr lang="ru-RU" sz="2400" dirty="0" smtClean="0">
                <a:latin typeface="Times New Roman" pitchFamily="18" charset="0"/>
                <a:cs typeface="Times New Roman" pitchFamily="18" charset="0"/>
              </a:rPr>
              <a:t>Очень важны сведения о времени приема токсичного вещества, его возможном количестве. Находился ли пациент на рабочем месте или был дома один, на вечеринке, в гостях. Принял ли отравляющее вещество намеренно или нечаянно, находился ли в уединенном месте или известил демонстративно о произведенных действиях. Не было ли конфликтов дома или на работе, настроение или перенесенные заболевания незадолго до происшествия, а также наличие хронических, в том числе психических заболеваний.</a:t>
            </a:r>
            <a:endParaRPr lang="ru-RU" sz="2400" dirty="0">
              <a:latin typeface="Times New Roman" pitchFamily="18" charset="0"/>
              <a:cs typeface="Times New Roman" pitchFamily="18" charset="0"/>
            </a:endParaRPr>
          </a:p>
        </p:txBody>
      </p:sp>
      <p:pic>
        <p:nvPicPr>
          <p:cNvPr id="32770" name="Picture 2" descr="C:\Users\еги\Desktop\ostroe-narkoticheskoe-.jpg"/>
          <p:cNvPicPr>
            <a:picLocks noChangeAspect="1" noChangeArrowheads="1"/>
          </p:cNvPicPr>
          <p:nvPr/>
        </p:nvPicPr>
        <p:blipFill>
          <a:blip r:embed="rId2" cstate="print"/>
          <a:srcRect/>
          <a:stretch>
            <a:fillRect/>
          </a:stretch>
        </p:blipFill>
        <p:spPr bwMode="auto">
          <a:xfrm>
            <a:off x="4067944" y="3356992"/>
            <a:ext cx="4680520" cy="3501008"/>
          </a:xfrm>
          <a:prstGeom prst="rect">
            <a:avLst/>
          </a:prstGeom>
          <a:noFill/>
        </p:spPr>
      </p:pic>
      <p:pic>
        <p:nvPicPr>
          <p:cNvPr id="32771" name="Picture 3" descr="C:\Users\еги\Desktop\toxicomaniya-300x197.jpg"/>
          <p:cNvPicPr>
            <a:picLocks noChangeAspect="1" noChangeArrowheads="1"/>
          </p:cNvPicPr>
          <p:nvPr/>
        </p:nvPicPr>
        <p:blipFill>
          <a:blip r:embed="rId3" cstate="print"/>
          <a:srcRect/>
          <a:stretch>
            <a:fillRect/>
          </a:stretch>
        </p:blipFill>
        <p:spPr bwMode="auto">
          <a:xfrm>
            <a:off x="179512" y="3356992"/>
            <a:ext cx="3923928" cy="3501008"/>
          </a:xfrm>
          <a:prstGeom prst="rect">
            <a:avLst/>
          </a:prstGeom>
          <a:noFill/>
        </p:spPr>
      </p:pic>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179512" y="184666"/>
            <a:ext cx="856895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Наиболее сложной проблемой</a:t>
            </a:r>
            <a:r>
              <a:rPr kumimoji="0" lang="ru-RU" sz="2400" b="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являются осуществление правильной фиксации больного, находящегося в состоянии психомоторного возбуждения, интоксикационного психоза.</a:t>
            </a: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4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Фиксация больного требует соблюдения определенных правил, направленных на предотвращение повреждений, наносимых пациентом самому себе, другим пациентам или медицинскому персоналу. Способы фиксации должны исключать возможность возникновения механической асфиксии, ишемии конечностей, повреждения шейного отдела позвоночника, возникновения потертостей и пролежней. </a:t>
            </a:r>
            <a:endParaRPr kumimoji="0" lang="ru-RU" sz="2400" b="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3794" name="Picture 2" descr="C:\Users\еги\Desktop\sredstva-fiksatsii-agressivnikh-bolnikh-i-algoritm-etikh-deystviy-05.jpg"/>
          <p:cNvPicPr>
            <a:picLocks noChangeAspect="1" noChangeArrowheads="1"/>
          </p:cNvPicPr>
          <p:nvPr/>
        </p:nvPicPr>
        <p:blipFill>
          <a:blip r:embed="rId2" cstate="print"/>
          <a:srcRect/>
          <a:stretch>
            <a:fillRect/>
          </a:stretch>
        </p:blipFill>
        <p:spPr bwMode="auto">
          <a:xfrm>
            <a:off x="179512" y="4149080"/>
            <a:ext cx="4176464" cy="2708920"/>
          </a:xfrm>
          <a:prstGeom prst="rect">
            <a:avLst/>
          </a:prstGeom>
          <a:noFill/>
        </p:spPr>
      </p:pic>
      <p:pic>
        <p:nvPicPr>
          <p:cNvPr id="33795" name="Picture 3" descr="C:\Users\еги\Desktop\21_2.jpg"/>
          <p:cNvPicPr>
            <a:picLocks noChangeAspect="1" noChangeArrowheads="1"/>
          </p:cNvPicPr>
          <p:nvPr/>
        </p:nvPicPr>
        <p:blipFill>
          <a:blip r:embed="rId3" cstate="print"/>
          <a:srcRect/>
          <a:stretch>
            <a:fillRect/>
          </a:stretch>
        </p:blipFill>
        <p:spPr bwMode="auto">
          <a:xfrm>
            <a:off x="4355976" y="4149080"/>
            <a:ext cx="4392487" cy="2708920"/>
          </a:xfrm>
          <a:prstGeom prst="rect">
            <a:avLst/>
          </a:prstGeom>
          <a:noFill/>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179512" y="0"/>
            <a:ext cx="8496944"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Чрезвычайно важно соблюдение медицинским персоналом техники безопасности, предотвращение производственных травм, в первую очередь позвоночника, при перекладывании и транспортировке больного на каталке, в кресле и даже при сопровождении пациента по коридору или в лифте. Кроме того, не следует забывать о необходимости соблюдения мер защиты при работе с биологическими выделениями пациентов, в том числе ВИЧ-инфицированных.</a:t>
            </a:r>
            <a:endParaRPr kumimoji="0" lang="ru-RU" sz="2400" b="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4818" name="Picture 2" descr="C:\Users\еги\Desktop\81657852_w200_h200_wash.jpg.300x300q85.jpg"/>
          <p:cNvPicPr>
            <a:picLocks noChangeAspect="1" noChangeArrowheads="1"/>
          </p:cNvPicPr>
          <p:nvPr/>
        </p:nvPicPr>
        <p:blipFill>
          <a:blip r:embed="rId2" cstate="print"/>
          <a:srcRect/>
          <a:stretch>
            <a:fillRect/>
          </a:stretch>
        </p:blipFill>
        <p:spPr bwMode="auto">
          <a:xfrm>
            <a:off x="251520" y="3068960"/>
            <a:ext cx="8424936" cy="3600400"/>
          </a:xfrm>
          <a:prstGeom prst="rect">
            <a:avLst/>
          </a:prstGeom>
          <a:noFill/>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179512" y="0"/>
            <a:ext cx="8568952"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Анализ статистических данных с 2014 по 2016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года-обнаруживает</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тот факт, что за отчетный период количество отравлений различных этиологий возросло в 2014-ом году но в период с 2015 по 2016 количество отравлений снизилось, что является несомненным плюсом.</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179512" y="2060848"/>
          <a:ext cx="8496944" cy="43204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32840" y="1412776"/>
            <a:ext cx="5235352" cy="1143000"/>
          </a:xfrm>
        </p:spPr>
        <p:txBody>
          <a:bodyPr/>
          <a:lstStyle/>
          <a:p>
            <a:endParaRPr lang="ru-RU" dirty="0"/>
          </a:p>
        </p:txBody>
      </p:sp>
      <p:sp>
        <p:nvSpPr>
          <p:cNvPr id="3" name="Содержимое 2"/>
          <p:cNvSpPr>
            <a:spLocks noGrp="1"/>
          </p:cNvSpPr>
          <p:nvPr>
            <p:ph sz="quarter" idx="1"/>
          </p:nvPr>
        </p:nvSpPr>
        <p:spPr>
          <a:xfrm>
            <a:off x="0" y="0"/>
            <a:ext cx="9144000" cy="4873752"/>
          </a:xfrm>
        </p:spPr>
        <p:txBody>
          <a:bodyPr>
            <a:normAutofit/>
          </a:bodyPr>
          <a:lstStyle/>
          <a:p>
            <a:pPr>
              <a:buNone/>
            </a:pPr>
            <a:r>
              <a:rPr lang="ru-RU" dirty="0" smtClean="0"/>
              <a:t>   Особенностью медицинского персонала токсикологического отделения в том, что они работают в тесной связи с отделением реанимации и интенсивной терапии, совместно с врачами на таком оборудовании как:</a:t>
            </a:r>
          </a:p>
          <a:p>
            <a:endParaRPr lang="ru-RU" dirty="0"/>
          </a:p>
        </p:txBody>
      </p:sp>
      <p:pic>
        <p:nvPicPr>
          <p:cNvPr id="4" name="Picture 2" descr="C:\Users\еги\Desktop\Неотложная помощь инструкция I-II части 2015г\13859709_w640_h640_921w640h640matriksvlokcopy.jpg"/>
          <p:cNvPicPr>
            <a:picLocks noChangeAspect="1" noChangeArrowheads="1"/>
          </p:cNvPicPr>
          <p:nvPr/>
        </p:nvPicPr>
        <p:blipFill>
          <a:blip r:embed="rId2" cstate="print"/>
          <a:srcRect/>
          <a:stretch>
            <a:fillRect/>
          </a:stretch>
        </p:blipFill>
        <p:spPr bwMode="auto">
          <a:xfrm>
            <a:off x="1043608" y="1628800"/>
            <a:ext cx="6984776" cy="4608512"/>
          </a:xfrm>
          <a:prstGeom prst="rect">
            <a:avLst/>
          </a:prstGeom>
          <a:noFill/>
        </p:spPr>
      </p:pic>
      <p:sp>
        <p:nvSpPr>
          <p:cNvPr id="5" name="Прямоугольник 4"/>
          <p:cNvSpPr/>
          <p:nvPr/>
        </p:nvSpPr>
        <p:spPr>
          <a:xfrm>
            <a:off x="323528" y="6211669"/>
            <a:ext cx="6984776" cy="461665"/>
          </a:xfrm>
          <a:prstGeom prst="rect">
            <a:avLst/>
          </a:prstGeom>
        </p:spPr>
        <p:txBody>
          <a:bodyPr wrap="square">
            <a:spAutoFit/>
          </a:bodyPr>
          <a:lstStyle/>
          <a:p>
            <a:r>
              <a:rPr lang="ru-RU" sz="2400" dirty="0" smtClean="0">
                <a:latin typeface="Times New Roman" pitchFamily="18" charset="0"/>
                <a:cs typeface="Times New Roman" pitchFamily="18" charset="0"/>
              </a:rPr>
              <a:t>«Матрикс» – для лазерного облучения крови</a:t>
            </a:r>
            <a:endParaRPr lang="ru-RU" sz="2400" dirty="0">
              <a:latin typeface="Times New Roman" pitchFamily="18" charset="0"/>
              <a:cs typeface="Times New Roman" pitchFamily="18" charset="0"/>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0"/>
            <a:ext cx="8064896" cy="1052736"/>
          </a:xfrm>
        </p:spPr>
        <p:txBody>
          <a:bodyPr/>
          <a:lstStyle/>
          <a:p>
            <a:pPr lvl="0"/>
            <a:r>
              <a:rPr lang="ru-RU" sz="2400" dirty="0" smtClean="0">
                <a:solidFill>
                  <a:schemeClr val="tx1"/>
                </a:solidFill>
                <a:latin typeface="Times New Roman" pitchFamily="18" charset="0"/>
                <a:cs typeface="Times New Roman" pitchFamily="18" charset="0"/>
              </a:rPr>
              <a:t>Центрифуга – для </a:t>
            </a:r>
            <a:r>
              <a:rPr lang="ru-RU" sz="2400" dirty="0" err="1" smtClean="0">
                <a:solidFill>
                  <a:schemeClr val="tx1"/>
                </a:solidFill>
                <a:latin typeface="Times New Roman" pitchFamily="18" charset="0"/>
                <a:cs typeface="Times New Roman" pitchFamily="18" charset="0"/>
              </a:rPr>
              <a:t>плазмафереза</a:t>
            </a:r>
            <a:r>
              <a:rPr lang="ru-RU" dirty="0" smtClean="0"/>
              <a:t/>
            </a:r>
            <a:br>
              <a:rPr lang="ru-RU" dirty="0" smtClean="0"/>
            </a:br>
            <a:endParaRPr lang="ru-RU" dirty="0"/>
          </a:p>
        </p:txBody>
      </p:sp>
      <p:pic>
        <p:nvPicPr>
          <p:cNvPr id="5122" name="Picture 2" descr="C:\Users\еги\Desktop\Неотложная помощь инструкция I-II части 2015г\plazmaferez-pri-psoriaze.jpg"/>
          <p:cNvPicPr>
            <a:picLocks noChangeAspect="1" noChangeArrowheads="1"/>
          </p:cNvPicPr>
          <p:nvPr/>
        </p:nvPicPr>
        <p:blipFill>
          <a:blip r:embed="rId2" cstate="print"/>
          <a:srcRect/>
          <a:stretch>
            <a:fillRect/>
          </a:stretch>
        </p:blipFill>
        <p:spPr bwMode="auto">
          <a:xfrm>
            <a:off x="179512" y="692696"/>
            <a:ext cx="8496944" cy="2947013"/>
          </a:xfrm>
          <a:prstGeom prst="rect">
            <a:avLst/>
          </a:prstGeom>
          <a:noFill/>
        </p:spPr>
      </p:pic>
      <p:sp>
        <p:nvSpPr>
          <p:cNvPr id="6" name="Прямоугольник 5"/>
          <p:cNvSpPr/>
          <p:nvPr/>
        </p:nvSpPr>
        <p:spPr>
          <a:xfrm>
            <a:off x="251520" y="3645024"/>
            <a:ext cx="8496944" cy="461665"/>
          </a:xfrm>
          <a:prstGeom prst="rect">
            <a:avLst/>
          </a:prstGeom>
        </p:spPr>
        <p:txBody>
          <a:bodyPr wrap="square">
            <a:spAutoFit/>
          </a:bodyPr>
          <a:lstStyle/>
          <a:p>
            <a:r>
              <a:rPr lang="ru-RU" sz="2400" dirty="0" smtClean="0">
                <a:latin typeface="Times New Roman" pitchFamily="18" charset="0"/>
                <a:cs typeface="Times New Roman" pitchFamily="18" charset="0"/>
              </a:rPr>
              <a:t>АТ-2»-</a:t>
            </a:r>
            <a:r>
              <a:rPr lang="ru-RU" sz="2400" dirty="0" err="1" smtClean="0">
                <a:latin typeface="Times New Roman" pitchFamily="18" charset="0"/>
                <a:cs typeface="Times New Roman" pitchFamily="18" charset="0"/>
              </a:rPr>
              <a:t>трансфузионный</a:t>
            </a:r>
            <a:r>
              <a:rPr lang="ru-RU" sz="2400" dirty="0" smtClean="0">
                <a:latin typeface="Times New Roman" pitchFamily="18" charset="0"/>
                <a:cs typeface="Times New Roman" pitchFamily="18" charset="0"/>
              </a:rPr>
              <a:t> – для проведения </a:t>
            </a:r>
            <a:r>
              <a:rPr lang="ru-RU" sz="2400" dirty="0" err="1" smtClean="0">
                <a:latin typeface="Times New Roman" pitchFamily="18" charset="0"/>
                <a:cs typeface="Times New Roman" pitchFamily="18" charset="0"/>
              </a:rPr>
              <a:t>гемосорбций</a:t>
            </a:r>
            <a:endParaRPr lang="ru-RU" sz="2400" dirty="0"/>
          </a:p>
        </p:txBody>
      </p:sp>
      <p:pic>
        <p:nvPicPr>
          <p:cNvPr id="7" name="Picture 2" descr="C:\Users\еги\Desktop\hemosorption.jpg"/>
          <p:cNvPicPr>
            <a:picLocks noChangeAspect="1" noChangeArrowheads="1"/>
          </p:cNvPicPr>
          <p:nvPr/>
        </p:nvPicPr>
        <p:blipFill>
          <a:blip r:embed="rId3" cstate="print"/>
          <a:srcRect/>
          <a:stretch>
            <a:fillRect/>
          </a:stretch>
        </p:blipFill>
        <p:spPr bwMode="auto">
          <a:xfrm>
            <a:off x="179512" y="4149080"/>
            <a:ext cx="8496944" cy="2520280"/>
          </a:xfrm>
          <a:prstGeom prst="rect">
            <a:avLst/>
          </a:prstGeom>
          <a:noFill/>
        </p:spPr>
      </p:pic>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496944" cy="1052736"/>
          </a:xfrm>
        </p:spPr>
        <p:txBody>
          <a:bodyPr>
            <a:normAutofit/>
          </a:bodyPr>
          <a:lstStyle/>
          <a:p>
            <a:pPr lvl="0"/>
            <a:r>
              <a:rPr lang="ru-RU" sz="2400" dirty="0" smtClean="0">
                <a:solidFill>
                  <a:schemeClr val="tx1"/>
                </a:solidFill>
                <a:latin typeface="Times New Roman" pitchFamily="18" charset="0"/>
                <a:cs typeface="Times New Roman" pitchFamily="18" charset="0"/>
              </a:rPr>
              <a:t>«Изольда» – для ультрафиолетового облучения крови</a:t>
            </a:r>
            <a:r>
              <a:rPr lang="ru-RU" dirty="0" smtClean="0"/>
              <a:t/>
            </a:r>
            <a:br>
              <a:rPr lang="ru-RU" dirty="0" smtClean="0"/>
            </a:br>
            <a:endParaRPr lang="ru-RU" dirty="0"/>
          </a:p>
        </p:txBody>
      </p:sp>
      <p:pic>
        <p:nvPicPr>
          <p:cNvPr id="6146" name="Picture 2" descr="C:\Users\еги\Desktop\Неотложная помощь инструкция I-II части 2015г\ufok.jpg"/>
          <p:cNvPicPr>
            <a:picLocks noChangeAspect="1" noChangeArrowheads="1"/>
          </p:cNvPicPr>
          <p:nvPr/>
        </p:nvPicPr>
        <p:blipFill>
          <a:blip r:embed="rId2" cstate="print"/>
          <a:srcRect/>
          <a:stretch>
            <a:fillRect/>
          </a:stretch>
        </p:blipFill>
        <p:spPr bwMode="auto">
          <a:xfrm>
            <a:off x="179512" y="548680"/>
            <a:ext cx="8496944" cy="2592288"/>
          </a:xfrm>
          <a:prstGeom prst="rect">
            <a:avLst/>
          </a:prstGeom>
          <a:noFill/>
        </p:spPr>
      </p:pic>
      <p:pic>
        <p:nvPicPr>
          <p:cNvPr id="5" name="Picture 2" descr="C:\Users\еги\Desktop\270.jpg"/>
          <p:cNvPicPr>
            <a:picLocks noChangeAspect="1" noChangeArrowheads="1"/>
          </p:cNvPicPr>
          <p:nvPr/>
        </p:nvPicPr>
        <p:blipFill>
          <a:blip r:embed="rId3" cstate="print"/>
          <a:srcRect/>
          <a:stretch>
            <a:fillRect/>
          </a:stretch>
        </p:blipFill>
        <p:spPr bwMode="auto">
          <a:xfrm>
            <a:off x="179512" y="3573016"/>
            <a:ext cx="8496944" cy="3096344"/>
          </a:xfrm>
          <a:prstGeom prst="rect">
            <a:avLst/>
          </a:prstGeom>
          <a:noFill/>
        </p:spPr>
      </p:pic>
      <p:sp>
        <p:nvSpPr>
          <p:cNvPr id="7" name="Прямоугольник 6"/>
          <p:cNvSpPr/>
          <p:nvPr/>
        </p:nvSpPr>
        <p:spPr>
          <a:xfrm>
            <a:off x="179512" y="3105835"/>
            <a:ext cx="8496944" cy="461665"/>
          </a:xfrm>
          <a:prstGeom prst="rect">
            <a:avLst/>
          </a:prstGeom>
        </p:spPr>
        <p:txBody>
          <a:bodyPr wrap="square">
            <a:spAutoFit/>
          </a:bodyPr>
          <a:lstStyle/>
          <a:p>
            <a:r>
              <a:rPr lang="ru-RU" sz="2400" dirty="0" smtClean="0">
                <a:latin typeface="Times New Roman" pitchFamily="18" charset="0"/>
                <a:cs typeface="Times New Roman" pitchFamily="18" charset="0"/>
              </a:rPr>
              <a:t>Аппарат «Искусственная почка» фирмы </a:t>
            </a:r>
            <a:r>
              <a:rPr lang="ru-RU" sz="2400" dirty="0" err="1" smtClean="0">
                <a:latin typeface="Times New Roman" pitchFamily="18" charset="0"/>
                <a:cs typeface="Times New Roman" pitchFamily="18" charset="0"/>
              </a:rPr>
              <a:t>Фрезениус</a:t>
            </a:r>
            <a:endParaRPr lang="ru-RU" sz="2400" dirty="0"/>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2060848"/>
            <a:ext cx="867645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Роль среднего медицинского персонала при оказании медицинской помощи пациентам огромна т.к зачастую именно медицинские сестры, оказывают первую до врачебную помощь и от быстрых и квалифицированных  действий медицинской сестры зависит останется ли пациент жить и не приведет ли его не оказанная во время медицинская помощь к </a:t>
            </a:r>
            <a:r>
              <a:rPr kumimoji="0" lang="ru-RU" sz="2400" b="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инвалидизации</a:t>
            </a:r>
            <a:r>
              <a:rPr kumimoji="0" lang="ru-RU" sz="24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2400" b="1" u="none" strike="noStrike" cap="none" normalizeH="0" baseline="0" dirty="0" smtClean="0">
                <a:ln>
                  <a:noFill/>
                </a:ln>
                <a:solidFill>
                  <a:srgbClr val="365F91"/>
                </a:solidFill>
                <a:effectLst/>
                <a:latin typeface="Times New Roman" pitchFamily="18" charset="0"/>
                <a:ea typeface="Calibri" pitchFamily="34" charset="0"/>
                <a:cs typeface="Times New Roman" pitchFamily="18" charset="0"/>
              </a:rPr>
              <a:t> </a:t>
            </a:r>
            <a:endParaRPr kumimoji="0" lang="ru-RU" sz="2400" b="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026" name="Picture 2" descr="C:\Users\еги\Desktop\9623.jpg"/>
          <p:cNvPicPr>
            <a:picLocks noChangeAspect="1" noChangeArrowheads="1"/>
          </p:cNvPicPr>
          <p:nvPr/>
        </p:nvPicPr>
        <p:blipFill>
          <a:blip r:embed="rId2" cstate="print"/>
          <a:srcRect/>
          <a:stretch>
            <a:fillRect/>
          </a:stretch>
        </p:blipFill>
        <p:spPr bwMode="auto">
          <a:xfrm>
            <a:off x="179512" y="0"/>
            <a:ext cx="8496944" cy="2060847"/>
          </a:xfrm>
          <a:prstGeom prst="rect">
            <a:avLst/>
          </a:prstGeom>
          <a:noFill/>
        </p:spPr>
      </p:pic>
      <p:pic>
        <p:nvPicPr>
          <p:cNvPr id="1027" name="Picture 3" descr="C:\Users\еги\Desktop\1243441276_pom.jpg"/>
          <p:cNvPicPr>
            <a:picLocks noChangeAspect="1" noChangeArrowheads="1"/>
          </p:cNvPicPr>
          <p:nvPr/>
        </p:nvPicPr>
        <p:blipFill>
          <a:blip r:embed="rId3" cstate="print"/>
          <a:srcRect/>
          <a:stretch>
            <a:fillRect/>
          </a:stretch>
        </p:blipFill>
        <p:spPr bwMode="auto">
          <a:xfrm>
            <a:off x="179512" y="4365104"/>
            <a:ext cx="8568952" cy="2492896"/>
          </a:xfrm>
          <a:prstGeom prst="rect">
            <a:avLst/>
          </a:prstGeom>
          <a:noFill/>
        </p:spPr>
      </p:pic>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0" y="596134"/>
            <a:ext cx="9144000"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09850" algn="just" defTabSz="914400" rtl="0" eaLnBrk="1" fontAlgn="base" latinLnBrk="0" hangingPunct="1">
              <a:lnSpc>
                <a:spcPct val="100000"/>
              </a:lnSpc>
              <a:spcBef>
                <a:spcPct val="0"/>
              </a:spcBef>
              <a:spcAft>
                <a:spcPct val="0"/>
              </a:spcAft>
              <a:buClrTx/>
              <a:buSzTx/>
              <a:buFontTx/>
              <a:buNone/>
              <a:tabLst/>
            </a:pPr>
            <a:r>
              <a:rPr kumimoji="0" lang="ru-RU" sz="2000" b="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Выводы</a:t>
            </a:r>
          </a:p>
          <a:p>
            <a:pPr marL="0" marR="0" lvl="0" indent="2609850" algn="just" defTabSz="914400" rtl="0" eaLnBrk="1" fontAlgn="base" latinLnBrk="0" hangingPunct="1">
              <a:lnSpc>
                <a:spcPct val="100000"/>
              </a:lnSpc>
              <a:spcBef>
                <a:spcPct val="0"/>
              </a:spcBef>
              <a:spcAft>
                <a:spcPct val="0"/>
              </a:spcAft>
              <a:buClrTx/>
              <a:buSzTx/>
              <a:buFontTx/>
              <a:buNone/>
              <a:tabLst/>
            </a:pPr>
            <a:r>
              <a:rPr kumimoji="0" lang="ru-RU" sz="20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 основании проведенного анализа особенностей сестринского процесса можно сделать выводы:</a:t>
            </a:r>
          </a:p>
          <a:p>
            <a:pPr marL="0" marR="0" lvl="0" indent="2609850" algn="just" defTabSz="914400" rtl="0" eaLnBrk="1" fontAlgn="base" latinLnBrk="0" hangingPunct="1">
              <a:lnSpc>
                <a:spcPct val="100000"/>
              </a:lnSpc>
              <a:spcBef>
                <a:spcPct val="0"/>
              </a:spcBef>
              <a:spcAft>
                <a:spcPct val="0"/>
              </a:spcAft>
              <a:buClrTx/>
              <a:buSzTx/>
              <a:buFontTx/>
              <a:buNone/>
              <a:tabLst/>
            </a:pPr>
            <a:r>
              <a:rPr kumimoji="0" lang="ru-RU" sz="20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Роль среднего медицинского персонала при оказании медицинской помощи пациентам огромна т.к зачастую именно медицинские сестры, оказывают первую до врачебную помощь и от быстрых и квалифицированных  действий медицинской сестры зависит останется ли пациент жить и не приведет ли его не оказанная во время медицинская помощь к </a:t>
            </a:r>
            <a:r>
              <a:rPr kumimoji="0" lang="ru-RU" sz="200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инвалидизации</a:t>
            </a:r>
            <a:r>
              <a:rPr kumimoji="0" lang="ru-RU" sz="20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2000" u="none" strike="noStrike" cap="none" normalizeH="0" baseline="0" dirty="0" smtClean="0">
                <a:ln>
                  <a:noFill/>
                </a:ln>
                <a:solidFill>
                  <a:srgbClr val="365F91"/>
                </a:solidFill>
                <a:effectLst/>
                <a:latin typeface="Times New Roman" pitchFamily="18" charset="0"/>
                <a:ea typeface="Calibri" pitchFamily="34" charset="0"/>
                <a:cs typeface="Times New Roman" pitchFamily="18" charset="0"/>
              </a:rPr>
              <a:t> </a:t>
            </a:r>
          </a:p>
          <a:p>
            <a:pPr marL="0" marR="0" lvl="0" indent="2609850" algn="just" defTabSz="914400" rtl="0" eaLnBrk="1" fontAlgn="base" latinLnBrk="0" hangingPunct="1">
              <a:lnSpc>
                <a:spcPct val="100000"/>
              </a:lnSpc>
              <a:spcBef>
                <a:spcPct val="0"/>
              </a:spcBef>
              <a:spcAft>
                <a:spcPct val="0"/>
              </a:spcAft>
              <a:buClrTx/>
              <a:buSzTx/>
              <a:buFontTx/>
              <a:buNone/>
              <a:tabLst/>
            </a:pPr>
            <a:r>
              <a:rPr kumimoji="0" lang="ru-RU" sz="20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большинстве случаев, при острых отравлениях заболевание протекает с благоприятным исходом, оставляя минимальные изменения в психическом и физическомсостоянии пациента. </a:t>
            </a:r>
            <a:endParaRPr kumimoji="0" lang="ru-RU" sz="200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609850" algn="just" defTabSz="914400" rtl="0" eaLnBrk="0" fontAlgn="base" latinLnBrk="0" hangingPunct="0">
              <a:lnSpc>
                <a:spcPct val="100000"/>
              </a:lnSpc>
              <a:spcBef>
                <a:spcPct val="0"/>
              </a:spcBef>
              <a:spcAft>
                <a:spcPct val="0"/>
              </a:spcAft>
              <a:buClrTx/>
              <a:buSzTx/>
              <a:buFontTx/>
              <a:buChar char="•"/>
              <a:tabLst/>
            </a:pPr>
            <a:r>
              <a:rPr kumimoji="0" lang="ru-RU" sz="20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 всю историю работы токсикологического отделения, не было ни единого смертного исхода, что говорит о качественной и своевременной медицинской помощи предоставленной пациентам, и высокой квалификации медицинского персонала.</a:t>
            </a:r>
            <a:endParaRPr kumimoji="0" lang="ru-RU" sz="200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609850" algn="just" defTabSz="914400" rtl="0" eaLnBrk="0" fontAlgn="base" latinLnBrk="0" hangingPunct="0">
              <a:lnSpc>
                <a:spcPct val="100000"/>
              </a:lnSpc>
              <a:spcBef>
                <a:spcPct val="0"/>
              </a:spcBef>
              <a:spcAft>
                <a:spcPct val="0"/>
              </a:spcAft>
              <a:buClrTx/>
              <a:buSzTx/>
              <a:buFontTx/>
              <a:buChar char="•"/>
              <a:tabLst/>
            </a:pPr>
            <a:r>
              <a:rPr kumimoji="0" lang="ru-RU" sz="20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Продуктивный стиль обращения с больными, умелое владение техникой психологической работы с пациентами уже сами по себе могут оказать исцеляющее действие.</a:t>
            </a:r>
            <a:endParaRPr kumimoji="0" lang="ru-RU" sz="200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79512" y="0"/>
            <a:ext cx="856895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Актуальность темы:</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Определяется тем, что на современном этапе наблюдается дальнейший рост уровня смертельных отравлений алкоголем, наркотиками, а также лекарственными средствами психотропного действия, СО и уксусной эссенцией.</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Цель:</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Ознакомиться с особенностей работой «среднего медицинского персонала» токсикологического отделения.</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026" name="Picture 2" descr="C:\Users\еги\Desktop\000439.jpg"/>
          <p:cNvPicPr>
            <a:picLocks noChangeAspect="1" noChangeArrowheads="1"/>
          </p:cNvPicPr>
          <p:nvPr/>
        </p:nvPicPr>
        <p:blipFill>
          <a:blip r:embed="rId2" cstate="print"/>
          <a:srcRect/>
          <a:stretch>
            <a:fillRect/>
          </a:stretch>
        </p:blipFill>
        <p:spPr bwMode="auto">
          <a:xfrm>
            <a:off x="179512" y="2348880"/>
            <a:ext cx="8568952" cy="4320480"/>
          </a:xfrm>
          <a:prstGeom prst="rect">
            <a:avLst/>
          </a:prstGeom>
          <a:noFill/>
        </p:spPr>
      </p:pic>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179512" y="0"/>
            <a:ext cx="856895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большинстве случаев, при острых отравлениях заболевание протекает с благоприятным исходом, оставляя минимальные изменения в психическом и физическомсостоянии пациента. </a:t>
            </a:r>
            <a:endParaRPr kumimoji="0" lang="ru-RU" sz="240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8914" name="Picture 2" descr="C:\Users\еги\Desktop\11761.jpg"/>
          <p:cNvPicPr>
            <a:picLocks noChangeAspect="1" noChangeArrowheads="1"/>
          </p:cNvPicPr>
          <p:nvPr/>
        </p:nvPicPr>
        <p:blipFill>
          <a:blip r:embed="rId2" cstate="print"/>
          <a:srcRect/>
          <a:stretch>
            <a:fillRect/>
          </a:stretch>
        </p:blipFill>
        <p:spPr bwMode="auto">
          <a:xfrm>
            <a:off x="251520" y="1268760"/>
            <a:ext cx="8424936" cy="5400600"/>
          </a:xfrm>
          <a:prstGeom prst="rect">
            <a:avLst/>
          </a:prstGeom>
          <a:noFill/>
        </p:spPr>
      </p:pic>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496944" cy="1143000"/>
          </a:xfrm>
        </p:spPr>
        <p:txBody>
          <a:bodyPr>
            <a:normAutofit/>
          </a:bodyPr>
          <a:lstStyle/>
          <a:p>
            <a:r>
              <a:rPr lang="ru-RU" sz="4000" dirty="0" smtClean="0">
                <a:latin typeface="Times New Roman" pitchFamily="18" charset="0"/>
                <a:cs typeface="Times New Roman" pitchFamily="18" charset="0"/>
              </a:rPr>
              <a:t>Спасибо за внимание</a:t>
            </a:r>
            <a:endParaRPr lang="ru-RU" sz="4000" dirty="0">
              <a:latin typeface="Times New Roman" pitchFamily="18" charset="0"/>
              <a:cs typeface="Times New Roman" pitchFamily="18" charset="0"/>
            </a:endParaRPr>
          </a:p>
        </p:txBody>
      </p:sp>
      <p:pic>
        <p:nvPicPr>
          <p:cNvPr id="39938" name="Picture 2" descr="C:\Users\еги\Desktop\zarplatyi_vrachej_v_ukraine.jpg"/>
          <p:cNvPicPr>
            <a:picLocks noChangeAspect="1" noChangeArrowheads="1"/>
          </p:cNvPicPr>
          <p:nvPr/>
        </p:nvPicPr>
        <p:blipFill>
          <a:blip r:embed="rId2" cstate="print"/>
          <a:srcRect/>
          <a:stretch>
            <a:fillRect/>
          </a:stretch>
        </p:blipFill>
        <p:spPr bwMode="auto">
          <a:xfrm>
            <a:off x="251520" y="1100335"/>
            <a:ext cx="8424935" cy="5569025"/>
          </a:xfrm>
          <a:prstGeom prst="rect">
            <a:avLst/>
          </a:prstGeom>
          <a:noFill/>
        </p:spPr>
      </p:pic>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838200"/>
          </a:xfrm>
        </p:spPr>
        <p:txBody>
          <a:bodyPr>
            <a:normAutofit fontScale="90000"/>
          </a:bodyPr>
          <a:lstStyle/>
          <a:p>
            <a:r>
              <a:rPr lang="ru-RU" dirty="0" smtClean="0"/>
              <a:t>            </a:t>
            </a:r>
            <a:r>
              <a:rPr lang="ru-RU" sz="3600" dirty="0" smtClean="0">
                <a:solidFill>
                  <a:schemeClr val="tx1"/>
                </a:solidFill>
              </a:rPr>
              <a:t>Основное понятие токсикологии</a:t>
            </a:r>
            <a:r>
              <a:rPr lang="ru-RU" dirty="0" smtClean="0"/>
              <a:t/>
            </a:r>
            <a:br>
              <a:rPr lang="ru-RU" dirty="0" smtClean="0"/>
            </a:br>
            <a:endParaRPr lang="ru-RU" dirty="0"/>
          </a:p>
        </p:txBody>
      </p:sp>
      <p:sp>
        <p:nvSpPr>
          <p:cNvPr id="3" name="Содержимое 2"/>
          <p:cNvSpPr>
            <a:spLocks noGrp="1"/>
          </p:cNvSpPr>
          <p:nvPr>
            <p:ph sz="quarter" idx="1"/>
          </p:nvPr>
        </p:nvSpPr>
        <p:spPr>
          <a:xfrm>
            <a:off x="0" y="1052737"/>
            <a:ext cx="9144000" cy="2736304"/>
          </a:xfrm>
        </p:spPr>
        <p:txBody>
          <a:bodyPr/>
          <a:lstStyle/>
          <a:p>
            <a:pPr>
              <a:buNone/>
            </a:pPr>
            <a:r>
              <a:rPr lang="ru-RU"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Токсикология (с греч. </a:t>
            </a:r>
            <a:r>
              <a:rPr lang="ru-RU" sz="3200" dirty="0" err="1" smtClean="0">
                <a:latin typeface="Times New Roman" pitchFamily="18" charset="0"/>
                <a:cs typeface="Times New Roman" pitchFamily="18" charset="0"/>
              </a:rPr>
              <a:t>toxicon</a:t>
            </a:r>
            <a:r>
              <a:rPr lang="ru-RU" sz="3200" dirty="0" smtClean="0">
                <a:latin typeface="Times New Roman" pitchFamily="18" charset="0"/>
                <a:cs typeface="Times New Roman" pitchFamily="18" charset="0"/>
              </a:rPr>
              <a:t> – яд, </a:t>
            </a:r>
            <a:r>
              <a:rPr lang="ru-RU" sz="3200" dirty="0" err="1" smtClean="0">
                <a:latin typeface="Times New Roman" pitchFamily="18" charset="0"/>
                <a:cs typeface="Times New Roman" pitchFamily="18" charset="0"/>
              </a:rPr>
              <a:t>logos</a:t>
            </a:r>
            <a:r>
              <a:rPr lang="ru-RU" sz="3200" dirty="0" smtClean="0">
                <a:latin typeface="Times New Roman" pitchFamily="18" charset="0"/>
                <a:cs typeface="Times New Roman" pitchFamily="18" charset="0"/>
              </a:rPr>
              <a:t> - наука) - </a:t>
            </a:r>
            <a:r>
              <a:rPr lang="ru-RU" sz="3200" dirty="0" err="1" smtClean="0">
                <a:latin typeface="Times New Roman" pitchFamily="18" charset="0"/>
                <a:cs typeface="Times New Roman" pitchFamily="18" charset="0"/>
              </a:rPr>
              <a:t>наука</a:t>
            </a:r>
            <a:r>
              <a:rPr lang="ru-RU" sz="3200" dirty="0" smtClean="0">
                <a:latin typeface="Times New Roman" pitchFamily="18" charset="0"/>
                <a:cs typeface="Times New Roman" pitchFamily="18" charset="0"/>
              </a:rPr>
              <a:t> о токсичности и токсическом процессе – феноменах, регистрируемых при взаимодействии химических веществ с биологическими объектами.</a:t>
            </a:r>
          </a:p>
          <a:p>
            <a:endParaRPr lang="ru-RU" dirty="0"/>
          </a:p>
        </p:txBody>
      </p:sp>
      <p:pic>
        <p:nvPicPr>
          <p:cNvPr id="1026" name="Picture 2" descr="C:\Users\еги\Desktop\obschie-voprosi-toksikologii.jpg"/>
          <p:cNvPicPr>
            <a:picLocks noChangeAspect="1" noChangeArrowheads="1"/>
          </p:cNvPicPr>
          <p:nvPr/>
        </p:nvPicPr>
        <p:blipFill>
          <a:blip r:embed="rId2" cstate="print"/>
          <a:srcRect/>
          <a:stretch>
            <a:fillRect/>
          </a:stretch>
        </p:blipFill>
        <p:spPr bwMode="auto">
          <a:xfrm>
            <a:off x="0" y="3789040"/>
            <a:ext cx="9144000" cy="3068960"/>
          </a:xfrm>
          <a:prstGeom prst="rect">
            <a:avLst/>
          </a:prstGeom>
          <a:noFill/>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0"/>
            <a:ext cx="9144000" cy="838200"/>
          </a:xfrm>
        </p:spPr>
        <p:txBody>
          <a:bodyPr>
            <a:normAutofit/>
          </a:bodyPr>
          <a:lstStyle/>
          <a:p>
            <a:r>
              <a:rPr lang="ru-RU" dirty="0" smtClean="0"/>
              <a:t>            </a:t>
            </a:r>
            <a:r>
              <a:rPr lang="ru-RU" dirty="0" smtClean="0">
                <a:solidFill>
                  <a:schemeClr val="tx1"/>
                </a:solidFill>
              </a:rPr>
              <a:t>Цель медицинской токсикологии</a:t>
            </a:r>
            <a:endParaRPr lang="ru-RU" dirty="0">
              <a:solidFill>
                <a:schemeClr val="tx1"/>
              </a:solidFill>
            </a:endParaRPr>
          </a:p>
        </p:txBody>
      </p:sp>
      <p:sp>
        <p:nvSpPr>
          <p:cNvPr id="5" name="Заголовок 1"/>
          <p:cNvSpPr>
            <a:spLocks noGrp="1"/>
          </p:cNvSpPr>
          <p:nvPr>
            <p:ph sz="quarter" idx="1"/>
          </p:nvPr>
        </p:nvSpPr>
        <p:spPr>
          <a:xfrm>
            <a:off x="0" y="980728"/>
            <a:ext cx="9144000" cy="4525962"/>
          </a:xfrm>
        </p:spPr>
        <p:txBody>
          <a:bodyPr>
            <a:normAutofit fontScale="97500"/>
          </a:bodyPr>
          <a:lstStyle/>
          <a:p>
            <a:pPr>
              <a:buNone/>
            </a:pPr>
            <a:r>
              <a:rPr lang="ru-RU" i="1" dirty="0" smtClean="0"/>
              <a:t>    </a:t>
            </a:r>
            <a:r>
              <a:rPr lang="ru-RU" sz="2900" dirty="0" smtClean="0">
                <a:latin typeface="Times New Roman" pitchFamily="18" charset="0"/>
                <a:cs typeface="Times New Roman" pitchFamily="18" charset="0"/>
              </a:rPr>
              <a:t>Цель медицинской токсикологии – непрерывное совершенствование системы мероприятий, средств и методов, обеспечивающих сохранение жизни, здоровья и профессиональной работоспособности отдельного человека, коллективов и населения в целом в условиях повседневного контакта с химическими веществами и при чрезвычайных ситуациях.</a:t>
            </a:r>
            <a:r>
              <a:rPr lang="ru-RU" dirty="0" smtClean="0"/>
              <a:t/>
            </a:r>
            <a:br>
              <a:rPr lang="ru-RU" dirty="0" smtClean="0"/>
            </a:br>
            <a:endParaRPr lang="ru-RU" dirty="0"/>
          </a:p>
        </p:txBody>
      </p:sp>
      <p:pic>
        <p:nvPicPr>
          <p:cNvPr id="16385" name="Picture 1" descr="C:\Users\еги\Desktop\012.jpg"/>
          <p:cNvPicPr>
            <a:picLocks noChangeAspect="1" noChangeArrowheads="1"/>
          </p:cNvPicPr>
          <p:nvPr/>
        </p:nvPicPr>
        <p:blipFill>
          <a:blip r:embed="rId2" cstate="print"/>
          <a:srcRect/>
          <a:stretch>
            <a:fillRect/>
          </a:stretch>
        </p:blipFill>
        <p:spPr bwMode="auto">
          <a:xfrm>
            <a:off x="4499992" y="4293096"/>
            <a:ext cx="4644008" cy="2564904"/>
          </a:xfrm>
          <a:prstGeom prst="rect">
            <a:avLst/>
          </a:prstGeom>
          <a:noFill/>
        </p:spPr>
      </p:pic>
      <p:pic>
        <p:nvPicPr>
          <p:cNvPr id="16386" name="Picture 2" descr="C:\Users\еги\Desktop\ausbilder_3.jpg"/>
          <p:cNvPicPr>
            <a:picLocks noChangeAspect="1" noChangeArrowheads="1"/>
          </p:cNvPicPr>
          <p:nvPr/>
        </p:nvPicPr>
        <p:blipFill>
          <a:blip r:embed="rId3" cstate="print"/>
          <a:srcRect/>
          <a:stretch>
            <a:fillRect/>
          </a:stretch>
        </p:blipFill>
        <p:spPr bwMode="auto">
          <a:xfrm>
            <a:off x="0" y="4293096"/>
            <a:ext cx="4813813" cy="2564904"/>
          </a:xfrm>
          <a:prstGeom prst="rect">
            <a:avLst/>
          </a:prstGeom>
          <a:noFill/>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0"/>
            <a:ext cx="9144000" cy="980728"/>
          </a:xfrm>
        </p:spPr>
        <p:txBody>
          <a:bodyPr>
            <a:normAutofit fontScale="90000"/>
          </a:bodyPr>
          <a:lstStyle/>
          <a:p>
            <a:r>
              <a:rPr lang="ru-RU" b="1" dirty="0" smtClean="0"/>
              <a:t> </a:t>
            </a:r>
            <a:r>
              <a:rPr lang="ru-RU" dirty="0" smtClean="0"/>
              <a:t/>
            </a:r>
            <a:br>
              <a:rPr lang="ru-RU" dirty="0" smtClean="0"/>
            </a:br>
            <a:r>
              <a:rPr lang="ru-RU" dirty="0" smtClean="0"/>
              <a:t>               </a:t>
            </a:r>
            <a:r>
              <a:rPr lang="ru-RU" sz="4000" dirty="0" smtClean="0">
                <a:solidFill>
                  <a:schemeClr val="tx1"/>
                </a:solidFill>
                <a:latin typeface="Times New Roman" pitchFamily="18" charset="0"/>
                <a:cs typeface="Times New Roman" pitchFamily="18" charset="0"/>
              </a:rPr>
              <a:t>Токсикологическое отделение</a:t>
            </a:r>
            <a:r>
              <a:rPr lang="ru-RU" dirty="0" smtClean="0"/>
              <a:t/>
            </a:r>
            <a:br>
              <a:rPr lang="ru-RU" dirty="0" smtClean="0"/>
            </a:br>
            <a:endParaRPr lang="ru-RU" dirty="0"/>
          </a:p>
        </p:txBody>
      </p:sp>
      <p:sp>
        <p:nvSpPr>
          <p:cNvPr id="6" name="Содержимое 5"/>
          <p:cNvSpPr>
            <a:spLocks noGrp="1"/>
          </p:cNvSpPr>
          <p:nvPr>
            <p:ph sz="quarter" idx="1"/>
          </p:nvPr>
        </p:nvSpPr>
        <p:spPr>
          <a:xfrm>
            <a:off x="0" y="1052736"/>
            <a:ext cx="8964488" cy="3744416"/>
          </a:xfrm>
        </p:spPr>
        <p:txBody>
          <a:bodyPr>
            <a:normAutofit/>
          </a:bodyPr>
          <a:lstStyle/>
          <a:p>
            <a:pPr>
              <a:buNone/>
            </a:pPr>
            <a:r>
              <a:rPr lang="ru-RU" dirty="0" smtClean="0">
                <a:latin typeface="Times New Roman" pitchFamily="18" charset="0"/>
                <a:cs typeface="Times New Roman" pitchFamily="18" charset="0"/>
              </a:rPr>
              <a:t>   Токсикологическое отделение является лечебно-диагностическим отделением терапевтического профиля предназначенным для оказания квалифицированной  и специализированной помощи больным с острыми отравлениями.</a:t>
            </a:r>
          </a:p>
          <a:p>
            <a:pPr>
              <a:buNone/>
            </a:pPr>
            <a:r>
              <a:rPr lang="ru-RU" dirty="0" smtClean="0">
                <a:latin typeface="Times New Roman" pitchFamily="18" charset="0"/>
                <a:cs typeface="Times New Roman" pitchFamily="18" charset="0"/>
              </a:rPr>
              <a:t>    Токсикологическое отделение рассчитано на 20 коек. </a:t>
            </a:r>
          </a:p>
          <a:p>
            <a:pPr>
              <a:buNone/>
            </a:pPr>
            <a:r>
              <a:rPr lang="ru-RU" dirty="0" smtClean="0">
                <a:latin typeface="Times New Roman" pitchFamily="18" charset="0"/>
                <a:cs typeface="Times New Roman" pitchFamily="18" charset="0"/>
              </a:rPr>
              <a:t>    Развернуто 4 палаты.</a:t>
            </a:r>
          </a:p>
          <a:p>
            <a:pPr>
              <a:buNone/>
            </a:pPr>
            <a:r>
              <a:rPr lang="ru-RU" dirty="0" smtClean="0">
                <a:latin typeface="Times New Roman" pitchFamily="18" charset="0"/>
                <a:cs typeface="Times New Roman" pitchFamily="18" charset="0"/>
              </a:rPr>
              <a:t>    Подразделение расположено на 6 этаже главного корпуса.</a:t>
            </a:r>
            <a:endParaRPr lang="ru-RU" dirty="0">
              <a:latin typeface="Times New Roman" pitchFamily="18" charset="0"/>
              <a:cs typeface="Times New Roman" pitchFamily="18" charset="0"/>
            </a:endParaRPr>
          </a:p>
        </p:txBody>
      </p:sp>
      <p:pic>
        <p:nvPicPr>
          <p:cNvPr id="2050" name="Picture 2" descr="C:\Users\еги\Desktop\IMG_0530.JPG"/>
          <p:cNvPicPr>
            <a:picLocks noChangeAspect="1" noChangeArrowheads="1"/>
          </p:cNvPicPr>
          <p:nvPr/>
        </p:nvPicPr>
        <p:blipFill>
          <a:blip r:embed="rId2" cstate="print"/>
          <a:srcRect/>
          <a:stretch>
            <a:fillRect/>
          </a:stretch>
        </p:blipFill>
        <p:spPr bwMode="auto">
          <a:xfrm>
            <a:off x="0" y="4149080"/>
            <a:ext cx="9144000" cy="2708920"/>
          </a:xfrm>
          <a:prstGeom prst="rect">
            <a:avLst/>
          </a:prstGeom>
          <a:noFill/>
        </p:spPr>
      </p:pic>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501008"/>
            <a:ext cx="9144000" cy="838200"/>
          </a:xfrm>
        </p:spPr>
        <p:txBody>
          <a:bodyPr>
            <a:normAutofit fontScale="90000"/>
          </a:bodyPr>
          <a:lstStyle/>
          <a:p>
            <a:r>
              <a:rPr lang="ru-RU" dirty="0" smtClean="0"/>
              <a:t/>
            </a:r>
            <a:br>
              <a:rPr lang="ru-RU" dirty="0" smtClean="0"/>
            </a:br>
            <a:endParaRPr lang="ru-RU" dirty="0"/>
          </a:p>
        </p:txBody>
      </p:sp>
      <p:sp>
        <p:nvSpPr>
          <p:cNvPr id="5" name="Содержимое 4"/>
          <p:cNvSpPr>
            <a:spLocks noGrp="1"/>
          </p:cNvSpPr>
          <p:nvPr>
            <p:ph sz="quarter" idx="1"/>
          </p:nvPr>
        </p:nvSpPr>
        <p:spPr>
          <a:xfrm>
            <a:off x="0" y="0"/>
            <a:ext cx="9144000" cy="4525963"/>
          </a:xfrm>
        </p:spPr>
        <p:txBody>
          <a:bodyPr>
            <a:normAutofit/>
          </a:bodyPr>
          <a:lstStyle/>
          <a:p>
            <a:pPr>
              <a:buNone/>
            </a:pPr>
            <a:r>
              <a:rPr lang="ru-RU" i="1" dirty="0" smtClean="0"/>
              <a:t>   </a:t>
            </a:r>
            <a:r>
              <a:rPr lang="ru-RU" dirty="0" smtClean="0">
                <a:latin typeface="Times New Roman" pitchFamily="18" charset="0"/>
                <a:cs typeface="Times New Roman" pitchFamily="18" charset="0"/>
              </a:rPr>
              <a:t>При массовом поступлении пораженных предусмотрен отдельный вход в отделение  с возможностью использования лифта для доставки тяжелобольных  с площадки.</a:t>
            </a:r>
            <a:endParaRPr lang="ru-RU" i="1" dirty="0" smtClean="0"/>
          </a:p>
          <a:p>
            <a:pPr>
              <a:buNone/>
            </a:pPr>
            <a:r>
              <a:rPr lang="ru-RU" i="1" dirty="0" smtClean="0"/>
              <a:t>   </a:t>
            </a:r>
            <a:r>
              <a:rPr lang="ru-RU" dirty="0" smtClean="0">
                <a:latin typeface="Times New Roman" pitchFamily="18" charset="0"/>
                <a:cs typeface="Times New Roman" pitchFamily="18" charset="0"/>
              </a:rPr>
              <a:t>В штате отделения:</a:t>
            </a:r>
          </a:p>
          <a:p>
            <a:pPr marL="457200" lvl="0" indent="-457200">
              <a:buNone/>
            </a:pPr>
            <a:r>
              <a:rPr lang="ru-RU" i="1" dirty="0" smtClean="0"/>
              <a:t>   </a:t>
            </a:r>
            <a:r>
              <a:rPr lang="ru-RU" dirty="0" smtClean="0">
                <a:latin typeface="Times New Roman" pitchFamily="18" charset="0"/>
                <a:cs typeface="Times New Roman" pitchFamily="18" charset="0"/>
              </a:rPr>
              <a:t>Заведующий отделением - врач-токсиколог.</a:t>
            </a:r>
          </a:p>
          <a:p>
            <a:pPr marL="457200" lvl="0" indent="-457200">
              <a:buNone/>
            </a:pPr>
            <a:r>
              <a:rPr lang="ru-RU" dirty="0" smtClean="0">
                <a:latin typeface="Times New Roman" pitchFamily="18" charset="0"/>
                <a:cs typeface="Times New Roman" pitchFamily="18" charset="0"/>
              </a:rPr>
              <a:t>   Старшая медицинская сестра,</a:t>
            </a:r>
          </a:p>
          <a:p>
            <a:pPr marL="457200" lvl="0" indent="-457200">
              <a:buNone/>
            </a:pPr>
            <a:r>
              <a:rPr lang="ru-RU" dirty="0" smtClean="0">
                <a:latin typeface="Times New Roman" pitchFamily="18" charset="0"/>
                <a:cs typeface="Times New Roman" pitchFamily="18" charset="0"/>
              </a:rPr>
              <a:t>   5 палатных медицинских сестер,</a:t>
            </a:r>
          </a:p>
          <a:p>
            <a:pPr marL="457200" lvl="0" indent="-457200">
              <a:buNone/>
            </a:pPr>
            <a:r>
              <a:rPr lang="ru-RU" dirty="0" smtClean="0">
                <a:latin typeface="Times New Roman" pitchFamily="18" charset="0"/>
                <a:cs typeface="Times New Roman" pitchFamily="18" charset="0"/>
              </a:rPr>
              <a:t>   Сестра-хозяйка,</a:t>
            </a:r>
          </a:p>
          <a:p>
            <a:pPr marL="457200" lvl="0" indent="-457200">
              <a:buNone/>
            </a:pPr>
            <a:r>
              <a:rPr lang="ru-RU" dirty="0" smtClean="0">
                <a:latin typeface="Times New Roman" pitchFamily="18" charset="0"/>
                <a:cs typeface="Times New Roman" pitchFamily="18" charset="0"/>
              </a:rPr>
              <a:t>   4 младших медицинских сестры по уходу за больными.</a:t>
            </a:r>
          </a:p>
          <a:p>
            <a:pPr>
              <a:buNone/>
            </a:pPr>
            <a:endParaRPr lang="ru-RU" dirty="0"/>
          </a:p>
        </p:txBody>
      </p:sp>
      <p:pic>
        <p:nvPicPr>
          <p:cNvPr id="3074" name="Picture 2" descr="C:\Users\еги\Desktop\IMG_0531.JPG"/>
          <p:cNvPicPr>
            <a:picLocks noChangeAspect="1" noChangeArrowheads="1"/>
          </p:cNvPicPr>
          <p:nvPr/>
        </p:nvPicPr>
        <p:blipFill>
          <a:blip r:embed="rId2" cstate="print"/>
          <a:srcRect/>
          <a:stretch>
            <a:fillRect/>
          </a:stretch>
        </p:blipFill>
        <p:spPr bwMode="auto">
          <a:xfrm>
            <a:off x="0" y="3861048"/>
            <a:ext cx="4680520" cy="2996952"/>
          </a:xfrm>
          <a:prstGeom prst="rect">
            <a:avLst/>
          </a:prstGeom>
          <a:noFill/>
        </p:spPr>
      </p:pic>
      <p:pic>
        <p:nvPicPr>
          <p:cNvPr id="3075" name="Picture 3" descr="C:\Users\еги\Desktop\IMG_0532.JPG"/>
          <p:cNvPicPr>
            <a:picLocks noChangeAspect="1" noChangeArrowheads="1"/>
          </p:cNvPicPr>
          <p:nvPr/>
        </p:nvPicPr>
        <p:blipFill>
          <a:blip r:embed="rId3" cstate="print"/>
          <a:srcRect/>
          <a:stretch>
            <a:fillRect/>
          </a:stretch>
        </p:blipFill>
        <p:spPr bwMode="auto">
          <a:xfrm>
            <a:off x="4644009" y="3861048"/>
            <a:ext cx="4499992" cy="2996952"/>
          </a:xfrm>
          <a:prstGeom prst="rect">
            <a:avLst/>
          </a:prstGeom>
          <a:noFill/>
        </p:spPr>
      </p:pic>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0"/>
            <a:ext cx="9144000" cy="3573016"/>
          </a:xfrm>
        </p:spPr>
        <p:txBody>
          <a:bodyPr>
            <a:normAutofit/>
          </a:bodyPr>
          <a:lstStyle/>
          <a:p>
            <a:r>
              <a:rPr lang="ru-RU" dirty="0" smtClean="0"/>
              <a:t/>
            </a:r>
            <a:br>
              <a:rPr lang="ru-RU" dirty="0" smtClean="0"/>
            </a:br>
            <a:endParaRPr lang="ru-RU" dirty="0"/>
          </a:p>
        </p:txBody>
      </p:sp>
      <p:pic>
        <p:nvPicPr>
          <p:cNvPr id="4" name="Picture 2" descr="C:\Users\еги\Desktop\Неотложная помощь инструкция I-II части 2015г\000017_42994_big.jpg"/>
          <p:cNvPicPr>
            <a:picLocks noGrp="1" noChangeAspect="1" noChangeArrowheads="1"/>
          </p:cNvPicPr>
          <p:nvPr>
            <p:ph sz="quarter" idx="1"/>
          </p:nvPr>
        </p:nvPicPr>
        <p:blipFill>
          <a:blip r:embed="rId2" cstate="print"/>
          <a:stretch>
            <a:fillRect/>
          </a:stretch>
        </p:blipFill>
        <p:spPr bwMode="auto">
          <a:xfrm>
            <a:off x="0" y="2564905"/>
            <a:ext cx="9144000" cy="4293096"/>
          </a:xfrm>
          <a:prstGeom prst="rect">
            <a:avLst/>
          </a:prstGeom>
          <a:noFill/>
        </p:spPr>
      </p:pic>
      <p:sp>
        <p:nvSpPr>
          <p:cNvPr id="23553" name="Rectangle 1"/>
          <p:cNvSpPr>
            <a:spLocks noChangeArrowheads="1"/>
          </p:cNvSpPr>
          <p:nvPr/>
        </p:nvSpPr>
        <p:spPr bwMode="auto">
          <a:xfrm>
            <a:off x="0" y="0"/>
            <a:ext cx="8820472" cy="259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070100" defTabSz="914400" rtl="0" eaLnBrk="1" fontAlgn="base" latinLnBrk="0" hangingPunct="1">
              <a:lnSpc>
                <a:spcPct val="100000"/>
              </a:lnSpc>
              <a:spcBef>
                <a:spcPct val="0"/>
              </a:spcBef>
              <a:spcAft>
                <a:spcPct val="0"/>
              </a:spcAft>
              <a:buClrTx/>
              <a:buSzTx/>
              <a:buFontTx/>
              <a:buNone/>
              <a:tabLst>
                <a:tab pos="180975" algn="l"/>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Сестринский процесс</a:t>
            </a:r>
            <a:endParaRPr lang="ru-RU" sz="2400" dirty="0" smtClean="0">
              <a:latin typeface="Times New Roman" pitchFamily="18" charset="0"/>
              <a:ea typeface="Times New Roman" pitchFamily="18" charset="0"/>
              <a:cs typeface="Times New Roman" pitchFamily="18" charset="0"/>
            </a:endParaRPr>
          </a:p>
          <a:p>
            <a:pPr marL="0" marR="0" lvl="0" indent="2070100" defTabSz="914400" rtl="0" eaLnBrk="1" fontAlgn="base" latinLnBrk="0" hangingPunct="1">
              <a:lnSpc>
                <a:spcPct val="100000"/>
              </a:lnSpc>
              <a:spcBef>
                <a:spcPct val="0"/>
              </a:spcBef>
              <a:spcAft>
                <a:spcPct val="0"/>
              </a:spcAft>
              <a:buClrTx/>
              <a:buSzTx/>
              <a:buFontTx/>
              <a:buNone/>
              <a:tabLst>
                <a:tab pos="180975" algn="l"/>
              </a:tabLst>
            </a:pPr>
            <a:r>
              <a:rPr kumimoji="0" lang="ru-RU" sz="2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Сестринский процесс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это системный подход к оказанию профессиональной медицинской помощи, направленный на восстановление здоровья пациента, исходя из его потребностей. Термин «сестринский процесс» - английский; означает ухаживать, обслуживать, осуществлять уход за пациентом.</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636912" y="2204864"/>
            <a:ext cx="2160240" cy="1143000"/>
          </a:xfrm>
        </p:spPr>
        <p:txBody>
          <a:bodyPr/>
          <a:lstStyle/>
          <a:p>
            <a:endParaRPr lang="ru-RU" dirty="0"/>
          </a:p>
        </p:txBody>
      </p:sp>
      <p:sp>
        <p:nvSpPr>
          <p:cNvPr id="2" name="Содержимое 1"/>
          <p:cNvSpPr>
            <a:spLocks noGrp="1"/>
          </p:cNvSpPr>
          <p:nvPr>
            <p:ph sz="quarter" idx="1"/>
          </p:nvPr>
        </p:nvSpPr>
        <p:spPr>
          <a:xfrm>
            <a:off x="0" y="0"/>
            <a:ext cx="8892480" cy="6858000"/>
          </a:xfrm>
        </p:spPr>
        <p:txBody>
          <a:bodyPr>
            <a:normAutofit fontScale="77500" lnSpcReduction="20000"/>
          </a:bodyPr>
          <a:lstStyle/>
          <a:p>
            <a:pPr>
              <a:buNone/>
            </a:pPr>
            <a:r>
              <a:rPr lang="ru-RU" b="1" dirty="0" smtClean="0">
                <a:latin typeface="Times New Roman" pitchFamily="18" charset="0"/>
                <a:cs typeface="Times New Roman" pitchFamily="18" charset="0"/>
              </a:rPr>
              <a:t>     В своей практической деятельности медицинская сестра должна владеть следующими манипуляциями:</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Техникой подкожных, внутримышечных и внутривенных вливаний</a:t>
            </a:r>
          </a:p>
          <a:p>
            <a:r>
              <a:rPr lang="ru-RU" dirty="0" smtClean="0">
                <a:latin typeface="Times New Roman" pitchFamily="18" charset="0"/>
                <a:cs typeface="Times New Roman" pitchFamily="18" charset="0"/>
              </a:rPr>
              <a:t>Постановкой систем длительного вливания</a:t>
            </a:r>
          </a:p>
          <a:p>
            <a:r>
              <a:rPr lang="ru-RU" dirty="0" smtClean="0">
                <a:latin typeface="Times New Roman" pitchFamily="18" charset="0"/>
                <a:cs typeface="Times New Roman" pitchFamily="18" charset="0"/>
              </a:rPr>
              <a:t>Проведением трансфузии под  наблюдением врача</a:t>
            </a:r>
          </a:p>
          <a:p>
            <a:r>
              <a:rPr lang="ru-RU" dirty="0" smtClean="0">
                <a:latin typeface="Times New Roman" pitchFamily="18" charset="0"/>
                <a:cs typeface="Times New Roman" pitchFamily="18" charset="0"/>
              </a:rPr>
              <a:t>Проведением аутогемотерапии</a:t>
            </a:r>
          </a:p>
          <a:p>
            <a:r>
              <a:rPr lang="ru-RU" dirty="0" smtClean="0">
                <a:latin typeface="Times New Roman" pitchFamily="18" charset="0"/>
                <a:cs typeface="Times New Roman" pitchFamily="18" charset="0"/>
              </a:rPr>
              <a:t>Измерением артериального давления</a:t>
            </a:r>
          </a:p>
          <a:p>
            <a:r>
              <a:rPr lang="ru-RU" dirty="0" smtClean="0">
                <a:latin typeface="Times New Roman" pitchFamily="18" charset="0"/>
                <a:cs typeface="Times New Roman" pitchFamily="18" charset="0"/>
              </a:rPr>
              <a:t>Измерением пульса</a:t>
            </a:r>
          </a:p>
          <a:p>
            <a:r>
              <a:rPr lang="ru-RU" dirty="0" smtClean="0">
                <a:latin typeface="Times New Roman" pitchFamily="18" charset="0"/>
                <a:cs typeface="Times New Roman" pitchFamily="18" charset="0"/>
              </a:rPr>
              <a:t>Измерением частоты дыхательных движений</a:t>
            </a:r>
          </a:p>
          <a:p>
            <a:r>
              <a:rPr lang="ru-RU" dirty="0" smtClean="0">
                <a:latin typeface="Times New Roman" pitchFamily="18" charset="0"/>
                <a:cs typeface="Times New Roman" pitchFamily="18" charset="0"/>
              </a:rPr>
              <a:t>Наложением асептических повязок на рану и ожоговые поверхности</a:t>
            </a:r>
          </a:p>
          <a:p>
            <a:r>
              <a:rPr lang="ru-RU" dirty="0" smtClean="0">
                <a:latin typeface="Times New Roman" pitchFamily="18" charset="0"/>
                <a:cs typeface="Times New Roman" pitchFamily="18" charset="0"/>
              </a:rPr>
              <a:t>Техникой остановки наружных кровотечений</a:t>
            </a:r>
          </a:p>
          <a:p>
            <a:r>
              <a:rPr lang="ru-RU" dirty="0" smtClean="0">
                <a:latin typeface="Times New Roman" pitchFamily="18" charset="0"/>
                <a:cs typeface="Times New Roman" pitchFamily="18" charset="0"/>
              </a:rPr>
              <a:t>Проведением промывания желудка</a:t>
            </a:r>
          </a:p>
          <a:p>
            <a:r>
              <a:rPr lang="ru-RU" dirty="0" smtClean="0">
                <a:latin typeface="Times New Roman" pitchFamily="18" charset="0"/>
                <a:cs typeface="Times New Roman" pitchFamily="18" charset="0"/>
              </a:rPr>
              <a:t>Проведением постановки клизм: очистительных, лекарственных, сифонных</a:t>
            </a:r>
          </a:p>
          <a:p>
            <a:r>
              <a:rPr lang="ru-RU" dirty="0" smtClean="0">
                <a:latin typeface="Times New Roman" pitchFamily="18" charset="0"/>
                <a:cs typeface="Times New Roman" pitchFamily="18" charset="0"/>
              </a:rPr>
              <a:t>Техникой непрямого массажа сердца</a:t>
            </a:r>
          </a:p>
          <a:p>
            <a:r>
              <a:rPr lang="ru-RU" dirty="0" smtClean="0">
                <a:latin typeface="Times New Roman" pitchFamily="18" charset="0"/>
                <a:cs typeface="Times New Roman" pitchFamily="18" charset="0"/>
              </a:rPr>
              <a:t>Методикой подготовки больных к рентгенологическим, лабораторным и    функциональным исследованиям</a:t>
            </a:r>
          </a:p>
          <a:p>
            <a:r>
              <a:rPr lang="ru-RU" dirty="0" smtClean="0">
                <a:latin typeface="Times New Roman" pitchFamily="18" charset="0"/>
                <a:cs typeface="Times New Roman" pitchFamily="18" charset="0"/>
              </a:rPr>
              <a:t>Методикой взятия мазков из зева и носа на бактериологические исследования</a:t>
            </a:r>
          </a:p>
          <a:p>
            <a:r>
              <a:rPr lang="ru-RU" dirty="0" smtClean="0">
                <a:latin typeface="Times New Roman" pitchFamily="18" charset="0"/>
                <a:cs typeface="Times New Roman" pitchFamily="18" charset="0"/>
              </a:rPr>
              <a:t>Забором крови из вены для биохимического исследования</a:t>
            </a:r>
          </a:p>
          <a:p>
            <a:r>
              <a:rPr lang="ru-RU" dirty="0" smtClean="0">
                <a:latin typeface="Times New Roman" pitchFamily="18" charset="0"/>
                <a:cs typeface="Times New Roman" pitchFamily="18" charset="0"/>
              </a:rPr>
              <a:t>Методикой проведения кожных аллергологических проб</a:t>
            </a:r>
          </a:p>
          <a:p>
            <a:r>
              <a:rPr lang="ru-RU" dirty="0" smtClean="0">
                <a:latin typeface="Times New Roman" pitchFamily="18" charset="0"/>
                <a:cs typeface="Times New Roman" pitchFamily="18" charset="0"/>
              </a:rPr>
              <a:t>Проведением предстерилизационной очистки, дезинфекции, стерилизации инструментов;</a:t>
            </a:r>
          </a:p>
          <a:p>
            <a:r>
              <a:rPr lang="ru-RU" dirty="0" smtClean="0">
                <a:latin typeface="Times New Roman" pitchFamily="18" charset="0"/>
                <a:cs typeface="Times New Roman" pitchFamily="18" charset="0"/>
              </a:rPr>
              <a:t>Методикой проверки качества предстерилизационной обработки инструментов.</a:t>
            </a:r>
          </a:p>
          <a:p>
            <a:endParaRPr lang="ru-RU"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251520" y="0"/>
            <a:ext cx="8496945"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Оказание медицинской помощи больным с острыми экзотоксикозами</a:t>
            </a:r>
            <a:endParaRPr kumimoji="0" lang="ru-RU" sz="280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251520" y="1052736"/>
            <a:ext cx="8424936" cy="1569660"/>
          </a:xfrm>
          <a:prstGeom prst="rect">
            <a:avLst/>
          </a:prstGeom>
        </p:spPr>
        <p:txBody>
          <a:bodyPr wrap="square">
            <a:spAutoFit/>
          </a:bodyPr>
          <a:lstStyle/>
          <a:p>
            <a:r>
              <a:rPr lang="ru-RU" sz="2400" dirty="0" smtClean="0">
                <a:latin typeface="Times New Roman" pitchFamily="18" charset="0"/>
                <a:cs typeface="Times New Roman" pitchFamily="18" charset="0"/>
              </a:rPr>
              <a:t>Госпитализированным в отделение острых отравлений (токсикологическое), осуществляется при тесном взаимодействии врача-токсиколога, среднего и младшего медицинского персонала</a:t>
            </a:r>
            <a:endParaRPr lang="ru-RU" sz="2400" dirty="0">
              <a:latin typeface="Times New Roman" pitchFamily="18" charset="0"/>
              <a:cs typeface="Times New Roman" pitchFamily="18" charset="0"/>
            </a:endParaRPr>
          </a:p>
        </p:txBody>
      </p:sp>
      <p:sp>
        <p:nvSpPr>
          <p:cNvPr id="4" name="Прямоугольник 3"/>
          <p:cNvSpPr/>
          <p:nvPr/>
        </p:nvSpPr>
        <p:spPr>
          <a:xfrm>
            <a:off x="251520" y="4549676"/>
            <a:ext cx="8424936" cy="2308324"/>
          </a:xfrm>
          <a:prstGeom prst="rect">
            <a:avLst/>
          </a:prstGeom>
        </p:spPr>
        <p:txBody>
          <a:bodyPr wrap="square">
            <a:spAutoFit/>
          </a:bodyPr>
          <a:lstStyle/>
          <a:p>
            <a:r>
              <a:rPr lang="ru-RU" sz="2400" dirty="0" smtClean="0">
                <a:latin typeface="Times New Roman" pitchFamily="18" charset="0"/>
                <a:cs typeface="Times New Roman" pitchFamily="18" charset="0"/>
              </a:rPr>
              <a:t>Как и врачебное обследование, сестринское обследование начинается с момента поступления пациента в приемное отделение и продолжается при доставке больного непосредственно в токсикологическое отделение (палату интенсивного наблюдения или реабилитации) или в отделение интенсивной терапии и реанимации.</a:t>
            </a:r>
            <a:endParaRPr lang="ru-RU" sz="2400" dirty="0">
              <a:latin typeface="Times New Roman" pitchFamily="18" charset="0"/>
              <a:cs typeface="Times New Roman" pitchFamily="18" charset="0"/>
            </a:endParaRPr>
          </a:p>
        </p:txBody>
      </p:sp>
      <p:pic>
        <p:nvPicPr>
          <p:cNvPr id="30722" name="Picture 2" descr="C:\Users\еги\Desktop\отравление-лекарствами.jpg"/>
          <p:cNvPicPr>
            <a:picLocks noChangeAspect="1" noChangeArrowheads="1"/>
          </p:cNvPicPr>
          <p:nvPr/>
        </p:nvPicPr>
        <p:blipFill>
          <a:blip r:embed="rId2" cstate="print"/>
          <a:srcRect/>
          <a:stretch>
            <a:fillRect/>
          </a:stretch>
        </p:blipFill>
        <p:spPr bwMode="auto">
          <a:xfrm>
            <a:off x="323528" y="2636912"/>
            <a:ext cx="4104456" cy="1944216"/>
          </a:xfrm>
          <a:prstGeom prst="rect">
            <a:avLst/>
          </a:prstGeom>
          <a:noFill/>
        </p:spPr>
      </p:pic>
      <p:pic>
        <p:nvPicPr>
          <p:cNvPr id="30723" name="Picture 3" descr="C:\Users\еги\Desktop\pict_c741e7ef72094020ae090f38bdbf2c19.jpg"/>
          <p:cNvPicPr>
            <a:picLocks noChangeAspect="1" noChangeArrowheads="1"/>
          </p:cNvPicPr>
          <p:nvPr/>
        </p:nvPicPr>
        <p:blipFill>
          <a:blip r:embed="rId3" cstate="print"/>
          <a:srcRect/>
          <a:stretch>
            <a:fillRect/>
          </a:stretch>
        </p:blipFill>
        <p:spPr bwMode="auto">
          <a:xfrm>
            <a:off x="4427984" y="2636912"/>
            <a:ext cx="4176464" cy="1950467"/>
          </a:xfrm>
          <a:prstGeom prst="rect">
            <a:avLst/>
          </a:prstGeom>
          <a:noFill/>
        </p:spPr>
      </p:pic>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2674</TotalTime>
  <Words>1125</Words>
  <Application>Microsoft Office PowerPoint</Application>
  <PresentationFormat>Экран (4:3)</PresentationFormat>
  <Paragraphs>91</Paragraphs>
  <Slides>21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Эркер</vt:lpstr>
      <vt:lpstr>Слайд 1</vt:lpstr>
      <vt:lpstr>Слайд 2</vt:lpstr>
      <vt:lpstr>            Основное понятие токсикологии </vt:lpstr>
      <vt:lpstr>            Цель медицинской токсикологии</vt:lpstr>
      <vt:lpstr>                 Токсикологическое отделение </vt:lpstr>
      <vt:lpstr> </vt:lpstr>
      <vt:lpstr> </vt:lpstr>
      <vt:lpstr>Слайд 8</vt:lpstr>
      <vt:lpstr>Слайд 9</vt:lpstr>
      <vt:lpstr>Слайд 10</vt:lpstr>
      <vt:lpstr>Слайд 11</vt:lpstr>
      <vt:lpstr>Слайд 12</vt:lpstr>
      <vt:lpstr>Слайд 13</vt:lpstr>
      <vt:lpstr>Слайд 14</vt:lpstr>
      <vt:lpstr>Слайд 15</vt:lpstr>
      <vt:lpstr>Центрифуга – для плазмафереза </vt:lpstr>
      <vt:lpstr>«Изольда» – для ультрафиолетового облучения крови </vt:lpstr>
      <vt:lpstr>Слайд 18</vt:lpstr>
      <vt:lpstr>Слайд 19</vt:lpstr>
      <vt:lpstr>Слайд 20</vt:lpstr>
      <vt:lpstr>Спасибо за внимание</vt:lpstr>
    </vt:vector>
  </TitlesOfParts>
  <Company>$L!DER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еги</cp:lastModifiedBy>
  <cp:revision>235</cp:revision>
  <dcterms:created xsi:type="dcterms:W3CDTF">2016-02-06T07:22:04Z</dcterms:created>
  <dcterms:modified xsi:type="dcterms:W3CDTF">2017-06-05T11:26:53Z</dcterms:modified>
</cp:coreProperties>
</file>