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7" r:id="rId3"/>
    <p:sldId id="258" r:id="rId4"/>
    <p:sldId id="265" r:id="rId5"/>
    <p:sldId id="266" r:id="rId6"/>
    <p:sldId id="268" r:id="rId7"/>
    <p:sldId id="260" r:id="rId8"/>
    <p:sldId id="261" r:id="rId9"/>
    <p:sldId id="262" r:id="rId10"/>
    <p:sldId id="263" r:id="rId11"/>
    <p:sldId id="271" r:id="rId12"/>
    <p:sldId id="272" r:id="rId13"/>
    <p:sldId id="270" r:id="rId14"/>
    <p:sldId id="264" r:id="rId15"/>
    <p:sldId id="26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56" autoAdjust="0"/>
    <p:restoredTop sz="94676" autoAdjust="0"/>
  </p:normalViewPr>
  <p:slideViewPr>
    <p:cSldViewPr>
      <p:cViewPr varScale="1">
        <p:scale>
          <a:sx n="75" d="100"/>
          <a:sy n="75" d="100"/>
        </p:scale>
        <p:origin x="-3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203200" y="0"/>
            <a:ext cx="3778250" cy="6858000"/>
            <a:chOff x="203200" y="0"/>
            <a:chExt cx="3778250" cy="6858001"/>
          </a:xfrm>
        </p:grpSpPr>
        <p:sp>
          <p:nvSpPr>
            <p:cNvPr id="5" name="Freeform 6"/>
            <p:cNvSpPr>
              <a:spLocks noChangeArrowheads="1"/>
            </p:cNvSpPr>
            <p:nvPr/>
          </p:nvSpPr>
          <p:spPr bwMode="auto">
            <a:xfrm>
              <a:off x="641350" y="0"/>
              <a:ext cx="1365250" cy="3971926"/>
            </a:xfrm>
            <a:custGeom>
              <a:avLst/>
              <a:gdLst>
                <a:gd name="T0" fmla="*/ 0 w 860"/>
                <a:gd name="T1" fmla="*/ 0 h 2502"/>
                <a:gd name="T2" fmla="*/ 860 w 860"/>
                <a:gd name="T3" fmla="*/ 2502 h 2502"/>
              </a:gdLst>
              <a:ahLst/>
              <a:cxnLst/>
              <a:rect l="T0" t="T1" r="T2" b="T3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7"/>
            <p:cNvSpPr/>
            <p:nvPr/>
          </p:nvSpPr>
          <p:spPr bwMode="auto">
            <a:xfrm>
              <a:off x="203200" y="0"/>
              <a:ext cx="1336675" cy="3862389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7" name="Freeform 8"/>
            <p:cNvSpPr/>
            <p:nvPr/>
          </p:nvSpPr>
          <p:spPr bwMode="auto">
            <a:xfrm>
              <a:off x="207963" y="3776664"/>
              <a:ext cx="1936750" cy="3081337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8" name="Freeform 9"/>
            <p:cNvSpPr/>
            <p:nvPr/>
          </p:nvSpPr>
          <p:spPr bwMode="auto">
            <a:xfrm>
              <a:off x="646113" y="3886201"/>
              <a:ext cx="2373312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9" name="Freeform 10"/>
            <p:cNvSpPr/>
            <p:nvPr/>
          </p:nvSpPr>
          <p:spPr bwMode="auto">
            <a:xfrm>
              <a:off x="641350" y="3881439"/>
              <a:ext cx="3340100" cy="2976562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0" name="Freeform 11"/>
            <p:cNvSpPr/>
            <p:nvPr/>
          </p:nvSpPr>
          <p:spPr bwMode="auto">
            <a:xfrm>
              <a:off x="203200" y="3771901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1" name="Freeform 12"/>
          <p:cNvSpPr>
            <a:spLocks noChangeArrowheads="1"/>
          </p:cNvSpPr>
          <p:nvPr/>
        </p:nvSpPr>
        <p:spPr bwMode="auto">
          <a:xfrm>
            <a:off x="203200" y="3771900"/>
            <a:ext cx="361950" cy="90488"/>
          </a:xfrm>
          <a:custGeom>
            <a:avLst/>
            <a:gdLst>
              <a:gd name="T0" fmla="*/ 0 w 228"/>
              <a:gd name="T1" fmla="*/ 0 h 57"/>
              <a:gd name="T2" fmla="*/ 228 w 228"/>
              <a:gd name="T3" fmla="*/ 57 h 57"/>
            </a:gdLst>
            <a:ahLst/>
            <a:cxnLst/>
            <a:rect l="T0" t="T1" r="T2" b="T3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Freeform 13"/>
          <p:cNvSpPr>
            <a:spLocks noChangeArrowheads="1"/>
          </p:cNvSpPr>
          <p:nvPr/>
        </p:nvSpPr>
        <p:spPr bwMode="auto">
          <a:xfrm>
            <a:off x="560388" y="3867150"/>
            <a:ext cx="61912" cy="80963"/>
          </a:xfrm>
          <a:custGeom>
            <a:avLst/>
            <a:gdLst>
              <a:gd name="T0" fmla="*/ 0 w 39"/>
              <a:gd name="T1" fmla="*/ 0 h 51"/>
              <a:gd name="T2" fmla="*/ 39 w 39"/>
              <a:gd name="T3" fmla="*/ 51 h 51"/>
            </a:gdLst>
            <a:ahLst/>
            <a:cxnLst/>
            <a:rect l="T0" t="T1" r="T2" b="T3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326313" y="6116638"/>
            <a:ext cx="8572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40278-32EB-4E05-961F-3F174E2B2334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4263" y="6116638"/>
            <a:ext cx="36083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638" y="6116638"/>
            <a:ext cx="4111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E6B3B-25A3-4845-9CC3-B8FBB8270F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9DE59-445A-445A-8B25-EC1BC0EAA016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3103E-1051-4243-AC54-A0CED26200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F0C01-6191-4BBD-86BA-5838DBCA093F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A21B0-F910-4398-A314-677F6A845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3"/>
          <p:cNvSpPr txBox="1"/>
          <p:nvPr/>
        </p:nvSpPr>
        <p:spPr>
          <a:xfrm>
            <a:off x="969963" y="8636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6" name="TextBox 14"/>
          <p:cNvSpPr txBox="1"/>
          <p:nvPr/>
        </p:nvSpPr>
        <p:spPr>
          <a:xfrm>
            <a:off x="8172450" y="28194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81C4E-808D-42A8-9A9B-5D56C811EBE7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A3546-B11B-4517-9FBF-F5A53560C5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89ECF-D10F-4E8F-AAB0-E3FBA5C75B8E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683BE-B7AF-440E-90F6-941FB6C78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3"/>
          <p:cNvSpPr txBox="1"/>
          <p:nvPr/>
        </p:nvSpPr>
        <p:spPr>
          <a:xfrm>
            <a:off x="969963" y="8636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6" name="TextBox 14"/>
          <p:cNvSpPr txBox="1"/>
          <p:nvPr/>
        </p:nvSpPr>
        <p:spPr>
          <a:xfrm>
            <a:off x="8172450" y="28194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F5E8A-313E-4231-83F1-4AF7A5F991B8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E8CFF-E085-4995-A4AC-705D0F1BC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rtlCol="0">
            <a:normAutofit/>
          </a:bodyPr>
          <a:lstStyle>
            <a:lvl1pPr>
              <a:defRPr lang="en-US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CA4F0-C79D-4F98-8888-10B49FB2862A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1EDBC-9C77-43E3-A5A2-A0373F150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61AA7-1345-4BD5-9BCE-12360FF7B540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2628B-9698-4D0C-8524-08D3BFD34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D2701-0B4E-4A36-9F89-8894BFA27F23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4D56E-9777-4B9B-AD23-C6C4D8445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3775" y="6108700"/>
            <a:ext cx="8572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05412-969D-4FBF-8830-B5BB964AC233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3263" y="6108700"/>
            <a:ext cx="53133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175" y="6108700"/>
            <a:ext cx="4286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3EF17-1181-41AB-95D3-2EE6B4567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CE5C7-04F2-4977-9CE9-A33677970D64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D1C1D-BA4A-47E4-ADAD-7520FFC2DC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4F4A1-66C0-47AD-8E99-9B69382720C1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82C57-0533-40A8-810C-5D5AA7E23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4FE4B-4784-48B3-BCFA-EDCB00C438C0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6696F-B6EE-42FC-96A8-D2CB5A0EF0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E25DB-4526-4118-9F61-D01E53917AA1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B48FD-1DD0-4296-AB51-35D832D7A8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CBCA5-C3F6-4372-B0E6-07B010696460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2138F-C545-493A-B5ED-2BA6B703F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1EB54-8FD6-4A18-8B58-E8FB98F72AF7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C0A8A-75FF-4EAB-85B9-70BF12882E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CDFFA-F24C-4E77-95CD-BD7C3CFB79FB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BD54F-0226-41E3-BB5D-062C3DF4B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"/>
          <p:cNvGrpSpPr>
            <a:grpSpLocks/>
          </p:cNvGrpSpPr>
          <p:nvPr/>
        </p:nvGrpSpPr>
        <p:grpSpPr bwMode="auto">
          <a:xfrm>
            <a:off x="0" y="0"/>
            <a:ext cx="2132013" cy="6858000"/>
            <a:chOff x="0" y="0"/>
            <a:chExt cx="2132013" cy="6858001"/>
          </a:xfrm>
        </p:grpSpPr>
        <p:sp>
          <p:nvSpPr>
            <p:cNvPr id="1032" name="Freeform 6"/>
            <p:cNvSpPr>
              <a:spLocks noChangeArrowheads="1"/>
            </p:cNvSpPr>
            <p:nvPr/>
          </p:nvSpPr>
          <p:spPr bwMode="auto">
            <a:xfrm>
              <a:off x="0" y="0"/>
              <a:ext cx="1073150" cy="5291139"/>
            </a:xfrm>
            <a:custGeom>
              <a:avLst/>
              <a:gdLst>
                <a:gd name="T0" fmla="*/ 0 w 676"/>
                <a:gd name="T1" fmla="*/ 0 h 3333"/>
                <a:gd name="T2" fmla="*/ 676 w 676"/>
                <a:gd name="T3" fmla="*/ 3333 h 3333"/>
              </a:gdLst>
              <a:ahLst/>
              <a:cxnLst/>
              <a:rect l="T0" t="T1" r="T2" b="T3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9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4"/>
              <a:ext cx="906463" cy="1195387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1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1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4"/>
              <a:ext cx="1377950" cy="1500187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982663" y="457200"/>
            <a:ext cx="770413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82663" y="2667000"/>
            <a:ext cx="7704137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063" y="6116638"/>
            <a:ext cx="8588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C78523B7-BB05-4AE8-94C5-5C932967DE62}" type="datetimeFigureOut">
              <a:rPr lang="ru-RU"/>
              <a:pPr>
                <a:defRPr/>
              </a:pPr>
              <a:t>25.05.2017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7550" y="6116638"/>
            <a:ext cx="53133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4050" y="6116638"/>
            <a:ext cx="412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6341B392-79C6-4A8E-93D0-AC744C906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5" r:id="rId3"/>
    <p:sldLayoutId id="2147483784" r:id="rId4"/>
    <p:sldLayoutId id="2147483783" r:id="rId5"/>
    <p:sldLayoutId id="2147483782" r:id="rId6"/>
    <p:sldLayoutId id="2147483781" r:id="rId7"/>
    <p:sldLayoutId id="2147483780" r:id="rId8"/>
    <p:sldLayoutId id="2147483779" r:id="rId9"/>
    <p:sldLayoutId id="2147483778" r:id="rId10"/>
    <p:sldLayoutId id="2147483777" r:id="rId11"/>
    <p:sldLayoutId id="2147483788" r:id="rId12"/>
    <p:sldLayoutId id="2147483776" r:id="rId13"/>
    <p:sldLayoutId id="2147483789" r:id="rId14"/>
    <p:sldLayoutId id="2147483775" r:id="rId15"/>
    <p:sldLayoutId id="2147483774" r:id="rId16"/>
    <p:sldLayoutId id="2147483773" r:id="rId17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ln w="3175" cmpd="sng">
            <a:noFill/>
          </a:ln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1287C3"/>
        </a:buClr>
        <a:buSzPct val="14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1287C3"/>
        </a:buClr>
        <a:buSzPct val="14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1287C3"/>
        </a:buClr>
        <a:buSzPct val="145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rgbClr val="1287C3"/>
        </a:buClr>
        <a:buSzPct val="145000"/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rgbClr val="1287C3"/>
        </a:buClr>
        <a:buSzPct val="145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>
          <a:xfrm>
            <a:off x="1739900" y="914400"/>
            <a:ext cx="6946900" cy="3487738"/>
          </a:xfrm>
        </p:spPr>
        <p:txBody>
          <a:bodyPr/>
          <a:lstStyle/>
          <a:p>
            <a:pPr eaLnBrk="1" hangingPunct="1"/>
            <a:endParaRPr lang="ru-RU" smtClean="0">
              <a:ln>
                <a:noFill/>
              </a:ln>
            </a:endParaRPr>
          </a:p>
        </p:txBody>
      </p:sp>
      <p:sp>
        <p:nvSpPr>
          <p:cNvPr id="1945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4175" y="4402138"/>
            <a:ext cx="5762625" cy="13652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Рисунок 3" descr="Nx82qtp9hM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8122" y="-171400"/>
            <a:ext cx="9654658" cy="7128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0" name="Прямоугольник 4"/>
          <p:cNvSpPr>
            <a:spLocks noChangeArrowheads="1"/>
          </p:cNvSpPr>
          <p:nvPr/>
        </p:nvSpPr>
        <p:spPr bwMode="auto">
          <a:xfrm>
            <a:off x="0" y="196850"/>
            <a:ext cx="9396413" cy="646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A930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здравоохранения Саратовской области</a:t>
            </a:r>
          </a:p>
          <a:p>
            <a:pPr algn="ctr" eaLnBrk="0" hangingPunct="0"/>
            <a:r>
              <a:rPr lang="ru-RU" b="1">
                <a:solidFill>
                  <a:srgbClr val="A930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автономное образовательное учреждение Саратовской области</a:t>
            </a:r>
          </a:p>
          <a:p>
            <a:pPr algn="ctr" eaLnBrk="0" hangingPunct="0"/>
            <a:r>
              <a:rPr lang="ru-RU" b="1">
                <a:solidFill>
                  <a:srgbClr val="A930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«Вольский медицинский колледж им. З.И.Маресевой»</a:t>
            </a:r>
          </a:p>
          <a:p>
            <a:pPr algn="ctr" eaLnBrk="0" hangingPunct="0"/>
            <a:endParaRPr lang="ru-RU" b="1">
              <a:solidFill>
                <a:srgbClr val="A93023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b="1">
              <a:solidFill>
                <a:srgbClr val="A93023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b="1">
              <a:solidFill>
                <a:srgbClr val="A93023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b="1">
                <a:solidFill>
                  <a:srgbClr val="A930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Выпускная квалификационная работа</a:t>
            </a:r>
          </a:p>
          <a:p>
            <a:pPr algn="ctr" eaLnBrk="0" hangingPunct="0"/>
            <a:r>
              <a:rPr lang="ru-RU" b="1">
                <a:solidFill>
                  <a:srgbClr val="A930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тему : Роль фельдшера скорой помощи в диагностике острого аппендицита</a:t>
            </a:r>
          </a:p>
          <a:p>
            <a:pPr algn="r" eaLnBrk="0" hangingPunct="0"/>
            <a:endParaRPr lang="ru-RU" b="1">
              <a:solidFill>
                <a:srgbClr val="A93023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 eaLnBrk="0" hangingPunct="0"/>
            <a:r>
              <a:rPr lang="ru-RU" b="1">
                <a:solidFill>
                  <a:srgbClr val="A930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Специальность 31.02.01 Лечебное дело</a:t>
            </a:r>
          </a:p>
          <a:p>
            <a:pPr algn="r" eaLnBrk="0" hangingPunct="0"/>
            <a:r>
              <a:rPr lang="ru-RU" b="1">
                <a:solidFill>
                  <a:srgbClr val="A930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Студента группы 141</a:t>
            </a:r>
          </a:p>
          <a:p>
            <a:pPr algn="r" eaLnBrk="0" hangingPunct="0"/>
            <a:r>
              <a:rPr lang="ru-RU" b="1">
                <a:solidFill>
                  <a:srgbClr val="A930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Шестакова Александра Александровича</a:t>
            </a:r>
          </a:p>
          <a:p>
            <a:pPr algn="r" eaLnBrk="0" hangingPunct="0"/>
            <a:endParaRPr lang="ru-RU" b="1">
              <a:solidFill>
                <a:srgbClr val="A93023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 eaLnBrk="0" hangingPunct="0"/>
            <a:r>
              <a:rPr lang="ru-RU" b="1">
                <a:solidFill>
                  <a:srgbClr val="A930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</a:t>
            </a:r>
          </a:p>
          <a:p>
            <a:pPr algn="r" eaLnBrk="0" hangingPunct="0"/>
            <a:r>
              <a:rPr lang="ru-RU" b="1">
                <a:solidFill>
                  <a:srgbClr val="A930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Игонин Алексей Анатольевич</a:t>
            </a:r>
          </a:p>
          <a:p>
            <a:pPr algn="ctr" eaLnBrk="0" hangingPunct="0"/>
            <a:endParaRPr lang="ru-RU" b="1">
              <a:solidFill>
                <a:srgbClr val="A93023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b="1">
              <a:solidFill>
                <a:srgbClr val="A93023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b="1">
              <a:solidFill>
                <a:srgbClr val="A93023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b="1">
              <a:solidFill>
                <a:srgbClr val="A93023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b="1">
              <a:solidFill>
                <a:srgbClr val="A93023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b="1">
              <a:solidFill>
                <a:srgbClr val="A93023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 eaLnBrk="0" hangingPunct="0"/>
            <a:r>
              <a:rPr lang="ru-RU" b="1">
                <a:solidFill>
                  <a:srgbClr val="A930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eaLnBrk="0" hangingPunct="0"/>
            <a:r>
              <a:rPr lang="ru-RU" b="1">
                <a:solidFill>
                  <a:srgbClr val="A9302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2017 год</a:t>
            </a:r>
            <a:endParaRPr lang="ru-RU">
              <a:solidFill>
                <a:srgbClr val="A93023"/>
              </a:solidFill>
              <a:latin typeface="Corbel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663" y="457200"/>
            <a:ext cx="7704137" cy="1981200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Диаграмма №2. Число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лиц направленных на стационарное лечение: через СМП, через поликлинику</a:t>
            </a:r>
            <a:br>
              <a:rPr lang="ru-RU" sz="2400" dirty="0">
                <a:solidFill>
                  <a:schemeClr val="accent4">
                    <a:lumMod val="50000"/>
                  </a:schemeClr>
                </a:solidFill>
              </a:rPr>
            </a:b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28674" name="Объект 7"/>
          <p:cNvGraphicFramePr>
            <a:graphicFrameLocks noGrp="1"/>
          </p:cNvGraphicFramePr>
          <p:nvPr>
            <p:ph idx="1"/>
          </p:nvPr>
        </p:nvGraphicFramePr>
        <p:xfrm>
          <a:off x="468313" y="1557338"/>
          <a:ext cx="8229600" cy="4708525"/>
        </p:xfrm>
        <a:graphic>
          <a:graphicData uri="http://schemas.openxmlformats.org/presentationml/2006/ole">
            <p:oleObj spid="_x0000_s28674" r:id="rId3" imgW="8230313" imgH="4712616" progId="Excel.Chart.8">
              <p:embed/>
            </p:oleObj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663" y="457200"/>
            <a:ext cx="7704137" cy="19812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Третий этап исследования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4">
                    <a:lumMod val="75000"/>
                  </a:schemeClr>
                </a:solidFill>
              </a:rPr>
              <a:t>Таблица №3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accent4">
                    <a:lumMod val="75000"/>
                  </a:schemeClr>
                </a:solidFill>
              </a:rPr>
              <a:t>Число </a:t>
            </a:r>
            <a:r>
              <a:rPr lang="ru-RU" sz="2200" dirty="0">
                <a:solidFill>
                  <a:schemeClr val="accent4">
                    <a:lumMod val="75000"/>
                  </a:schemeClr>
                </a:solidFill>
              </a:rPr>
              <a:t>оперированных лиц после поступления в больницу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76375" y="2636838"/>
          <a:ext cx="6840538" cy="3465512"/>
        </p:xfrm>
        <a:graphic>
          <a:graphicData uri="http://schemas.openxmlformats.org/drawingml/2006/table">
            <a:tbl>
              <a:tblPr/>
              <a:tblGrid>
                <a:gridCol w="1708150"/>
                <a:gridCol w="1711325"/>
                <a:gridCol w="1709738"/>
                <a:gridCol w="1711325"/>
              </a:tblGrid>
              <a:tr h="2203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поступивших лиц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оперированных лиц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 с послеоперационными осложнениями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663" y="457200"/>
            <a:ext cx="7704137" cy="19812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 № 3.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оперированных лиц после поступления в больницу</a:t>
            </a:r>
          </a:p>
        </p:txBody>
      </p:sp>
      <p:graphicFrame>
        <p:nvGraphicFramePr>
          <p:cNvPr id="30722" name="Объект 6"/>
          <p:cNvGraphicFramePr>
            <a:graphicFrameLocks noGrp="1"/>
          </p:cNvGraphicFramePr>
          <p:nvPr>
            <p:ph idx="1"/>
          </p:nvPr>
        </p:nvGraphicFramePr>
        <p:xfrm>
          <a:off x="982663" y="2276475"/>
          <a:ext cx="7704137" cy="3960813"/>
        </p:xfrm>
        <a:graphic>
          <a:graphicData uri="http://schemas.openxmlformats.org/presentationml/2006/ole">
            <p:oleObj spid="_x0000_s30722" r:id="rId3" imgW="7706012" imgH="3956647" progId="Excel.Chart.8">
              <p:embed/>
            </p:oleObj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188913"/>
            <a:ext cx="7704138" cy="12430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Вывод практической части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663" y="1557338"/>
            <a:ext cx="4310062" cy="4441825"/>
          </a:xfrm>
        </p:spPr>
        <p:txBody>
          <a:bodyPr>
            <a:noAutofit/>
          </a:bodyPr>
          <a:lstStyle/>
          <a:p>
            <a:pPr marL="0" indent="431800" algn="just" eaLnBrk="1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ru-RU" sz="1400" smtClean="0">
                <a:solidFill>
                  <a:srgbClr val="751A42"/>
                </a:solidFill>
                <a:latin typeface="Times New Roman" pitchFamily="18" charset="0"/>
              </a:rPr>
              <a:t>На основании проведенных исследований можно сделать вывод, что роль фельдшера в диагностике острого аппендицита продолжает оставаться значительной, так как его правильно </a:t>
            </a:r>
            <a:r>
              <a:rPr lang="ru-RU" sz="1400" smtClean="0">
                <a:solidFill>
                  <a:srgbClr val="751A42"/>
                </a:solidFill>
                <a:latin typeface="Times New Roman" pitchFamily="18" charset="0"/>
                <a:cs typeface="Times New Roman" pitchFamily="18" charset="0"/>
              </a:rPr>
              <a:t>принятое</a:t>
            </a:r>
            <a:r>
              <a:rPr lang="ru-RU" sz="1400" smtClean="0">
                <a:solidFill>
                  <a:srgbClr val="751A42"/>
                </a:solidFill>
                <a:latin typeface="Times New Roman" pitchFamily="18" charset="0"/>
              </a:rPr>
              <a:t> решение, целенаправленные действия, быстрота спасают многие человеческие жизни.</a:t>
            </a:r>
          </a:p>
          <a:p>
            <a:pPr marL="0" indent="431800" algn="just" eaLnBrk="1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ru-RU" sz="1400" smtClean="0">
                <a:solidFill>
                  <a:srgbClr val="751A42"/>
                </a:solidFill>
                <a:latin typeface="Times New Roman" pitchFamily="18" charset="0"/>
              </a:rPr>
              <a:t>Приезжая на вызов, он должен грамотно оценить ситуацию, внимательно выслушать больного, собрать анамнез и провести требуемое обследование больного. Такое как пальпация, перкуссия, аускультация.  По необходимости, госпитализировать в хирургическое отделение.</a:t>
            </a:r>
          </a:p>
          <a:p>
            <a:pPr marL="0" indent="431800" eaLnBrk="1" hangingPunct="1"/>
            <a:endParaRPr lang="ru-RU" sz="140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436096" y="1916832"/>
            <a:ext cx="3456384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12700"/>
            <a:ext cx="7704137" cy="1400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Заключение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619625" cy="4708525"/>
          </a:xfrm>
        </p:spPr>
        <p:txBody>
          <a:bodyPr rtlCol="0">
            <a:normAutofit fontScale="92500" lnSpcReduction="10000"/>
          </a:bodyPr>
          <a:lstStyle/>
          <a:p>
            <a:pPr marL="137160" indent="0" algn="just" eaLnBrk="1" fontAlgn="auto" hangingPunct="1">
              <a:buClr>
                <a:schemeClr val="accent1">
                  <a:lumMod val="75000"/>
                </a:schemeClr>
              </a:buClr>
              <a:buFont typeface="Arial"/>
              <a:buNone/>
              <a:defRPr/>
            </a:pPr>
            <a:r>
              <a:rPr lang="ru-RU" sz="2600" dirty="0" smtClean="0"/>
              <a:t>   </a:t>
            </a:r>
            <a:r>
              <a:rPr lang="ru-RU" sz="2600" dirty="0" smtClean="0">
                <a:solidFill>
                  <a:schemeClr val="accent5">
                    <a:lumMod val="50000"/>
                  </a:schemeClr>
                </a:solidFill>
              </a:rPr>
              <a:t>Как </a:t>
            </a:r>
            <a:r>
              <a:rPr lang="ru-RU" sz="2600" dirty="0">
                <a:solidFill>
                  <a:schemeClr val="accent5">
                    <a:lumMod val="50000"/>
                  </a:schemeClr>
                </a:solidFill>
              </a:rPr>
              <a:t>говорил великий русский хирург и диагност Иван Иванович Греков: «Острый аппендицит не находят там, где о нем думают, и обнаруживают там, где о существовании его даже не подозревают». Поэтому заботьтесь о своем здоровье, не относитесь к нему халатно. Лучше переоценить серьезность ваших симптомов, чем поздно обратиться за медицинской помощью. </a:t>
            </a:r>
          </a:p>
          <a:p>
            <a:pPr algn="just"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292080" y="1628800"/>
            <a:ext cx="3760120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78130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Спасибо за внимание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1188" y="476250"/>
            <a:ext cx="7705725" cy="4105275"/>
          </a:xfrm>
        </p:spPr>
        <p:txBody>
          <a:bodyPr rtlCol="0">
            <a:normAutofit/>
          </a:bodyPr>
          <a:lstStyle/>
          <a:p>
            <a:pPr marL="137160" indent="360000" algn="just" eaLnBrk="1" fontAlgn="auto" hangingPunct="1">
              <a:buClr>
                <a:schemeClr val="accent1">
                  <a:lumMod val="75000"/>
                </a:schemeClr>
              </a:buClr>
              <a:buFont typeface="Arial"/>
              <a:buNone/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Цель дипломной работы: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определить роль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фельдшера скорой помощи в диагностики острого аппендицита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137160" indent="360000" algn="just" eaLnBrk="1" fontAlgn="auto" hangingPunct="1">
              <a:buClr>
                <a:schemeClr val="accent1">
                  <a:lumMod val="75000"/>
                </a:schemeClr>
              </a:buClr>
              <a:buFont typeface="Arial"/>
              <a:buNone/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Достижение цели исследования требует решения следующих задач: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  <a:p>
            <a:pPr marL="137160" indent="360000" algn="just" eaLnBrk="1" fontAlgn="auto" hangingPunct="1">
              <a:buClr>
                <a:schemeClr val="accent1">
                  <a:lumMod val="75000"/>
                </a:schemeClr>
              </a:buClr>
              <a:buFont typeface="Arial"/>
              <a:buNone/>
              <a:defRPr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1. Рассмотреть литературные источники по данной проблеме.</a:t>
            </a:r>
          </a:p>
          <a:p>
            <a:pPr marL="137160" indent="360000" algn="just" eaLnBrk="1" fontAlgn="auto" hangingPunct="1">
              <a:buClr>
                <a:schemeClr val="accent1">
                  <a:lumMod val="75000"/>
                </a:schemeClr>
              </a:buClr>
              <a:buFont typeface="Arial"/>
              <a:buNone/>
              <a:defRPr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2. Изучить медицинскую документацию (истории болезни).</a:t>
            </a:r>
          </a:p>
          <a:p>
            <a:pPr marL="137160" indent="360000" algn="just" eaLnBrk="1" fontAlgn="auto" hangingPunct="1">
              <a:buClr>
                <a:schemeClr val="accent1">
                  <a:lumMod val="75000"/>
                </a:schemeClr>
              </a:buClr>
              <a:buFont typeface="Arial"/>
              <a:buNone/>
              <a:defRPr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3. Провести анализ данных эмпирического исследования.</a:t>
            </a:r>
          </a:p>
          <a:p>
            <a:pPr marL="137160" indent="360000" algn="just" eaLnBrk="1" fontAlgn="auto" hangingPunct="1">
              <a:buClr>
                <a:schemeClr val="accent1">
                  <a:lumMod val="75000"/>
                </a:schemeClr>
              </a:buClr>
              <a:buFont typeface="Arial"/>
              <a:buNone/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База исследования: Вольская РБ, Станция Скорой Медицинской Помощи города Вольска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  <a:p>
            <a:pPr marL="137160" indent="0" eaLnBrk="1" fontAlgn="auto" hangingPunct="1">
              <a:buClr>
                <a:schemeClr val="accent1">
                  <a:lumMod val="75000"/>
                </a:schemeClr>
              </a:buClr>
              <a:buFont typeface="Arial"/>
              <a:buNone/>
              <a:defRPr/>
            </a:pPr>
            <a:endParaRPr lang="ru-RU" sz="1800" dirty="0"/>
          </a:p>
        </p:txBody>
      </p:sp>
      <p:pic>
        <p:nvPicPr>
          <p:cNvPr id="3074" name="Picture 2" descr="C:\Users\Лиля\Desktop\hufakllvlnoeetcd sory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403648" y="4121696"/>
            <a:ext cx="6120680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60350"/>
            <a:ext cx="7704138" cy="10271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Теоретическая часть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827463" cy="4349750"/>
          </a:xfrm>
        </p:spPr>
        <p:txBody>
          <a:bodyPr rtlCol="0">
            <a:normAutofit fontScale="92500"/>
          </a:bodyPr>
          <a:lstStyle/>
          <a:p>
            <a:pPr marL="137160" indent="360000" eaLnBrk="1" fontAlgn="auto" hangingPunct="1">
              <a:buClr>
                <a:schemeClr val="accent1">
                  <a:lumMod val="75000"/>
                </a:schemeClr>
              </a:buClr>
              <a:buFont typeface="Arial"/>
              <a:buNone/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Острый аппендицит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 — воспаление червеобразного отростка слепой кишки, наиболее распространенное хирургическое заболевание. Больные с этой патологией составляют 75— 80% всех госпитализированных по поводу острых хирургических заболеваний органов брюшной полости.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4176464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663" y="457200"/>
            <a:ext cx="7704137" cy="1981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Клиническая картина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663" y="2667000"/>
            <a:ext cx="7704137" cy="3332163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Местные боли  95%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Тахикардия  90%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Мышечный дефанс 75%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Температура ниже 38°!  65%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Тошнота 50%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Температура выше 38°!  32%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Рвота 26%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Запор 14%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Диарея 8%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Распространенные боли 5%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endParaRPr lang="ru-RU" dirty="0"/>
          </a:p>
        </p:txBody>
      </p:sp>
      <p:pic>
        <p:nvPicPr>
          <p:cNvPr id="1026" name="Picture 2" descr="C:\Users\Лиля\Desktop\boli-pri-appendicit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84168" y="1556792"/>
            <a:ext cx="2952328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3" y="0"/>
            <a:ext cx="7704137" cy="12684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Диагностика аппендицита 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9013" y="981075"/>
            <a:ext cx="8174037" cy="5876925"/>
          </a:xfrm>
        </p:spPr>
        <p:txBody>
          <a:bodyPr rtlCol="0">
            <a:normAutofit/>
          </a:bodyPr>
          <a:lstStyle/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endParaRPr lang="ru-RU" sz="20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endParaRPr lang="ru-RU" sz="2000" i="1" dirty="0">
              <a:solidFill>
                <a:schemeClr val="accent5">
                  <a:lumMod val="50000"/>
                </a:schemeClr>
              </a:solidFill>
            </a:endParaRPr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</a:rPr>
              <a:t>Общий </a:t>
            </a:r>
            <a:r>
              <a:rPr lang="ru-RU" sz="2000" i="1" dirty="0">
                <a:solidFill>
                  <a:schemeClr val="accent5">
                    <a:lumMod val="50000"/>
                  </a:schemeClr>
                </a:solidFill>
              </a:rPr>
              <a:t>осмотр</a:t>
            </a:r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ru-RU" sz="2000" i="1" dirty="0">
                <a:solidFill>
                  <a:schemeClr val="accent5">
                    <a:lumMod val="50000"/>
                  </a:schemeClr>
                </a:solidFill>
              </a:rPr>
              <a:t>Пальпация живота</a:t>
            </a:r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ru-RU" sz="2000" i="1" dirty="0">
                <a:solidFill>
                  <a:schemeClr val="accent5">
                    <a:lumMod val="50000"/>
                  </a:schemeClr>
                </a:solidFill>
              </a:rPr>
              <a:t>Перкуссия </a:t>
            </a: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</a:rPr>
              <a:t>живота</a:t>
            </a:r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endParaRPr lang="ru-RU" sz="20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eaLnBrk="1" fontAlgn="auto" hangingPunct="1">
              <a:buClr>
                <a:schemeClr val="accent1">
                  <a:lumMod val="75000"/>
                </a:schemeClr>
              </a:buClr>
              <a:buFont typeface="Arial"/>
              <a:buNone/>
              <a:defRPr/>
            </a:pPr>
            <a:endParaRPr lang="ru-RU" sz="20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r" eaLnBrk="1" fontAlgn="auto" hangingPunct="1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ru-RU" sz="2000" i="1" dirty="0">
                <a:solidFill>
                  <a:schemeClr val="accent5">
                    <a:lumMod val="50000"/>
                  </a:schemeClr>
                </a:solidFill>
              </a:rPr>
              <a:t>Лабораторная диагностика</a:t>
            </a:r>
          </a:p>
          <a:p>
            <a:pPr marL="342900" indent="-342900" algn="r" eaLnBrk="1" fontAlgn="auto" hangingPunct="1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ru-RU" sz="2000" i="1" dirty="0">
                <a:solidFill>
                  <a:schemeClr val="accent5">
                    <a:lumMod val="50000"/>
                  </a:schemeClr>
                </a:solidFill>
              </a:rPr>
              <a:t>Инструментальная диагностика</a:t>
            </a:r>
          </a:p>
          <a:p>
            <a:pPr marL="342900" indent="-342900" algn="r" eaLnBrk="1" fontAlgn="auto" hangingPunct="1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ru-RU" sz="2000" i="1" dirty="0">
                <a:solidFill>
                  <a:schemeClr val="accent5">
                    <a:lumMod val="50000"/>
                  </a:schemeClr>
                </a:solidFill>
              </a:rPr>
              <a:t>Диагностическая лапароскопия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  <a:p>
            <a:pPr eaLnBrk="1" fontAlgn="auto" hangingPunct="1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652120" y="1603914"/>
            <a:ext cx="3312367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38584" y="4070674"/>
            <a:ext cx="3837111" cy="2401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6" name="Прямоугольник 5"/>
          <p:cNvSpPr/>
          <p:nvPr/>
        </p:nvSpPr>
        <p:spPr>
          <a:xfrm>
            <a:off x="5076825" y="5070475"/>
            <a:ext cx="395922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00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26988"/>
            <a:ext cx="7705725" cy="16017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Тактика фельдшера и неотложная помощь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39552" y="1628800"/>
            <a:ext cx="4032448" cy="2341935"/>
          </a:xfrm>
          <a:effectLst>
            <a:softEdge rad="112500"/>
          </a:effectLst>
        </p:spPr>
      </p:pic>
      <p:pic>
        <p:nvPicPr>
          <p:cNvPr id="4098" name="Picture 2" descr="C:\Users\Лиля\Desktop\327138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9552" y="4149080"/>
            <a:ext cx="4032448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4099" name="Picture 3" descr="C:\Users\Лиля\Desktop\1420444713_t_64_da62da03b4424bd8b5f14789b3b0f19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728232" y="2348880"/>
            <a:ext cx="4164248" cy="35283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8229600" cy="2735262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ПРАКТИЧЕСКАЯ ЧАСТЬ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</a:b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Первый этап исследования на базе Вольской РБ хирургическое отделение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Частота заболеваемости аппендицита по возрастам</a:t>
            </a:r>
            <a:b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</a:br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Таблица №1</a:t>
            </a:r>
            <a:endParaRPr lang="ru-RU" sz="2000" i="1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539750" y="2924175"/>
          <a:ext cx="7993063" cy="3517900"/>
        </p:xfrm>
        <a:graphic>
          <a:graphicData uri="http://schemas.openxmlformats.org/drawingml/2006/table">
            <a:tbl>
              <a:tblPr/>
              <a:tblGrid>
                <a:gridCol w="1568450"/>
                <a:gridCol w="1570038"/>
                <a:gridCol w="1570037"/>
                <a:gridCol w="1570038"/>
                <a:gridCol w="1714500"/>
              </a:tblGrid>
              <a:tr h="1776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 18 лет)    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Пожилые люди ( после 60 лет)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Трудоспособное население ( 18-60 лет)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51A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>
          <a:xfrm>
            <a:off x="982663" y="457200"/>
            <a:ext cx="7704137" cy="1981200"/>
          </a:xfrm>
        </p:spPr>
        <p:txBody>
          <a:bodyPr/>
          <a:lstStyle/>
          <a:p>
            <a:pPr algn="r" eaLnBrk="1" hangingPunct="1"/>
            <a:r>
              <a:rPr lang="ru-RU" sz="2400" smtClean="0">
                <a:ln>
                  <a:noFill/>
                </a:ln>
                <a:solidFill>
                  <a:srgbClr val="751A42"/>
                </a:solidFill>
              </a:rPr>
              <a:t>Диаграмма № 1. Частота заболеваемости </a:t>
            </a:r>
            <a:r>
              <a:rPr lang="ru-RU" sz="2000" smtClean="0">
                <a:ln>
                  <a:noFill/>
                </a:ln>
                <a:solidFill>
                  <a:srgbClr val="751A42"/>
                </a:solidFill>
                <a:latin typeface="Arial" charset="0"/>
              </a:rPr>
              <a:t>аппендицитом</a:t>
            </a:r>
            <a:r>
              <a:rPr lang="ru-RU" sz="2400" smtClean="0">
                <a:ln>
                  <a:noFill/>
                </a:ln>
                <a:solidFill>
                  <a:srgbClr val="751A42"/>
                </a:solidFill>
                <a:latin typeface="Arial" charset="0"/>
              </a:rPr>
              <a:t> </a:t>
            </a:r>
            <a:r>
              <a:rPr lang="ru-RU" sz="2400" smtClean="0">
                <a:ln>
                  <a:noFill/>
                </a:ln>
                <a:solidFill>
                  <a:srgbClr val="751A42"/>
                </a:solidFill>
              </a:rPr>
              <a:t>по возрастам</a:t>
            </a:r>
            <a:r>
              <a:rPr lang="ru-RU" smtClean="0">
                <a:ln>
                  <a:noFill/>
                </a:ln>
                <a:solidFill>
                  <a:srgbClr val="FFFF00"/>
                </a:solidFill>
              </a:rPr>
              <a:t/>
            </a:r>
            <a:br>
              <a:rPr lang="ru-RU" smtClean="0">
                <a:ln>
                  <a:noFill/>
                </a:ln>
                <a:solidFill>
                  <a:srgbClr val="FFFF00"/>
                </a:solidFill>
              </a:rPr>
            </a:br>
            <a:endParaRPr lang="ru-RU" smtClean="0">
              <a:ln>
                <a:noFill/>
              </a:ln>
              <a:solidFill>
                <a:srgbClr val="FFFF00"/>
              </a:solidFill>
            </a:endParaRPr>
          </a:p>
        </p:txBody>
      </p:sp>
      <p:graphicFrame>
        <p:nvGraphicFramePr>
          <p:cNvPr id="26626" name="Объект 3"/>
          <p:cNvGraphicFramePr>
            <a:graphicFrameLocks noGrp="1"/>
          </p:cNvGraphicFramePr>
          <p:nvPr>
            <p:ph idx="1"/>
          </p:nvPr>
        </p:nvGraphicFramePr>
        <p:xfrm>
          <a:off x="982663" y="2667000"/>
          <a:ext cx="7704137" cy="3332163"/>
        </p:xfrm>
        <a:graphic>
          <a:graphicData uri="http://schemas.openxmlformats.org/presentationml/2006/ole">
            <p:oleObj spid="_x0000_s26626" r:id="rId3" imgW="7706012" imgH="3328704" progId="Excel.Chart.8">
              <p:embed/>
            </p:oleObj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856662" cy="2074862"/>
          </a:xfrm>
        </p:spPr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Второй этап исследования</a:t>
            </a:r>
            <a:r>
              <a:rPr lang="ru-RU" sz="2800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rgbClr val="FFFF00"/>
                </a:solidFill>
                <a:latin typeface="+mn-lt"/>
              </a:rPr>
            </a:b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 </a:t>
            </a:r>
            <a:b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</a:br>
            <a:r>
              <a:rPr lang="ru-RU" sz="2200" i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Таблица №</a:t>
            </a:r>
            <a:r>
              <a:rPr lang="ru-RU" sz="2200" i="1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2</a:t>
            </a:r>
            <a:br>
              <a:rPr lang="ru-RU" sz="2200" i="1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</a:br>
            <a:r>
              <a:rPr lang="ru-RU" sz="22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Число лиц направленных на стационарное лечение: через СМП, через поликлинику</a:t>
            </a: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endParaRPr lang="ru-RU" sz="2200" i="1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95288" y="2492375"/>
          <a:ext cx="8064500" cy="3673475"/>
        </p:xfrm>
        <a:graphic>
          <a:graphicData uri="http://schemas.openxmlformats.org/drawingml/2006/table">
            <a:tbl>
              <a:tblPr/>
              <a:tblGrid>
                <a:gridCol w="2687637"/>
                <a:gridCol w="2689225"/>
                <a:gridCol w="2687638"/>
              </a:tblGrid>
              <a:tr h="1982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Через скорую медицинскую помощь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(чел.)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Через поликлинику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(чел.)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448</TotalTime>
  <Words>431</Words>
  <Application>Microsoft Office PowerPoint</Application>
  <PresentationFormat>Экран (4:3)</PresentationFormat>
  <Paragraphs>117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Corbel</vt:lpstr>
      <vt:lpstr>Calibri</vt:lpstr>
      <vt:lpstr>Times New Roman</vt:lpstr>
      <vt:lpstr>Параллакс</vt:lpstr>
      <vt:lpstr>Параллакс</vt:lpstr>
      <vt:lpstr>Параллакс</vt:lpstr>
      <vt:lpstr>Параллакс</vt:lpstr>
      <vt:lpstr>Параллакс</vt:lpstr>
      <vt:lpstr>Диаграмма Microsoft Excel</vt:lpstr>
      <vt:lpstr>Слайд 1</vt:lpstr>
      <vt:lpstr>Слайд 2</vt:lpstr>
      <vt:lpstr>Теоретическая часть</vt:lpstr>
      <vt:lpstr>Клиническая картина</vt:lpstr>
      <vt:lpstr>Диагностика аппендицита </vt:lpstr>
      <vt:lpstr>Тактика фельдшера и неотложная помощь</vt:lpstr>
      <vt:lpstr>ПРАКТИЧЕСКАЯ ЧАСТЬ Первый этап исследования на базе Вольской РБ хирургическое отделение Частота заболеваемости аппендицита по возрастам Таблица №1</vt:lpstr>
      <vt:lpstr>Диаграмма № 1. Частота заболеваемости аппендицитом по возрастам </vt:lpstr>
      <vt:lpstr>Второй этап исследования   Таблица №2 Число лиц направленных на стационарное лечение: через СМП, через поликлинику </vt:lpstr>
      <vt:lpstr>Диаграмма №2. Число лиц направленных на стационарное лечение: через СМП, через поликлинику </vt:lpstr>
      <vt:lpstr>Третий этап исследования Таблица №3 Число оперированных лиц после поступления в больницу </vt:lpstr>
      <vt:lpstr>Диаграмма № 3. Число оперированных лиц после поступления в больницу</vt:lpstr>
      <vt:lpstr>Вывод практической части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Лиля</dc:creator>
  <cp:lastModifiedBy>user</cp:lastModifiedBy>
  <cp:revision>30</cp:revision>
  <dcterms:created xsi:type="dcterms:W3CDTF">2017-05-28T15:31:09Z</dcterms:created>
  <dcterms:modified xsi:type="dcterms:W3CDTF">2017-05-25T09:13:06Z</dcterms:modified>
</cp:coreProperties>
</file>