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2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25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25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6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6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E5943DAF-9051-4560-B5EC-855981C108EA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5457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2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A95B168-3527-4367-AEB2-87D72A03CE4F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527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t>Совет. Добавьте сюда свои заметки докладчика.</a:t>
            </a:r>
            <a:endParaRPr/>
          </a:p>
        </p:txBody>
      </p:sp>
      <p:sp>
        <p:nvSpPr>
          <p:cNvPr id="314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1751C253-A60B-49EC-A0E8-8741694F091C}" type="slidenum">
              <a:rPr lang="ru-RU" sz="1200" strike="noStrike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671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9" name="Рисунок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Рисунок 3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Рисунок 8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5" name="Рисунок 12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6" name="Рисунок 125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66" name="Рисунок 165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7" name="Рисунок 16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12" name="Рисунок 21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13" name="Рисунок 21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6"/>
          <p:cNvSpPr/>
          <p:nvPr/>
        </p:nvSpPr>
        <p:spPr>
          <a:xfrm>
            <a:off x="1014840" y="0"/>
            <a:ext cx="81284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7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9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6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>
            <a:gsLst>
              <a:gs pos="0">
                <a:srgbClr val="DAF5FE"/>
              </a:gs>
              <a:gs pos="100000">
                <a:srgbClr val="00AAD4"/>
              </a:gs>
            </a:gsLst>
            <a:lin ang="0"/>
          </a:gradFill>
          <a:ln w="2160">
            <a:solidFill>
              <a:srgbClr val="308D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7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noFill/>
          <a:ln w="12600">
            <a:solidFill>
              <a:srgbClr val="317F9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92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33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CFAF4">
              <a:alpha val="33000"/>
            </a:srgbClr>
          </a:solidFill>
          <a:ln w="3240">
            <a:solidFill>
              <a:srgbClr val="D1C3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rgbClr val="FFF4D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8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3685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lin ang="0"/>
          </a:gradFill>
          <a:ln w="7200">
            <a:solidFill>
              <a:srgbClr val="C6B7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9"/>
          <p:cNvSpPr/>
          <p:nvPr/>
        </p:nvSpPr>
        <p:spPr>
          <a:xfrm>
            <a:off x="1033920" y="0"/>
            <a:ext cx="8130240" cy="68572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78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79" name="PlaceHolder 12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1435680" y="274680"/>
            <a:ext cx="7497360" cy="178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i="1" strike="noStrike">
                <a:solidFill>
                  <a:srgbClr val="0070C0"/>
                </a:solidFill>
                <a:latin typeface="Times New Roman"/>
              </a:rPr>
              <a:t>Информирование участников образовательного процесса по вопросам профилактики безнадзорности и правонарушений несовершеннолетних</a:t>
            </a:r>
            <a:endParaRPr/>
          </a:p>
        </p:txBody>
      </p:sp>
      <p:pic>
        <p:nvPicPr>
          <p:cNvPr id="263" name="Объект 4"/>
          <p:cNvPicPr/>
          <p:nvPr/>
        </p:nvPicPr>
        <p:blipFill>
          <a:blip r:embed="rId3"/>
          <a:stretch/>
        </p:blipFill>
        <p:spPr>
          <a:xfrm>
            <a:off x="1267988" y="2353901"/>
            <a:ext cx="4319640" cy="3609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230313" cy="124978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body"/>
          </p:nvPr>
        </p:nvSpPr>
        <p:spPr>
          <a:xfrm>
            <a:off x="2344848" y="5829251"/>
            <a:ext cx="6400800" cy="85566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С.И. воспитатель МБДОУ Детский сад №103 г. Архангельска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Дринова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Л.П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2016 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1080000" y="432000"/>
            <a:ext cx="7889400" cy="266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ru-RU" sz="2400" b="1" i="1" u="sng" strike="noStrike" dirty="0">
                <a:solidFill>
                  <a:srgbClr val="0070C0"/>
                </a:solidFill>
                <a:latin typeface="Times New Roman"/>
              </a:rPr>
              <a:t>Основная цель деятельности по профилактике безнадзорности и правонарушений несовершеннолетних является :</a:t>
            </a:r>
            <a:endParaRPr dirty="0"/>
          </a:p>
          <a:p>
            <a:r>
              <a:rPr lang="ru-RU" sz="2400" b="1" i="1" strike="noStrike" dirty="0">
                <a:solidFill>
                  <a:srgbClr val="0070C0"/>
                </a:solidFill>
                <a:latin typeface="Times New Roman"/>
              </a:rPr>
              <a:t>	</a:t>
            </a:r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предупреждение безнадзорности, беспризорности, правонарушений воспитанниками,</a:t>
            </a:r>
            <a:endParaRPr dirty="0"/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 выявление и устранение причин и условий, способствующих этому,</a:t>
            </a:r>
            <a:endParaRPr dirty="0"/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 а также обеспечение защиты прав и законных интересов несовершеннолетних.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96" name="Объект 3"/>
          <p:cNvPicPr/>
          <p:nvPr/>
        </p:nvPicPr>
        <p:blipFill>
          <a:blip r:embed="rId2"/>
          <a:stretch/>
        </p:blipFill>
        <p:spPr>
          <a:xfrm>
            <a:off x="2123640" y="3168000"/>
            <a:ext cx="5320080" cy="3610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1403640" y="0"/>
            <a:ext cx="7497360" cy="674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98" name="CustomShape 2"/>
          <p:cNvSpPr/>
          <p:nvPr/>
        </p:nvSpPr>
        <p:spPr>
          <a:xfrm>
            <a:off x="4118760" y="2858760"/>
            <a:ext cx="2395800" cy="1559880"/>
          </a:xfrm>
          <a:prstGeom prst="ellipse">
            <a:avLst/>
          </a:prstGeom>
          <a:solidFill>
            <a:srgbClr val="7DDDFF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3"/>
          <p:cNvSpPr/>
          <p:nvPr/>
        </p:nvSpPr>
        <p:spPr>
          <a:xfrm rot="6562800">
            <a:off x="7071480" y="3019680"/>
            <a:ext cx="1276560" cy="2660040"/>
          </a:xfrm>
          <a:prstGeom prst="ellipse">
            <a:avLst/>
          </a:prstGeom>
          <a:solidFill>
            <a:srgbClr val="F672CA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Тематические беседы с воспитанниками</a:t>
            </a:r>
            <a:endParaRPr dirty="0"/>
          </a:p>
        </p:txBody>
      </p:sp>
      <p:sp>
        <p:nvSpPr>
          <p:cNvPr id="300" name="CustomShape 4"/>
          <p:cNvSpPr/>
          <p:nvPr/>
        </p:nvSpPr>
        <p:spPr>
          <a:xfrm rot="3162000">
            <a:off x="2911320" y="3695400"/>
            <a:ext cx="1038240" cy="2469600"/>
          </a:xfrm>
          <a:prstGeom prst="ellipse">
            <a:avLst/>
          </a:prstGeom>
          <a:solidFill>
            <a:srgbClr val="FFFF0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Коммуникативные игры, упражнения</a:t>
            </a:r>
            <a:endParaRPr dirty="0"/>
          </a:p>
        </p:txBody>
      </p:sp>
      <p:sp>
        <p:nvSpPr>
          <p:cNvPr id="301" name="CustomShape 5"/>
          <p:cNvSpPr/>
          <p:nvPr/>
        </p:nvSpPr>
        <p:spPr>
          <a:xfrm rot="12127200">
            <a:off x="4087440" y="4379400"/>
            <a:ext cx="1158120" cy="2421000"/>
          </a:xfrm>
          <a:prstGeom prst="ellipse">
            <a:avLst/>
          </a:prstGeom>
          <a:solidFill>
            <a:srgbClr val="3891A7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Этические беседы</a:t>
            </a:r>
            <a:endParaRPr dirty="0"/>
          </a:p>
        </p:txBody>
      </p:sp>
      <p:sp>
        <p:nvSpPr>
          <p:cNvPr id="302" name="CustomShape 6"/>
          <p:cNvSpPr/>
          <p:nvPr/>
        </p:nvSpPr>
        <p:spPr>
          <a:xfrm rot="15107400">
            <a:off x="7057440" y="1626905"/>
            <a:ext cx="1179720" cy="2514240"/>
          </a:xfrm>
          <a:prstGeom prst="ellipse">
            <a:avLst/>
          </a:prstGeom>
          <a:solidFill>
            <a:srgbClr val="92D05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Режиссерские игры</a:t>
            </a:r>
            <a:endParaRPr dirty="0"/>
          </a:p>
        </p:txBody>
      </p:sp>
      <p:sp>
        <p:nvSpPr>
          <p:cNvPr id="303" name="CustomShape 7"/>
          <p:cNvSpPr/>
          <p:nvPr/>
        </p:nvSpPr>
        <p:spPr>
          <a:xfrm rot="18965400">
            <a:off x="2783880" y="919800"/>
            <a:ext cx="1194840" cy="2640240"/>
          </a:xfrm>
          <a:prstGeom prst="ellipse">
            <a:avLst/>
          </a:prstGeom>
          <a:solidFill>
            <a:srgbClr val="CAFCFE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Организацию мероприятий совместно с родителями</a:t>
            </a:r>
            <a:endParaRPr dirty="0"/>
          </a:p>
        </p:txBody>
      </p:sp>
      <p:sp>
        <p:nvSpPr>
          <p:cNvPr id="304" name="CustomShape 8"/>
          <p:cNvSpPr/>
          <p:nvPr/>
        </p:nvSpPr>
        <p:spPr>
          <a:xfrm rot="4477200">
            <a:off x="3884400" y="1242000"/>
            <a:ext cx="1997640" cy="1264320"/>
          </a:xfrm>
          <a:prstGeom prst="ellipse">
            <a:avLst/>
          </a:prstGeom>
          <a:solidFill>
            <a:srgbClr val="00B05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>
                <a:solidFill>
                  <a:srgbClr val="000000"/>
                </a:solidFill>
                <a:latin typeface="Times New Roman"/>
                <a:ea typeface="DejaVu Sans"/>
              </a:rPr>
              <a:t>Сюжетно-ролевые игры</a:t>
            </a:r>
            <a:endParaRPr/>
          </a:p>
        </p:txBody>
      </p:sp>
      <p:sp>
        <p:nvSpPr>
          <p:cNvPr id="305" name="CustomShape 9"/>
          <p:cNvSpPr/>
          <p:nvPr/>
        </p:nvSpPr>
        <p:spPr>
          <a:xfrm rot="2046000">
            <a:off x="5796360" y="906840"/>
            <a:ext cx="1241640" cy="2152440"/>
          </a:xfrm>
          <a:prstGeom prst="ellipse">
            <a:avLst/>
          </a:prstGeom>
          <a:solidFill>
            <a:srgbClr val="FF7C8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Продуктивная деятельность</a:t>
            </a:r>
            <a:endParaRPr dirty="0"/>
          </a:p>
        </p:txBody>
      </p:sp>
      <p:sp>
        <p:nvSpPr>
          <p:cNvPr id="306" name="CustomShape 10"/>
          <p:cNvSpPr/>
          <p:nvPr/>
        </p:nvSpPr>
        <p:spPr>
          <a:xfrm rot="3172200">
            <a:off x="5234400" y="4690440"/>
            <a:ext cx="2561040" cy="1543680"/>
          </a:xfrm>
          <a:prstGeom prst="ellipse">
            <a:avLst/>
          </a:prstGeom>
          <a:solidFill>
            <a:srgbClr val="FFC00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>
                <a:solidFill>
                  <a:srgbClr val="000000"/>
                </a:solidFill>
                <a:latin typeface="Times New Roman"/>
                <a:ea typeface="DejaVu Sans"/>
              </a:rPr>
              <a:t>Моделирование поведения в непредвиденных жизненных обстоятельствах</a:t>
            </a:r>
            <a:endParaRPr/>
          </a:p>
        </p:txBody>
      </p:sp>
      <p:pic>
        <p:nvPicPr>
          <p:cNvPr id="307" name="Рисунок 12"/>
          <p:cNvPicPr/>
          <p:nvPr/>
        </p:nvPicPr>
        <p:blipFill>
          <a:blip r:embed="rId2"/>
          <a:stretch/>
        </p:blipFill>
        <p:spPr>
          <a:xfrm>
            <a:off x="4460400" y="2774160"/>
            <a:ext cx="1738440" cy="1417680"/>
          </a:xfrm>
          <a:prstGeom prst="rect">
            <a:avLst/>
          </a:prstGeom>
          <a:ln>
            <a:noFill/>
          </a:ln>
        </p:spPr>
      </p:pic>
      <p:sp>
        <p:nvSpPr>
          <p:cNvPr id="308" name="CustomShape 11"/>
          <p:cNvSpPr/>
          <p:nvPr/>
        </p:nvSpPr>
        <p:spPr>
          <a:xfrm>
            <a:off x="1645920" y="3104640"/>
            <a:ext cx="2516760" cy="1137960"/>
          </a:xfrm>
          <a:prstGeom prst="ellipse">
            <a:avLst/>
          </a:prstGeom>
          <a:solidFill>
            <a:srgbClr val="00FF0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600" strike="noStrike">
                <a:solidFill>
                  <a:srgbClr val="000000"/>
                </a:solidFill>
                <a:latin typeface="Times New Roman"/>
                <a:ea typeface="DejaVu Sans"/>
              </a:rPr>
              <a:t>Наблюдение за состоянием детей</a:t>
            </a:r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1023042" y="47233"/>
            <a:ext cx="8002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Информационно-просветительская работа с воспитанниками</a:t>
            </a:r>
            <a:endParaRPr lang="ru-RU" b="1" i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Рисунок 4"/>
          <p:cNvPicPr/>
          <p:nvPr/>
        </p:nvPicPr>
        <p:blipFill>
          <a:blip r:embed="rId2"/>
          <a:stretch/>
        </p:blipFill>
        <p:spPr>
          <a:xfrm>
            <a:off x="1187640" y="332640"/>
            <a:ext cx="7888680" cy="6308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Рисунок 1"/>
          <p:cNvPicPr/>
          <p:nvPr/>
        </p:nvPicPr>
        <p:blipFill>
          <a:blip r:embed="rId2"/>
          <a:stretch/>
        </p:blipFill>
        <p:spPr>
          <a:xfrm>
            <a:off x="971640" y="0"/>
            <a:ext cx="8171640" cy="685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36" y="178804"/>
            <a:ext cx="7776927" cy="65569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6065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1187640" y="476640"/>
            <a:ext cx="7498800" cy="480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i="1" strike="noStrike">
                <a:solidFill>
                  <a:srgbClr val="0070C0"/>
                </a:solidFill>
                <a:latin typeface="Times New Roman"/>
              </a:rPr>
              <a:t>Федеральный закон "Об образовании в Российской Федерации" N 273-ФЗ от 29 декабря 2012 года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Рисунок 5"/>
          <p:cNvPicPr/>
          <p:nvPr/>
        </p:nvPicPr>
        <p:blipFill>
          <a:blip r:embed="rId2"/>
          <a:stretch/>
        </p:blipFill>
        <p:spPr>
          <a:xfrm>
            <a:off x="1259640" y="116640"/>
            <a:ext cx="7608240" cy="6577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1040400" y="116640"/>
            <a:ext cx="7995240" cy="173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7" name="CustomShape 2"/>
          <p:cNvSpPr/>
          <p:nvPr/>
        </p:nvSpPr>
        <p:spPr>
          <a:xfrm>
            <a:off x="1040400" y="116640"/>
            <a:ext cx="7995240" cy="662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i="1" u="sng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дошкольного учреждения по данному направлению строится в соответствии Закона РФ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i="1" u="sng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120-ФЗ 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i="1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деятельности по профилактике безнадзорности и правонарушений несовершеннолетних являются</a:t>
            </a:r>
            <a:r>
              <a:rPr lang="ru-RU" sz="2400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безнадзорности, беспризорности, правонарушений несовершеннолетних, выявление и устранение причин и условий, способствующих этому;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i="1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обеспечение защиты прав и законных интересов несовершеннолетних;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i="1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социально-педагогическая реабилитация несовершеннолетних, находящихся в социально опасном положении;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i="1" strike="noStrik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выявление и пресечение случаев вовлечения несовершенно-летних в совершение преступлений и антиобщественных действий.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ustomShape 1"/>
          <p:cNvSpPr/>
          <p:nvPr/>
        </p:nvSpPr>
        <p:spPr>
          <a:xfrm>
            <a:off x="971640" y="274320"/>
            <a:ext cx="8171640" cy="658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ru-RU" sz="2400" strike="noStrike" dirty="0">
                <a:solidFill>
                  <a:srgbClr val="572314"/>
                </a:solidFill>
                <a:latin typeface="Times New Roman"/>
              </a:rPr>
              <a:t>                     </a:t>
            </a:r>
            <a:r>
              <a:rPr lang="ru-RU" sz="2400" b="1" i="1" u="sng" strike="noStrike" dirty="0">
                <a:solidFill>
                  <a:srgbClr val="0070C0"/>
                </a:solidFill>
                <a:latin typeface="Times New Roman"/>
              </a:rPr>
              <a:t>Информационное обеспечение</a:t>
            </a:r>
            <a:endParaRPr dirty="0"/>
          </a:p>
          <a:p>
            <a:endParaRPr dirty="0"/>
          </a:p>
          <a:p>
            <a:r>
              <a:rPr lang="ru-RU" sz="2400" strike="noStrike" dirty="0">
                <a:solidFill>
                  <a:srgbClr val="572314"/>
                </a:solidFill>
                <a:latin typeface="Times New Roman"/>
              </a:rPr>
              <a:t>                                              </a:t>
            </a:r>
            <a:r>
              <a:rPr lang="ru-RU" sz="2400" strike="noStrike" dirty="0">
                <a:solidFill>
                  <a:srgbClr val="3891A7"/>
                </a:solidFill>
                <a:latin typeface="Times New Roman"/>
              </a:rPr>
              <a:t>Ресурсы</a:t>
            </a: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r>
              <a:rPr lang="ru-RU" sz="2400" strike="noStrike" dirty="0">
                <a:solidFill>
                  <a:srgbClr val="572314"/>
                </a:solidFill>
                <a:latin typeface="Times New Roman"/>
              </a:rPr>
              <a:t>                  </a:t>
            </a:r>
            <a:r>
              <a:rPr lang="ru-RU" sz="2400" i="1" strike="noStrike" dirty="0">
                <a:solidFill>
                  <a:srgbClr val="3891A7"/>
                </a:solidFill>
                <a:latin typeface="Times New Roman"/>
              </a:rPr>
              <a:t>Внутренние                                  Внешние</a:t>
            </a:r>
            <a:endParaRPr dirty="0"/>
          </a:p>
          <a:p>
            <a:endParaRPr dirty="0"/>
          </a:p>
          <a:p>
            <a:r>
              <a:rPr lang="ru-RU" sz="2400" strike="noStrike" dirty="0">
                <a:solidFill>
                  <a:srgbClr val="3891A7"/>
                </a:solidFill>
                <a:latin typeface="Times New Roman"/>
              </a:rPr>
              <a:t> </a:t>
            </a:r>
            <a:r>
              <a:rPr lang="ru-RU" sz="2400" b="1" i="1" strike="noStrike" dirty="0">
                <a:solidFill>
                  <a:srgbClr val="0070C0"/>
                </a:solidFill>
                <a:latin typeface="Times New Roman"/>
              </a:rPr>
              <a:t>Цель  информационного обеспечения </a:t>
            </a:r>
            <a:r>
              <a:rPr lang="ru-RU" sz="2400" strike="noStrike" dirty="0">
                <a:solidFill>
                  <a:srgbClr val="3891A7"/>
                </a:solidFill>
                <a:latin typeface="Times New Roman"/>
              </a:rPr>
              <a:t>: </a:t>
            </a:r>
            <a:endParaRPr dirty="0"/>
          </a:p>
          <a:p>
            <a:r>
              <a:rPr lang="ru-RU" sz="2400" strike="noStrike" dirty="0">
                <a:solidFill>
                  <a:srgbClr val="3891A7"/>
                </a:solidFill>
                <a:latin typeface="Times New Roman"/>
              </a:rPr>
              <a:t> 	</a:t>
            </a:r>
            <a:r>
              <a:rPr lang="ru-RU" sz="2400" i="1" strike="noStrike" dirty="0">
                <a:solidFill>
                  <a:srgbClr val="3891A7"/>
                </a:solidFill>
                <a:latin typeface="Times New Roman"/>
              </a:rPr>
              <a:t>Разъяснение требований законодательства Российской Федерации в сфере профилактики детской безнадзорности и правонарушений, информирование о деятельности федеральных органов исполнительной власти, органов исполнительной власти субъектов Российской Федерации в области профилактики детской безнадзорности и правонарушений.</a:t>
            </a:r>
            <a:endParaRPr dirty="0"/>
          </a:p>
          <a:p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69" name="CustomShape 2"/>
          <p:cNvSpPr/>
          <p:nvPr/>
        </p:nvSpPr>
        <p:spPr>
          <a:xfrm flipH="1">
            <a:off x="3784348" y="1683944"/>
            <a:ext cx="787651" cy="561315"/>
          </a:xfrm>
          <a:prstGeom prst="straightConnector1">
            <a:avLst/>
          </a:prstGeom>
          <a:noFill/>
          <a:ln w="9360">
            <a:solidFill>
              <a:srgbClr val="0070C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3"/>
          <p:cNvSpPr/>
          <p:nvPr/>
        </p:nvSpPr>
        <p:spPr>
          <a:xfrm>
            <a:off x="5631255" y="1683944"/>
            <a:ext cx="837485" cy="470782"/>
          </a:xfrm>
          <a:prstGeom prst="straightConnector1">
            <a:avLst/>
          </a:prstGeom>
          <a:noFill/>
          <a:ln w="9360">
            <a:solidFill>
              <a:srgbClr val="0070C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1043640" y="274320"/>
            <a:ext cx="8099640" cy="452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ru-RU" sz="2400" b="1" i="1" u="sng" strike="noStrike" dirty="0">
                <a:solidFill>
                  <a:srgbClr val="0070C0"/>
                </a:solidFill>
                <a:latin typeface="Times New Roman"/>
              </a:rPr>
              <a:t>Информационно-просветительская работа с педагогами</a:t>
            </a:r>
            <a:endParaRPr dirty="0"/>
          </a:p>
          <a:p>
            <a:endParaRPr dirty="0"/>
          </a:p>
          <a:p>
            <a:endParaRPr dirty="0"/>
          </a:p>
          <a:p>
            <a:r>
              <a:rPr lang="ru-RU" sz="2400" strike="noStrike" dirty="0">
                <a:solidFill>
                  <a:srgbClr val="0070C0"/>
                </a:solidFill>
                <a:latin typeface="Times New Roman"/>
              </a:rPr>
              <a:t>	</a:t>
            </a:r>
            <a:r>
              <a:rPr lang="ru-RU" sz="2000" strike="noStrike" dirty="0">
                <a:solidFill>
                  <a:srgbClr val="0070C0"/>
                </a:solidFill>
                <a:latin typeface="Times New Roman"/>
              </a:rPr>
              <a:t>* </a:t>
            </a:r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Педагогические  советы, семинары</a:t>
            </a:r>
            <a:endParaRPr dirty="0">
              <a:solidFill>
                <a:srgbClr val="0070C0"/>
              </a:solidFill>
            </a:endParaRPr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* Проблемные  семинары – практикумы</a:t>
            </a:r>
            <a:endParaRPr dirty="0">
              <a:solidFill>
                <a:srgbClr val="0070C0"/>
              </a:solidFill>
            </a:endParaRPr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* Деловые игры</a:t>
            </a:r>
            <a:endParaRPr dirty="0">
              <a:solidFill>
                <a:srgbClr val="0070C0"/>
              </a:solidFill>
            </a:endParaRPr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* Тематические встречи со специалистами отдела опеки и 	попечительства</a:t>
            </a:r>
            <a:endParaRPr dirty="0">
              <a:solidFill>
                <a:srgbClr val="0070C0"/>
              </a:solidFill>
            </a:endParaRPr>
          </a:p>
          <a:p>
            <a:r>
              <a:rPr lang="ru-RU" sz="2000" i="1" strike="noStrike" dirty="0">
                <a:solidFill>
                  <a:srgbClr val="0070C0"/>
                </a:solidFill>
                <a:latin typeface="Times New Roman"/>
              </a:rPr>
              <a:t>	</a:t>
            </a:r>
            <a:r>
              <a:rPr lang="ru-RU" sz="2000" i="1" strike="noStrike" dirty="0" smtClean="0">
                <a:solidFill>
                  <a:srgbClr val="0070C0"/>
                </a:solidFill>
                <a:latin typeface="Times New Roman"/>
              </a:rPr>
              <a:t>* </a:t>
            </a:r>
            <a:r>
              <a:rPr lang="ru-RU" sz="2000" i="1" strike="noStrike" dirty="0" smtClean="0">
                <a:solidFill>
                  <a:srgbClr val="0070C0"/>
                </a:solidFill>
                <a:latin typeface="Times New Roman"/>
                <a:ea typeface="Times New Roman"/>
              </a:rPr>
              <a:t>Консультации </a:t>
            </a:r>
            <a:r>
              <a:rPr lang="ru-RU" sz="2000" i="1" strike="noStrike" dirty="0">
                <a:solidFill>
                  <a:srgbClr val="0070C0"/>
                </a:solidFill>
                <a:latin typeface="Times New Roman"/>
                <a:ea typeface="Times New Roman"/>
              </a:rPr>
              <a:t>для педагогов </a:t>
            </a:r>
            <a:endParaRPr lang="ru-RU" sz="2000" i="1" strike="noStrike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* Проектирование работы с педагогами по защите прав и 	достоинства ребенка-дошкольника.</a:t>
            </a:r>
          </a:p>
          <a:p>
            <a:endParaRPr sz="20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1027440" y="260640"/>
            <a:ext cx="849636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1" i="1" u="sng" strike="noStrike">
                <a:solidFill>
                  <a:srgbClr val="0070C0"/>
                </a:solidFill>
                <a:latin typeface="Times New Roman"/>
              </a:rPr>
              <a:t>Информационно-просветительская работа с родителями</a:t>
            </a:r>
            <a:endParaRPr/>
          </a:p>
        </p:txBody>
      </p:sp>
      <p:pic>
        <p:nvPicPr>
          <p:cNvPr id="273" name="Объект 6"/>
          <p:cNvPicPr/>
          <p:nvPr/>
        </p:nvPicPr>
        <p:blipFill>
          <a:blip r:embed="rId2"/>
          <a:stretch/>
        </p:blipFill>
        <p:spPr>
          <a:xfrm>
            <a:off x="1074600" y="1268640"/>
            <a:ext cx="4017240" cy="54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4" name="Объект 7"/>
          <p:cNvPicPr/>
          <p:nvPr/>
        </p:nvPicPr>
        <p:blipFill>
          <a:blip r:embed="rId3"/>
          <a:stretch/>
        </p:blipFill>
        <p:spPr>
          <a:xfrm>
            <a:off x="5316840" y="1124640"/>
            <a:ext cx="3826440" cy="561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1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3826800" y="2488680"/>
            <a:ext cx="2159640" cy="1439280"/>
          </a:xfrm>
          <a:prstGeom prst="ellipse">
            <a:avLst/>
          </a:prstGeom>
          <a:gradFill>
            <a:gsLst>
              <a:gs pos="0">
                <a:srgbClr val="FFBE54"/>
              </a:gs>
              <a:gs pos="100000">
                <a:srgbClr val="D69800"/>
              </a:gs>
            </a:gsLst>
            <a:lin ang="0"/>
          </a:gradFill>
          <a:ln w="9360">
            <a:solidFill>
              <a:srgbClr val="FEB80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>
                <a:solidFill>
                  <a:srgbClr val="000000"/>
                </a:solidFill>
                <a:latin typeface="Times New Roman"/>
                <a:ea typeface="DejaVu Sans"/>
              </a:rPr>
              <a:t>Формы методы информирование родителей </a:t>
            </a:r>
            <a:endParaRPr/>
          </a:p>
        </p:txBody>
      </p:sp>
      <p:sp>
        <p:nvSpPr>
          <p:cNvPr id="276" name="CustomShape 2"/>
          <p:cNvSpPr/>
          <p:nvPr/>
        </p:nvSpPr>
        <p:spPr>
          <a:xfrm>
            <a:off x="4860000" y="3933000"/>
            <a:ext cx="360" cy="40392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3"/>
          <p:cNvSpPr/>
          <p:nvPr/>
        </p:nvSpPr>
        <p:spPr>
          <a:xfrm rot="1000258">
            <a:off x="3544020" y="4285981"/>
            <a:ext cx="1763640" cy="2347200"/>
          </a:xfrm>
          <a:prstGeom prst="ellipse">
            <a:avLst/>
          </a:prstGeom>
          <a:gradFill>
            <a:gsLst>
              <a:gs pos="0">
                <a:srgbClr val="C7E5F2"/>
              </a:gs>
              <a:gs pos="100000">
                <a:srgbClr val="9BD7ED"/>
              </a:gs>
            </a:gsLst>
            <a:lin ang="0"/>
          </a:gradFill>
          <a:ln w="9360">
            <a:solidFill>
              <a:srgbClr val="3891A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Тематические родительские собрания </a:t>
            </a:r>
            <a:endParaRPr dirty="0"/>
          </a:p>
        </p:txBody>
      </p:sp>
      <p:sp>
        <p:nvSpPr>
          <p:cNvPr id="278" name="CustomShape 4"/>
          <p:cNvSpPr/>
          <p:nvPr/>
        </p:nvSpPr>
        <p:spPr>
          <a:xfrm rot="19823423">
            <a:off x="1132283" y="3557986"/>
            <a:ext cx="2597760" cy="1347840"/>
          </a:xfrm>
          <a:prstGeom prst="ellipse">
            <a:avLst/>
          </a:prstGeom>
          <a:gradFill>
            <a:gsLst>
              <a:gs pos="0">
                <a:srgbClr val="FEC2C2"/>
              </a:gs>
              <a:gs pos="100000">
                <a:srgbClr val="FF9494"/>
              </a:gs>
            </a:gsLst>
            <a:lin ang="0"/>
          </a:gradFill>
          <a:ln w="9360">
            <a:solidFill>
              <a:srgbClr val="C32D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Вовлечение родителей в жизнедеятельность в ДОУ</a:t>
            </a:r>
            <a:endParaRPr dirty="0"/>
          </a:p>
        </p:txBody>
      </p:sp>
      <p:sp>
        <p:nvSpPr>
          <p:cNvPr id="279" name="CustomShape 5"/>
          <p:cNvSpPr/>
          <p:nvPr/>
        </p:nvSpPr>
        <p:spPr>
          <a:xfrm rot="3261000">
            <a:off x="5761800" y="4248720"/>
            <a:ext cx="2434320" cy="1631520"/>
          </a:xfrm>
          <a:prstGeom prst="ellipse">
            <a:avLst/>
          </a:prstGeom>
          <a:gradFill>
            <a:gsLst>
              <a:gs pos="0">
                <a:srgbClr val="DEF2C7"/>
              </a:gs>
              <a:gs pos="100000">
                <a:srgbClr val="CAF098"/>
              </a:gs>
            </a:gsLst>
            <a:lin ang="0"/>
          </a:gradFill>
          <a:ln w="9360">
            <a:solidFill>
              <a:srgbClr val="84AA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>
                <a:solidFill>
                  <a:srgbClr val="000000"/>
                </a:solidFill>
                <a:latin typeface="Times New Roman"/>
                <a:ea typeface="DejaVu Sans"/>
              </a:rPr>
              <a:t>Информационные стенды, папки- передвижки</a:t>
            </a:r>
            <a:endParaRPr/>
          </a:p>
        </p:txBody>
      </p:sp>
      <p:sp>
        <p:nvSpPr>
          <p:cNvPr id="280" name="CustomShape 6"/>
          <p:cNvSpPr/>
          <p:nvPr/>
        </p:nvSpPr>
        <p:spPr>
          <a:xfrm>
            <a:off x="6270480" y="2565000"/>
            <a:ext cx="2606400" cy="1231560"/>
          </a:xfrm>
          <a:prstGeom prst="ellipse">
            <a:avLst/>
          </a:prstGeom>
          <a:solidFill>
            <a:srgbClr val="F672CA"/>
          </a:solidFill>
          <a:ln w="25560">
            <a:solidFill>
              <a:srgbClr val="90212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>
                <a:solidFill>
                  <a:srgbClr val="000000"/>
                </a:solidFill>
                <a:latin typeface="Times New Roman"/>
                <a:ea typeface="DejaVu Sans"/>
              </a:rPr>
              <a:t>Индивидуальные беседы, консультации</a:t>
            </a:r>
            <a:endParaRPr/>
          </a:p>
        </p:txBody>
      </p:sp>
      <p:sp>
        <p:nvSpPr>
          <p:cNvPr id="281" name="CustomShape 7"/>
          <p:cNvSpPr/>
          <p:nvPr/>
        </p:nvSpPr>
        <p:spPr>
          <a:xfrm rot="19438200">
            <a:off x="6064560" y="915120"/>
            <a:ext cx="2665440" cy="135576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>
                <a:solidFill>
                  <a:srgbClr val="000000"/>
                </a:solidFill>
                <a:latin typeface="Times New Roman"/>
                <a:ea typeface="DejaVu Sans"/>
              </a:rPr>
              <a:t>Совместные мероприятия</a:t>
            </a:r>
            <a:endParaRPr/>
          </a:p>
        </p:txBody>
      </p:sp>
      <p:sp>
        <p:nvSpPr>
          <p:cNvPr id="282" name="CustomShape 8"/>
          <p:cNvSpPr/>
          <p:nvPr/>
        </p:nvSpPr>
        <p:spPr>
          <a:xfrm rot="1368000">
            <a:off x="4459680" y="7560"/>
            <a:ext cx="1619280" cy="2369520"/>
          </a:xfrm>
          <a:prstGeom prst="ellipse">
            <a:avLst/>
          </a:prstGeom>
          <a:solidFill>
            <a:srgbClr val="92D050"/>
          </a:solidFill>
          <a:ln w="2556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vert270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4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Доверительные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1400" strike="noStrike" dirty="0">
                <a:solidFill>
                  <a:srgbClr val="000000"/>
                </a:solidFill>
                <a:latin typeface="Times New Roman"/>
                <a:ea typeface="DejaVu Sans"/>
              </a:rPr>
              <a:t>беседы</a:t>
            </a:r>
            <a:endParaRPr dirty="0"/>
          </a:p>
        </p:txBody>
      </p:sp>
      <p:sp>
        <p:nvSpPr>
          <p:cNvPr id="284" name="CustomShape 10"/>
          <p:cNvSpPr/>
          <p:nvPr/>
        </p:nvSpPr>
        <p:spPr>
          <a:xfrm rot="1829607">
            <a:off x="1384130" y="1000694"/>
            <a:ext cx="2821320" cy="1637640"/>
          </a:xfrm>
          <a:prstGeom prst="ellipse">
            <a:avLst/>
          </a:prstGeom>
          <a:solidFill>
            <a:srgbClr val="FFFF00"/>
          </a:solidFill>
          <a:ln w="25560">
            <a:solidFill>
              <a:srgbClr val="296B7B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здорового образа жизни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5" name="CustomShape 11"/>
          <p:cNvSpPr/>
          <p:nvPr/>
        </p:nvSpPr>
        <p:spPr>
          <a:xfrm>
            <a:off x="5670720" y="3718080"/>
            <a:ext cx="459720" cy="35424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12"/>
          <p:cNvSpPr/>
          <p:nvPr/>
        </p:nvSpPr>
        <p:spPr>
          <a:xfrm>
            <a:off x="5940000" y="3213000"/>
            <a:ext cx="329400" cy="36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13"/>
          <p:cNvSpPr/>
          <p:nvPr/>
        </p:nvSpPr>
        <p:spPr>
          <a:xfrm flipV="1">
            <a:off x="5921280" y="2492280"/>
            <a:ext cx="450360" cy="43236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14"/>
          <p:cNvSpPr/>
          <p:nvPr/>
        </p:nvSpPr>
        <p:spPr>
          <a:xfrm>
            <a:off x="4811040" y="2285640"/>
            <a:ext cx="360" cy="36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15"/>
          <p:cNvSpPr/>
          <p:nvPr/>
        </p:nvSpPr>
        <p:spPr>
          <a:xfrm flipV="1">
            <a:off x="4735440" y="2284200"/>
            <a:ext cx="75240" cy="176400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17"/>
          <p:cNvSpPr/>
          <p:nvPr/>
        </p:nvSpPr>
        <p:spPr>
          <a:xfrm flipH="1">
            <a:off x="3682800" y="3666523"/>
            <a:ext cx="260741" cy="51557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18"/>
          <p:cNvSpPr/>
          <p:nvPr/>
        </p:nvSpPr>
        <p:spPr>
          <a:xfrm flipH="1" flipV="1">
            <a:off x="3682800" y="2792627"/>
            <a:ext cx="141840" cy="211573"/>
          </a:xfrm>
          <a:prstGeom prst="straightConnector1">
            <a:avLst/>
          </a:prstGeom>
          <a:noFill/>
          <a:ln w="9360">
            <a:solidFill>
              <a:srgbClr val="3891A7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Рисунок 1"/>
          <p:cNvPicPr/>
          <p:nvPr/>
        </p:nvPicPr>
        <p:blipFill>
          <a:blip r:embed="rId2"/>
          <a:stretch/>
        </p:blipFill>
        <p:spPr>
          <a:xfrm>
            <a:off x="1008000" y="360"/>
            <a:ext cx="8171640" cy="685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183</Words>
  <Application>Microsoft Office PowerPoint</Application>
  <PresentationFormat>Экран (4:3)</PresentationFormat>
  <Paragraphs>75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DejaVu Sans</vt:lpstr>
      <vt:lpstr>StarSymbol</vt:lpstr>
      <vt:lpstr>Times New Roman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7</cp:revision>
  <dcterms:modified xsi:type="dcterms:W3CDTF">2017-09-08T07:12:30Z</dcterms:modified>
</cp:coreProperties>
</file>