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7" r:id="rId4"/>
    <p:sldId id="288" r:id="rId5"/>
    <p:sldId id="289" r:id="rId6"/>
    <p:sldId id="290" r:id="rId7"/>
    <p:sldId id="264" r:id="rId8"/>
    <p:sldId id="268" r:id="rId9"/>
    <p:sldId id="269" r:id="rId10"/>
    <p:sldId id="273" r:id="rId11"/>
    <p:sldId id="274" r:id="rId12"/>
    <p:sldId id="270" r:id="rId13"/>
    <p:sldId id="271" r:id="rId14"/>
    <p:sldId id="272" r:id="rId15"/>
    <p:sldId id="276" r:id="rId16"/>
    <p:sldId id="277" r:id="rId17"/>
    <p:sldId id="278" r:id="rId18"/>
    <p:sldId id="279" r:id="rId19"/>
    <p:sldId id="280" r:id="rId20"/>
    <p:sldId id="281" r:id="rId21"/>
    <p:sldId id="287" r:id="rId22"/>
    <p:sldId id="282" r:id="rId23"/>
    <p:sldId id="283" r:id="rId24"/>
    <p:sldId id="275" r:id="rId25"/>
    <p:sldId id="258" r:id="rId26"/>
    <p:sldId id="257" r:id="rId27"/>
    <p:sldId id="259" r:id="rId28"/>
    <p:sldId id="260" r:id="rId29"/>
    <p:sldId id="261" r:id="rId30"/>
    <p:sldId id="262" r:id="rId31"/>
    <p:sldId id="286" r:id="rId32"/>
    <p:sldId id="285" r:id="rId33"/>
    <p:sldId id="284" r:id="rId34"/>
    <p:sldId id="265" r:id="rId35"/>
    <p:sldId id="263"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5D000841-D2C5-4D51-B28E-7F4A38328D6C}"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5D000841-D2C5-4D51-B28E-7F4A38328D6C}"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5D000841-D2C5-4D51-B28E-7F4A38328D6C}"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5D000841-D2C5-4D51-B28E-7F4A38328D6C}"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dirty="0" smtClean="0"/>
              <a:t>Вставка рисунка</a:t>
            </a:r>
            <a:endParaRPr kumimoji="0" lang="en-US" dirty="0"/>
          </a:p>
        </p:txBody>
      </p:sp>
      <p:sp>
        <p:nvSpPr>
          <p:cNvPr id="7" name="Дата 6"/>
          <p:cNvSpPr>
            <a:spLocks noGrp="1"/>
          </p:cNvSpPr>
          <p:nvPr>
            <p:ph type="dt" sz="half" idx="10"/>
          </p:nvPr>
        </p:nvSpPr>
        <p:spPr/>
        <p:txBody>
          <a:bodyPr/>
          <a:lstStyle/>
          <a:p>
            <a:fld id="{9A9DD40B-A223-48DC-AE77-EC31356A5200}" type="datetimeFigureOut">
              <a:rPr lang="ru-RU" smtClean="0"/>
              <a:pPr/>
              <a:t>08.09.2017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5D000841-D2C5-4D51-B28E-7F4A38328D6C}"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A9DD40B-A223-48DC-AE77-EC31356A5200}" type="datetimeFigureOut">
              <a:rPr lang="ru-RU" smtClean="0"/>
              <a:pPr/>
              <a:t>08.09.2017</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D000841-D2C5-4D51-B28E-7F4A38328D6C}"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3" Type="http://schemas.openxmlformats.org/officeDocument/2006/relationships/hyperlink" Target="http://www.owl.ru/gender/alphabet.htm#n" TargetMode="External"/><Relationship Id="rId18" Type="http://schemas.openxmlformats.org/officeDocument/2006/relationships/hyperlink" Target="http://www.owl.ru/gender/alphabet.htm#t" TargetMode="External"/><Relationship Id="rId26" Type="http://schemas.openxmlformats.org/officeDocument/2006/relationships/hyperlink" Target="http://www.owl.ru/gender/310.htm" TargetMode="External"/><Relationship Id="rId3" Type="http://schemas.openxmlformats.org/officeDocument/2006/relationships/hyperlink" Target="http://www.owl.ru/gender/alphabet.htm#b" TargetMode="External"/><Relationship Id="rId21" Type="http://schemas.openxmlformats.org/officeDocument/2006/relationships/hyperlink" Target="http://www.owl.ru/gender/alphabet.htm#kh" TargetMode="External"/><Relationship Id="rId34" Type="http://schemas.openxmlformats.org/officeDocument/2006/relationships/hyperlink" Target="http://www.owl.ru/gender/272.htm" TargetMode="External"/><Relationship Id="rId7" Type="http://schemas.openxmlformats.org/officeDocument/2006/relationships/hyperlink" Target="http://www.owl.ru/gender/alphabet.htm#zh" TargetMode="External"/><Relationship Id="rId12" Type="http://schemas.openxmlformats.org/officeDocument/2006/relationships/hyperlink" Target="http://www.owl.ru/gender/alphabet.htm#m" TargetMode="External"/><Relationship Id="rId17" Type="http://schemas.openxmlformats.org/officeDocument/2006/relationships/hyperlink" Target="http://www.owl.ru/gender/alphabet.htm#s" TargetMode="External"/><Relationship Id="rId25" Type="http://schemas.openxmlformats.org/officeDocument/2006/relationships/hyperlink" Target="http://www.owl.ru/gender/alphabet.htm#ya" TargetMode="External"/><Relationship Id="rId33" Type="http://schemas.openxmlformats.org/officeDocument/2006/relationships/hyperlink" Target="file:///G:\&#1040;&#1085;&#1076;&#1088;&#1086;&#1094;&#1077;&#1085;&#1090;&#1088;&#1080;&#1079;&#1084;%20&#1103;&#1079;&#1099;&#1082;&#1072;.docx" TargetMode="External"/><Relationship Id="rId2" Type="http://schemas.openxmlformats.org/officeDocument/2006/relationships/hyperlink" Target="http://www.owl.ru/gender/alphabet.htm#a" TargetMode="External"/><Relationship Id="rId16" Type="http://schemas.openxmlformats.org/officeDocument/2006/relationships/hyperlink" Target="http://www.owl.ru/gender/alphabet.htm#r" TargetMode="External"/><Relationship Id="rId20" Type="http://schemas.openxmlformats.org/officeDocument/2006/relationships/hyperlink" Target="http://www.owl.ru/gender/alphabet.htm#f" TargetMode="External"/><Relationship Id="rId29" Type="http://schemas.openxmlformats.org/officeDocument/2006/relationships/hyperlink" Target="http://www.owl.ru/gender/414.htm" TargetMode="External"/><Relationship Id="rId1" Type="http://schemas.openxmlformats.org/officeDocument/2006/relationships/slideLayout" Target="../slideLayouts/slideLayout2.xml"/><Relationship Id="rId6" Type="http://schemas.openxmlformats.org/officeDocument/2006/relationships/hyperlink" Target="http://www.owl.ru/gender/alphabet.htm#d" TargetMode="External"/><Relationship Id="rId11" Type="http://schemas.openxmlformats.org/officeDocument/2006/relationships/hyperlink" Target="http://www.owl.ru/gender/alphabet.htm#l" TargetMode="External"/><Relationship Id="rId24" Type="http://schemas.openxmlformats.org/officeDocument/2006/relationships/hyperlink" Target="http://www.owl.ru/gender/alphabet.htm#ye" TargetMode="External"/><Relationship Id="rId32" Type="http://schemas.openxmlformats.org/officeDocument/2006/relationships/hyperlink" Target="http://www.owl.ru/gender/003.htm" TargetMode="External"/><Relationship Id="rId5" Type="http://schemas.openxmlformats.org/officeDocument/2006/relationships/hyperlink" Target="http://www.owl.ru/gender/alphabet.htm#g" TargetMode="External"/><Relationship Id="rId15" Type="http://schemas.openxmlformats.org/officeDocument/2006/relationships/hyperlink" Target="http://www.owl.ru/gender/alphabet.htm#p" TargetMode="External"/><Relationship Id="rId23" Type="http://schemas.openxmlformats.org/officeDocument/2006/relationships/hyperlink" Target="http://www.owl.ru/gender/alphabet.htm#sh" TargetMode="External"/><Relationship Id="rId28" Type="http://schemas.openxmlformats.org/officeDocument/2006/relationships/hyperlink" Target="http://www.owl.ru/gender/188.htm" TargetMode="External"/><Relationship Id="rId10" Type="http://schemas.openxmlformats.org/officeDocument/2006/relationships/hyperlink" Target="http://www.owl.ru/gender/alphabet.htm#k" TargetMode="External"/><Relationship Id="rId19" Type="http://schemas.openxmlformats.org/officeDocument/2006/relationships/hyperlink" Target="http://www.owl.ru/gender/alphabet.htm#u" TargetMode="External"/><Relationship Id="rId31" Type="http://schemas.openxmlformats.org/officeDocument/2006/relationships/hyperlink" Target="http://www.owl.ru/gender/262.htm" TargetMode="External"/><Relationship Id="rId4" Type="http://schemas.openxmlformats.org/officeDocument/2006/relationships/hyperlink" Target="http://www.owl.ru/gender/alphabet.htm#v" TargetMode="External"/><Relationship Id="rId9" Type="http://schemas.openxmlformats.org/officeDocument/2006/relationships/hyperlink" Target="http://www.owl.ru/gender/alphabet.htm#i" TargetMode="External"/><Relationship Id="rId14" Type="http://schemas.openxmlformats.org/officeDocument/2006/relationships/hyperlink" Target="http://www.owl.ru/gender/alphabet.htm#o" TargetMode="External"/><Relationship Id="rId22" Type="http://schemas.openxmlformats.org/officeDocument/2006/relationships/hyperlink" Target="http://www.owl.ru/gender/alphabet.htm#ch" TargetMode="External"/><Relationship Id="rId27" Type="http://schemas.openxmlformats.org/officeDocument/2006/relationships/hyperlink" Target="http://www.owl.ru/gender/001.htm" TargetMode="External"/><Relationship Id="rId30" Type="http://schemas.openxmlformats.org/officeDocument/2006/relationships/hyperlink" Target="http://www.owl.ru/gender/002.htm" TargetMode="External"/><Relationship Id="rId35" Type="http://schemas.openxmlformats.org/officeDocument/2006/relationships/hyperlink" Target="http://www.owl.ru/gender/413.htm" TargetMode="External"/><Relationship Id="rId8" Type="http://schemas.openxmlformats.org/officeDocument/2006/relationships/hyperlink" Target="http://www.owl.ru/gender/alphabet.htm#z"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www.owl.ru/gender/017.h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owl.ru/gender/233.htm" TargetMode="External"/><Relationship Id="rId2" Type="http://schemas.openxmlformats.org/officeDocument/2006/relationships/hyperlink" Target="http://www.owl.ru/gender/172.htm" TargetMode="External"/><Relationship Id="rId1" Type="http://schemas.openxmlformats.org/officeDocument/2006/relationships/slideLayout" Target="../slideLayouts/slideLayout2.xml"/><Relationship Id="rId5" Type="http://schemas.openxmlformats.org/officeDocument/2006/relationships/hyperlink" Target="http://www.owl.ru/gender/115.htm" TargetMode="External"/><Relationship Id="rId4" Type="http://schemas.openxmlformats.org/officeDocument/2006/relationships/hyperlink" Target="http://www.owl.ru/gender/197.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biblion.ru/author/135335/"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slovopedia.com/22/192-0.html" TargetMode="External"/><Relationship Id="rId13" Type="http://schemas.openxmlformats.org/officeDocument/2006/relationships/hyperlink" Target="http://www.slovopedia.com/8/192-0.html" TargetMode="External"/><Relationship Id="rId18" Type="http://schemas.openxmlformats.org/officeDocument/2006/relationships/hyperlink" Target="http://www.slovopedia.com/19/192-0.html" TargetMode="External"/><Relationship Id="rId3" Type="http://schemas.openxmlformats.org/officeDocument/2006/relationships/hyperlink" Target="http://www.slovopedia.com/3/192-0.html" TargetMode="External"/><Relationship Id="rId21" Type="http://schemas.openxmlformats.org/officeDocument/2006/relationships/hyperlink" Target="http://www.slovopedia.com/23/192-0.html" TargetMode="External"/><Relationship Id="rId7" Type="http://schemas.openxmlformats.org/officeDocument/2006/relationships/hyperlink" Target="http://www.slovopedia.com/14/192-0.html" TargetMode="External"/><Relationship Id="rId12" Type="http://schemas.openxmlformats.org/officeDocument/2006/relationships/hyperlink" Target="http://www.slovopedia.com/7/192-0.html" TargetMode="External"/><Relationship Id="rId17" Type="http://schemas.openxmlformats.org/officeDocument/2006/relationships/hyperlink" Target="http://www.slovopedia.com/18/192-0.html" TargetMode="External"/><Relationship Id="rId2" Type="http://schemas.openxmlformats.org/officeDocument/2006/relationships/hyperlink" Target="http://www.slovopedia.com/" TargetMode="External"/><Relationship Id="rId16" Type="http://schemas.openxmlformats.org/officeDocument/2006/relationships/hyperlink" Target="http://www.slovopedia.com/17/192-0.html" TargetMode="External"/><Relationship Id="rId20" Type="http://schemas.openxmlformats.org/officeDocument/2006/relationships/hyperlink" Target="http://www.slovopedia.com/21/192-0.html" TargetMode="External"/><Relationship Id="rId1" Type="http://schemas.openxmlformats.org/officeDocument/2006/relationships/slideLayout" Target="../slideLayouts/slideLayout2.xml"/><Relationship Id="rId6" Type="http://schemas.openxmlformats.org/officeDocument/2006/relationships/hyperlink" Target="http://www.slovopedia.com/15/192-0.html" TargetMode="External"/><Relationship Id="rId11" Type="http://schemas.openxmlformats.org/officeDocument/2006/relationships/hyperlink" Target="http://www.slovopedia.com/6/192-0.html" TargetMode="External"/><Relationship Id="rId5" Type="http://schemas.openxmlformats.org/officeDocument/2006/relationships/hyperlink" Target="http://www.slovopedia.com/10/192-0.html" TargetMode="External"/><Relationship Id="rId15" Type="http://schemas.openxmlformats.org/officeDocument/2006/relationships/hyperlink" Target="http://www.slovopedia.com/16/192-0.html" TargetMode="External"/><Relationship Id="rId10" Type="http://schemas.openxmlformats.org/officeDocument/2006/relationships/hyperlink" Target="http://www.slovopedia.com/5/192-0.html" TargetMode="External"/><Relationship Id="rId19" Type="http://schemas.openxmlformats.org/officeDocument/2006/relationships/hyperlink" Target="http://www.slovopedia.com/20/192-0.html" TargetMode="External"/><Relationship Id="rId4" Type="http://schemas.openxmlformats.org/officeDocument/2006/relationships/hyperlink" Target="http://www.slovopedia.com/4/192-0.html" TargetMode="External"/><Relationship Id="rId9" Type="http://schemas.openxmlformats.org/officeDocument/2006/relationships/hyperlink" Target="http://www.slovopedia.com/11/192-0.html" TargetMode="External"/><Relationship Id="rId14" Type="http://schemas.openxmlformats.org/officeDocument/2006/relationships/hyperlink" Target="http://www.slovopedia.com/13/192-0.html" TargetMode="External"/><Relationship Id="rId22" Type="http://schemas.openxmlformats.org/officeDocument/2006/relationships/hyperlink" Target="http://www.slovopedia.com/24/192-0.htm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70578" y="1285860"/>
            <a:ext cx="6802016" cy="1944216"/>
          </a:xfrm>
        </p:spPr>
        <p:txBody>
          <a:bodyPr>
            <a:normAutofit/>
          </a:bodyPr>
          <a:lstStyle/>
          <a:p>
            <a:r>
              <a:rPr lang="ru-RU" i="1" dirty="0" smtClean="0"/>
              <a:t>СЛОВАРИ</a:t>
            </a:r>
            <a:r>
              <a:rPr lang="ru-RU" dirty="0" smtClean="0"/>
              <a:t>      </a:t>
            </a:r>
            <a:r>
              <a:rPr lang="ru-RU" sz="2200" dirty="0" smtClean="0"/>
              <a:t>КАК</a:t>
            </a:r>
            <a:r>
              <a:rPr lang="ru-RU" dirty="0" smtClean="0"/>
              <a:t> </a:t>
            </a:r>
            <a:r>
              <a:rPr lang="ru-RU" sz="2200" dirty="0" smtClean="0"/>
              <a:t>ОТРАЖЕНИЕ</a:t>
            </a:r>
            <a:r>
              <a:rPr lang="ru-RU" dirty="0" smtClean="0"/>
              <a:t> </a:t>
            </a:r>
            <a:br>
              <a:rPr lang="ru-RU" dirty="0" smtClean="0"/>
            </a:br>
            <a:r>
              <a:rPr lang="ru-RU" dirty="0" smtClean="0"/>
              <a:t>СОВРЕМЕННЫХ НАУЧНЫХ ТЕНДЕНЦИЙ В </a:t>
            </a:r>
            <a:r>
              <a:rPr lang="ru-RU" i="1" dirty="0" smtClean="0"/>
              <a:t>ЛИНГВИСТИКЕ</a:t>
            </a:r>
            <a:endParaRPr lang="ru-RU" i="1"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r>
              <a:rPr lang="ru-RU" b="1" dirty="0" err="1" smtClean="0">
                <a:latin typeface="Times New Roman" pitchFamily="18" charset="0"/>
                <a:cs typeface="Times New Roman" pitchFamily="18" charset="0"/>
              </a:rPr>
              <a:t>Лингвокультурологи</a:t>
            </a:r>
            <a:r>
              <a:rPr lang="ru-RU" dirty="0" err="1" smtClean="0">
                <a:latin typeface="Times New Roman" pitchFamily="18" charset="0"/>
                <a:cs typeface="Times New Roman" pitchFamily="18" charset="0"/>
              </a:rPr>
              <a:t>я</a:t>
            </a:r>
            <a:r>
              <a:rPr lang="ru-RU" dirty="0" smtClean="0">
                <a:latin typeface="Times New Roman" pitchFamily="18" charset="0"/>
                <a:cs typeface="Times New Roman" pitchFamily="18" charset="0"/>
              </a:rPr>
              <a:t> – </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наука, возникшая на стыке лингвистики и </a:t>
            </a:r>
            <a:r>
              <a:rPr lang="ru-RU" dirty="0" err="1" smtClean="0">
                <a:latin typeface="Times New Roman" pitchFamily="18" charset="0"/>
                <a:cs typeface="Times New Roman" pitchFamily="18" charset="0"/>
              </a:rPr>
              <a:t>культурологии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a:t>
            </a:r>
            <a:r>
              <a:rPr lang="ru-RU" dirty="0" smtClean="0">
                <a:latin typeface="Times New Roman" pitchFamily="18" charset="0"/>
                <a:cs typeface="Times New Roman" pitchFamily="18" charset="0"/>
              </a:rPr>
              <a:t> исследующая проявления культуры народа, которые отразились и закрепились в языке»</a:t>
            </a:r>
          </a:p>
          <a:p>
            <a:pPr algn="r">
              <a:buNone/>
            </a:pPr>
            <a:r>
              <a:rPr lang="ru-RU" dirty="0" smtClean="0">
                <a:latin typeface="Times New Roman" pitchFamily="18" charset="0"/>
                <a:cs typeface="Times New Roman" pitchFamily="18" charset="0"/>
              </a:rPr>
              <a:t>  (Маслова, В.А. Когнитивная лингвистика: Учебное пособие / В.А. Маслова.– Мн.: </a:t>
            </a:r>
            <a:r>
              <a:rPr lang="ru-RU" dirty="0" err="1" smtClean="0">
                <a:latin typeface="Times New Roman" pitchFamily="18" charset="0"/>
                <a:cs typeface="Times New Roman" pitchFamily="18" charset="0"/>
              </a:rPr>
              <a:t>ТетраСистемс</a:t>
            </a:r>
            <a:r>
              <a:rPr lang="ru-RU" dirty="0" smtClean="0">
                <a:latin typeface="Times New Roman" pitchFamily="18" charset="0"/>
                <a:cs typeface="Times New Roman" pitchFamily="18" charset="0"/>
              </a:rPr>
              <a:t>, 2004. – С. 28)</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sz="4000" b="1" dirty="0" smtClean="0">
                <a:latin typeface="Times New Roman" pitchFamily="18" charset="0"/>
                <a:cs typeface="Times New Roman" pitchFamily="18" charset="0"/>
              </a:rPr>
              <a:t>Концепт</a:t>
            </a:r>
            <a:r>
              <a:rPr lang="ru-RU" sz="4000" dirty="0" smtClean="0">
                <a:latin typeface="Times New Roman" pitchFamily="18" charset="0"/>
                <a:cs typeface="Times New Roman" pitchFamily="18" charset="0"/>
              </a:rPr>
              <a:t> - «сгустки культуры в сознании человека, то, в виде чего культура входит в ментальный мир человека»</a:t>
            </a:r>
          </a:p>
          <a:p>
            <a:pPr algn="r">
              <a:buNone/>
            </a:pPr>
            <a:r>
              <a:rPr lang="ru-RU" dirty="0" smtClean="0">
                <a:latin typeface="Times New Roman" pitchFamily="18" charset="0"/>
                <a:cs typeface="Times New Roman" pitchFamily="18" charset="0"/>
              </a:rPr>
              <a:t> [Степанов Ю.С. Константы. Словарь русской культуры. Опыт исследования.– М.: Школа «Языки русской культуры». – 1997. С. 43</a:t>
            </a:r>
            <a:r>
              <a:rPr lang="en-US"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1" name="Picture 3"/>
          <p:cNvPicPr>
            <a:picLocks noGrp="1" noChangeAspect="1" noChangeArrowheads="1"/>
          </p:cNvPicPr>
          <p:nvPr>
            <p:ph idx="1"/>
          </p:nvPr>
        </p:nvPicPr>
        <p:blipFill>
          <a:blip r:embed="rId2" cstate="print"/>
          <a:srcRect/>
          <a:stretch>
            <a:fillRect/>
          </a:stretch>
        </p:blipFill>
        <p:spPr bwMode="auto">
          <a:xfrm>
            <a:off x="1475656" y="404664"/>
            <a:ext cx="5400600" cy="6192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739552"/>
          </a:xfrm>
        </p:spPr>
        <p:txBody>
          <a:bodyPr>
            <a:noAutofit/>
          </a:bodyPr>
          <a:lstStyle/>
          <a:p>
            <a:r>
              <a:rPr lang="ru-RU" sz="2000" b="1" dirty="0" smtClean="0"/>
              <a:t>Степанов Ю.С.</a:t>
            </a:r>
            <a:r>
              <a:rPr lang="ru-RU" sz="2000" dirty="0" smtClean="0"/>
              <a:t> Константы: Словарь русской культуры / Степанов Юрий Сергеевич. - 2-е </a:t>
            </a:r>
            <a:r>
              <a:rPr lang="ru-RU" sz="2000" dirty="0" err="1" smtClean="0"/>
              <a:t>изд.,испр.и</a:t>
            </a:r>
            <a:r>
              <a:rPr lang="ru-RU" sz="2000" dirty="0" smtClean="0"/>
              <a:t> доп. - М.: Академический проект, 2001. - 992с.: ил.</a:t>
            </a:r>
            <a:endParaRPr lang="ru-RU" sz="2000" dirty="0"/>
          </a:p>
        </p:txBody>
      </p:sp>
      <p:sp>
        <p:nvSpPr>
          <p:cNvPr id="3" name="Содержимое 2"/>
          <p:cNvSpPr>
            <a:spLocks noGrp="1"/>
          </p:cNvSpPr>
          <p:nvPr>
            <p:ph idx="1"/>
          </p:nvPr>
        </p:nvSpPr>
        <p:spPr>
          <a:xfrm>
            <a:off x="304800" y="1052736"/>
            <a:ext cx="8686800" cy="5472608"/>
          </a:xfrm>
        </p:spPr>
        <p:txBody>
          <a:bodyPr>
            <a:noAutofit/>
          </a:bodyPr>
          <a:lstStyle/>
          <a:p>
            <a:pPr marL="0" indent="342900">
              <a:spcBef>
                <a:spcPts val="0"/>
              </a:spcBef>
              <a:buNone/>
            </a:pPr>
            <a:endParaRPr lang="ru-RU" sz="2000" dirty="0" smtClean="0">
              <a:latin typeface="Times New Roman" pitchFamily="18" charset="0"/>
              <a:cs typeface="Times New Roman" pitchFamily="18" charset="0"/>
            </a:endParaRPr>
          </a:p>
          <a:p>
            <a:pPr marL="0" indent="342900">
              <a:spcBef>
                <a:spcPts val="0"/>
              </a:spcBef>
              <a:buNone/>
            </a:pPr>
            <a:r>
              <a:rPr lang="ru-RU" sz="2000" dirty="0" smtClean="0">
                <a:latin typeface="Times New Roman" pitchFamily="18" charset="0"/>
                <a:cs typeface="Times New Roman" pitchFamily="18" charset="0"/>
              </a:rPr>
              <a:t>Книга представляет собой словарь, но не слов, а </a:t>
            </a:r>
            <a:r>
              <a:rPr lang="ru-RU" sz="2000" b="1" dirty="0" smtClean="0">
                <a:latin typeface="Times New Roman" pitchFamily="18" charset="0"/>
                <a:cs typeface="Times New Roman" pitchFamily="18" charset="0"/>
              </a:rPr>
              <a:t>концептов</a:t>
            </a:r>
            <a:r>
              <a:rPr lang="ru-RU" sz="2000" dirty="0" smtClean="0">
                <a:latin typeface="Times New Roman" pitchFamily="18" charset="0"/>
                <a:cs typeface="Times New Roman" pitchFamily="18" charset="0"/>
              </a:rPr>
              <a:t> — основополагающих понятий русской культуры, таких, как "Мир" (вокруг нас), "Ментальный мир" (в нашем сознании) и их компонентов — концептов "Слово", "Вера", "Любовь", "Радость", "Знание", "Наука", "Число"," Счет", "Страх", "Тоска", "Грех", "Блуд", "Свои — Чужие" и т.д. Эти понятия, концепты — ценности русской культуры и вообще российской культуры, они принадлежат всем и никому в отдельности. Чтобы воспользоваться ими, их нужно знать, — хотя бы через составленный кем-то словарь. Подобно этому мы стараемся, например, познать английский язык, с помощью словаря, которому разрешается иметь автора. Для пользователя это скорее неудобство, но другого пути нет. Зато кое-какие концепты обнаружат при этом, возможно, новые стороны — наша повседневная мораль, представленная через кодекс Чехова; Колчак — как полярный исследователь масштаба Нансена; русская водка, усовершенствованная Менделеевым, — в ее связи с законами мироздания по Ньютону; Буратино— как вечное мальчишеское начало мира...</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latin typeface="Times New Roman" pitchFamily="18" charset="0"/>
                <a:cs typeface="Times New Roman" pitchFamily="18" charset="0"/>
              </a:rPr>
              <a:t>Отраслевые рубрики:</a:t>
            </a:r>
            <a:r>
              <a:rPr lang="ru-RU" sz="2400" dirty="0" smtClean="0">
                <a:latin typeface="Times New Roman" pitchFamily="18" charset="0"/>
                <a:cs typeface="Times New Roman" pitchFamily="18" charset="0"/>
              </a:rPr>
              <a:t> культура, </a:t>
            </a:r>
            <a:r>
              <a:rPr lang="ru-RU" sz="2400" dirty="0" err="1" smtClean="0">
                <a:latin typeface="Times New Roman" pitchFamily="18" charset="0"/>
                <a:cs typeface="Times New Roman" pitchFamily="18" charset="0"/>
              </a:rPr>
              <a:t>культурология</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304800" y="1196752"/>
            <a:ext cx="8686800" cy="4883373"/>
          </a:xfrm>
        </p:spPr>
        <p:txBody>
          <a:bodyPr>
            <a:noAutofit/>
          </a:bodyPr>
          <a:lstStyle/>
          <a:p>
            <a:pPr marL="0" indent="342900">
              <a:lnSpc>
                <a:spcPct val="120000"/>
              </a:lnSpc>
              <a:spcBef>
                <a:spcPts val="0"/>
              </a:spcBef>
              <a:buNone/>
            </a:pPr>
            <a:r>
              <a:rPr lang="ru-RU" sz="2000" b="1" dirty="0" smtClean="0">
                <a:latin typeface="Times New Roman" pitchFamily="18" charset="0"/>
                <a:cs typeface="Times New Roman" pitchFamily="18" charset="0"/>
              </a:rPr>
              <a:t>Ключевые слова:</a:t>
            </a:r>
            <a:r>
              <a:rPr lang="ru-RU" sz="2000" dirty="0" smtClean="0">
                <a:latin typeface="Times New Roman" pitchFamily="18" charset="0"/>
                <a:cs typeface="Times New Roman" pitchFamily="18" charset="0"/>
              </a:rPr>
              <a:t> алфавит, ангел, бес, бизнес, блуд, быть, вера, вечное, вода, водка, воля, время, гениальность, города, гражданское общество, грехи, грусть, двоеверие, действие, деньги, дети, диссиденты, душа, Евразия, женщины, закон, западники, знания, изгнанники, интеллигенция, интернационализм, ипостаси, истина, история культуры, константы, концепты, космополитизм, личность, любовь, матери, ментальность, мещанство, мир, мораль, наука, нравственный закон, облик толпы, образы, общины, огонь, отцы, парадигмы, партийность, печаль, письма, понятия, правда, праведники, пьянство, радость, ремесло, Родная земля, Россия, россияне, русская культура, русские, Русь, святое, святые, секс, семиотика культуры, скверна, славянофилы, слова, совесть, солдатские матери, София, странники, страх, структура культуры, существование, сущность, счет, Табель о рангах 1722, тайная власть, толпа, тоска, харизматическая личность, хлеб, ценности, цивилизация, человек, черная сотня, черти, число, эволюционные семиотические ряды, эволюция, этимология, язык</a:t>
            </a:r>
          </a:p>
          <a:p>
            <a:endParaRPr lang="ru-RU"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print"/>
          <a:srcRect/>
          <a:stretch>
            <a:fillRect/>
          </a:stretch>
        </p:blipFill>
        <p:spPr bwMode="auto">
          <a:xfrm>
            <a:off x="2555776" y="260648"/>
            <a:ext cx="4464496" cy="59766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1196752"/>
            <a:ext cx="8686800" cy="5184576"/>
          </a:xfrm>
        </p:spPr>
        <p:txBody>
          <a:bodyPr>
            <a:noAutofit/>
          </a:bodyPr>
          <a:lstStyle/>
          <a:p>
            <a:pPr marL="0" indent="342900">
              <a:lnSpc>
                <a:spcPct val="120000"/>
              </a:lnSpc>
              <a:spcBef>
                <a:spcPts val="0"/>
              </a:spcBef>
              <a:buNone/>
            </a:pPr>
            <a:r>
              <a:rPr lang="ru-RU" sz="2400" dirty="0" smtClean="0">
                <a:latin typeface="Times New Roman" pitchFamily="18" charset="0"/>
                <a:cs typeface="Times New Roman" pitchFamily="18" charset="0"/>
              </a:rPr>
              <a:t>«Энциклопедический словарь» Вадима Руднева, известного ученого-лингвиста и философа, представляет собой уникальный </a:t>
            </a:r>
            <a:r>
              <a:rPr lang="ru-RU" sz="2800" b="1" dirty="0" smtClean="0">
                <a:latin typeface="Times New Roman" pitchFamily="18" charset="0"/>
                <a:cs typeface="Times New Roman" pitchFamily="18" charset="0"/>
              </a:rPr>
              <a:t>словарь-гипертекст</a:t>
            </a:r>
            <a:r>
              <a:rPr lang="ru-RU" sz="2400" dirty="0" smtClean="0">
                <a:latin typeface="Times New Roman" pitchFamily="18" charset="0"/>
                <a:cs typeface="Times New Roman" pitchFamily="18" charset="0"/>
              </a:rPr>
              <a:t>, содержащий 140 статей и поясняющий наиболее актуальные понятия из основных областей культуры XX века: </a:t>
            </a:r>
            <a:r>
              <a:rPr lang="ru-RU" sz="2400" b="1" i="1" dirty="0" smtClean="0">
                <a:latin typeface="Times New Roman" pitchFamily="18" charset="0"/>
                <a:cs typeface="Times New Roman" pitchFamily="18" charset="0"/>
              </a:rPr>
              <a:t>философии, психоанализа, лингвистики, семиотики, поэтики, стихосложения и литературы</a:t>
            </a:r>
            <a:r>
              <a:rPr lang="ru-RU" sz="2400" dirty="0" smtClean="0">
                <a:latin typeface="Times New Roman" pitchFamily="18" charset="0"/>
                <a:cs typeface="Times New Roman" pitchFamily="18" charset="0"/>
              </a:rPr>
              <a:t>. </a:t>
            </a:r>
          </a:p>
          <a:p>
            <a:pPr marL="0" indent="342900">
              <a:lnSpc>
                <a:spcPct val="120000"/>
              </a:lnSpc>
              <a:spcBef>
                <a:spcPts val="0"/>
              </a:spcBef>
              <a:buNone/>
            </a:pPr>
            <a:r>
              <a:rPr lang="ru-RU" sz="2400" dirty="0" smtClean="0">
                <a:latin typeface="Times New Roman" pitchFamily="18" charset="0"/>
                <a:cs typeface="Times New Roman" pitchFamily="18" charset="0"/>
              </a:rPr>
              <a:t>Таким образом, это словарь гуманитарных идей XX столетия. Увлекательная, остроумно написанная книга эта поможет свободнее ориентироваться в вопросах современной культуры самому широкому кругу читателей.</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pPr>
              <a:buNone/>
            </a:pPr>
            <a:r>
              <a:rPr lang="ru-RU" b="1" dirty="0" smtClean="0">
                <a:latin typeface="Times New Roman" pitchFamily="18" charset="0"/>
                <a:cs typeface="Times New Roman" pitchFamily="18" charset="0"/>
              </a:rPr>
              <a:t>Д</a:t>
            </a: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075 </a:t>
            </a:r>
            <a:r>
              <a:rPr lang="ru-RU" b="1" dirty="0" err="1" smtClean="0">
                <a:latin typeface="Times New Roman" pitchFamily="18" charset="0"/>
                <a:cs typeface="Times New Roman" pitchFamily="18" charset="0"/>
              </a:rPr>
              <a:t>Деконструкция</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077 Депрессия</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079 Детектив</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081 </a:t>
            </a:r>
            <a:r>
              <a:rPr lang="ru-RU" b="1" dirty="0" err="1" smtClean="0">
                <a:latin typeface="Times New Roman" pitchFamily="18" charset="0"/>
                <a:cs typeface="Times New Roman" pitchFamily="18" charset="0"/>
              </a:rPr>
              <a:t>Дзенское</a:t>
            </a:r>
            <a:r>
              <a:rPr lang="ru-RU" b="1" dirty="0" smtClean="0">
                <a:latin typeface="Times New Roman" pitchFamily="18" charset="0"/>
                <a:cs typeface="Times New Roman" pitchFamily="18" charset="0"/>
              </a:rPr>
              <a:t> мышление</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084 Диалогическое слово</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086 Додекафония</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088 "Доктор </a:t>
            </a:r>
            <a:r>
              <a:rPr lang="ru-RU" b="1" dirty="0" err="1" smtClean="0">
                <a:latin typeface="Times New Roman" pitchFamily="18" charset="0"/>
                <a:cs typeface="Times New Roman" pitchFamily="18" charset="0"/>
              </a:rPr>
              <a:t>Фаустус</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093 Дольник</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096 Достоверность</a:t>
            </a:r>
            <a:endParaRPr lang="ru-RU"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ДЗЭНСКОЕ МЫШЛЕНИЕ</a:t>
            </a:r>
            <a:endParaRPr lang="ru-RU" dirty="0"/>
          </a:p>
        </p:txBody>
      </p:sp>
      <p:sp>
        <p:nvSpPr>
          <p:cNvPr id="3" name="Содержимое 2"/>
          <p:cNvSpPr>
            <a:spLocks noGrp="1"/>
          </p:cNvSpPr>
          <p:nvPr>
            <p:ph idx="1"/>
          </p:nvPr>
        </p:nvSpPr>
        <p:spPr/>
        <p:txBody>
          <a:bodyPr>
            <a:normAutofit fontScale="85000" lnSpcReduction="10000"/>
          </a:bodyPr>
          <a:lstStyle/>
          <a:p>
            <a:pPr marL="0" indent="342900">
              <a:lnSpc>
                <a:spcPct val="120000"/>
              </a:lnSpc>
              <a:spcBef>
                <a:spcPts val="0"/>
              </a:spcBef>
              <a:buNone/>
            </a:pPr>
            <a:r>
              <a:rPr lang="ru-RU" dirty="0" smtClean="0">
                <a:latin typeface="Times New Roman" pitchFamily="18" charset="0"/>
                <a:cs typeface="Times New Roman" pitchFamily="18" charset="0"/>
              </a:rPr>
              <a:t>Дзэн-буддизм - ответвление классического индийского буддизма, перешедшего из Индии в Китай, а оттуда  -  в  Японию, где он стал одной из национальных религий и философий.</a:t>
            </a:r>
          </a:p>
          <a:p>
            <a:pPr marL="0" indent="342900">
              <a:lnSpc>
                <a:spcPct val="120000"/>
              </a:lnSpc>
              <a:spcBef>
                <a:spcPts val="0"/>
              </a:spcBef>
              <a:buNone/>
            </a:pPr>
            <a:r>
              <a:rPr lang="ru-RU" dirty="0" smtClean="0">
                <a:latin typeface="Times New Roman" pitchFamily="18" charset="0"/>
                <a:cs typeface="Times New Roman" pitchFamily="18" charset="0"/>
              </a:rPr>
              <a:t>      Д.  м.  особенно  важно для культурного сознания ХХ в. как прививка против истового рационализма. Дзэном всерьез увлекался Карл Густав Юнг (дзэн вообще  связан  с </a:t>
            </a:r>
            <a:r>
              <a:rPr lang="ru-RU" b="1" dirty="0" smtClean="0">
                <a:latin typeface="Times New Roman" pitchFamily="18" charset="0"/>
                <a:cs typeface="Times New Roman" pitchFamily="18" charset="0"/>
              </a:rPr>
              <a:t>психоанализом</a:t>
            </a:r>
            <a:r>
              <a:rPr lang="ru-RU" dirty="0" smtClean="0">
                <a:latin typeface="Times New Roman" pitchFamily="18" charset="0"/>
                <a:cs typeface="Times New Roman" pitchFamily="18" charset="0"/>
              </a:rPr>
              <a:t> своей   техникой,  направленной   на   то,   чтобы   разбудить </a:t>
            </a:r>
            <a:r>
              <a:rPr lang="ru-RU" b="1" dirty="0" smtClean="0">
                <a:latin typeface="Times New Roman" pitchFamily="18" charset="0"/>
                <a:cs typeface="Times New Roman" pitchFamily="18" charset="0"/>
              </a:rPr>
              <a:t>бессознательное</a:t>
            </a:r>
            <a:r>
              <a:rPr lang="ru-RU" dirty="0" smtClean="0">
                <a:latin typeface="Times New Roman" pitchFamily="18" charset="0"/>
                <a:cs typeface="Times New Roman" pitchFamily="18" charset="0"/>
              </a:rPr>
              <a:t>)</a:t>
            </a:r>
            <a:r>
              <a:rPr lang="en-US" dirty="0" smtClean="0"/>
              <a:t> &lt;</a:t>
            </a:r>
            <a:r>
              <a:rPr lang="ru-RU" dirty="0" smtClean="0"/>
              <a:t>…</a:t>
            </a:r>
            <a:r>
              <a:rPr lang="en-US" dirty="0" smtClean="0"/>
              <a:t>&gt;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"ДОКТОР ФАУСТУС:</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marL="0" indent="342900">
              <a:spcBef>
                <a:spcPts val="0"/>
              </a:spcBef>
              <a:buNone/>
            </a:pPr>
            <a:r>
              <a:rPr lang="ru-RU" dirty="0" smtClean="0"/>
              <a:t> </a:t>
            </a:r>
            <a:r>
              <a:rPr lang="ru-RU" dirty="0" smtClean="0">
                <a:latin typeface="Times New Roman" pitchFamily="18" charset="0"/>
                <a:cs typeface="Times New Roman" pitchFamily="18" charset="0"/>
              </a:rPr>
              <a:t>Жизнь    немецкого    композитора    </a:t>
            </a:r>
            <a:r>
              <a:rPr lang="ru-RU" dirty="0" err="1" smtClean="0">
                <a:latin typeface="Times New Roman" pitchFamily="18" charset="0"/>
                <a:cs typeface="Times New Roman" pitchFamily="18" charset="0"/>
              </a:rPr>
              <a:t>Адриана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Леверкюна</a:t>
            </a:r>
            <a:r>
              <a:rPr lang="ru-RU" dirty="0" smtClean="0">
                <a:latin typeface="Times New Roman" pitchFamily="18" charset="0"/>
                <a:cs typeface="Times New Roman" pitchFamily="18" charset="0"/>
              </a:rPr>
              <a:t>, рассказанная его другом" - роман Томаса Манна (1947).</a:t>
            </a:r>
          </a:p>
          <a:p>
            <a:pPr marL="0" indent="342900">
              <a:spcBef>
                <a:spcPts val="0"/>
              </a:spcBef>
              <a:buNone/>
            </a:pPr>
            <a:r>
              <a:rPr lang="ru-RU" dirty="0" smtClean="0">
                <a:latin typeface="Times New Roman" pitchFamily="18" charset="0"/>
                <a:cs typeface="Times New Roman" pitchFamily="18" charset="0"/>
              </a:rPr>
              <a:t>     Д.  Ф.  располагается  в  истории  культуры  ХХ в. как раз посередине,   на   самой   границе   между   </a:t>
            </a:r>
            <a:r>
              <a:rPr lang="ru-RU" b="1" dirty="0" smtClean="0">
                <a:latin typeface="Times New Roman" pitchFamily="18" charset="0"/>
                <a:cs typeface="Times New Roman" pitchFamily="18" charset="0"/>
              </a:rPr>
              <a:t>модернизмом   и</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постмодернизмом</a:t>
            </a:r>
            <a:r>
              <a:rPr lang="ru-RU" dirty="0" smtClean="0">
                <a:latin typeface="Times New Roman" pitchFamily="18" charset="0"/>
                <a:cs typeface="Times New Roman" pitchFamily="18" charset="0"/>
              </a:rPr>
              <a:t>.  Эту  границу  определила  вторая  мировая </a:t>
            </a:r>
            <a:r>
              <a:rPr lang="ru-RU" dirty="0" smtClean="0"/>
              <a:t>война </a:t>
            </a:r>
            <a:r>
              <a:rPr lang="en-US" dirty="0" smtClean="0"/>
              <a:t>&lt;</a:t>
            </a:r>
            <a:r>
              <a:rPr lang="ru-RU" dirty="0" smtClean="0"/>
              <a:t>…</a:t>
            </a:r>
            <a:r>
              <a:rPr lang="en-US" dirty="0" smtClean="0"/>
              <a:t>&gt;</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normAutofit fontScale="90000"/>
          </a:bodyPr>
          <a:lstStyle/>
          <a:p>
            <a:r>
              <a:rPr lang="ru-RU" sz="1800" b="1" u="sng" dirty="0" smtClean="0">
                <a:latin typeface="Times New Roman" pitchFamily="18" charset="0"/>
                <a:cs typeface="Times New Roman" pitchFamily="18" charset="0"/>
              </a:rPr>
              <a:t>Словарь</a:t>
            </a:r>
            <a:r>
              <a:rPr lang="ru-RU" sz="1800" dirty="0" smtClean="0">
                <a:latin typeface="Times New Roman" pitchFamily="18" charset="0"/>
                <a:cs typeface="Times New Roman" pitchFamily="18" charset="0"/>
              </a:rPr>
              <a:t> – собрание слов (обычно в алфавитном порядке), устойчивых выражений с пояснениями, толкованиями или с переводом на другой язык (Ожегов С.И., Шведова Н.Ю. Толковый словарь русского языка)</a:t>
            </a:r>
            <a:r>
              <a:rPr lang="ru-RU" dirty="0" smtClean="0"/>
              <a:t> </a:t>
            </a:r>
            <a:endParaRPr lang="ru-RU" dirty="0"/>
          </a:p>
        </p:txBody>
      </p:sp>
      <p:sp>
        <p:nvSpPr>
          <p:cNvPr id="3" name="Содержимое 2"/>
          <p:cNvSpPr>
            <a:spLocks noGrp="1"/>
          </p:cNvSpPr>
          <p:nvPr>
            <p:ph idx="1"/>
          </p:nvPr>
        </p:nvSpPr>
        <p:spPr/>
        <p:txBody>
          <a:bodyPr/>
          <a:lstStyle/>
          <a:p>
            <a:pPr>
              <a:buNone/>
            </a:pPr>
            <a:r>
              <a:rPr lang="ru-RU" dirty="0" smtClean="0"/>
              <a:t>Словарь, словник, </a:t>
            </a:r>
            <a:r>
              <a:rPr lang="ru-RU" dirty="0" err="1" smtClean="0"/>
              <a:t>словотолковник</a:t>
            </a:r>
            <a:r>
              <a:rPr lang="ru-RU" dirty="0" smtClean="0"/>
              <a:t>, </a:t>
            </a:r>
            <a:r>
              <a:rPr lang="ru-RU" dirty="0" err="1" smtClean="0"/>
              <a:t>словотолк</a:t>
            </a:r>
            <a:r>
              <a:rPr lang="ru-RU" dirty="0" smtClean="0"/>
              <a:t>, словарик, словарчик; </a:t>
            </a:r>
            <a:r>
              <a:rPr lang="ru-RU" dirty="0" err="1" smtClean="0"/>
              <a:t>словаришка</a:t>
            </a:r>
            <a:r>
              <a:rPr lang="ru-RU" dirty="0" smtClean="0"/>
              <a:t>; </a:t>
            </a:r>
            <a:r>
              <a:rPr lang="ru-RU" dirty="0" err="1" smtClean="0"/>
              <a:t>словарища</a:t>
            </a:r>
            <a:r>
              <a:rPr lang="ru-RU" dirty="0" smtClean="0"/>
              <a:t>; речник, лексикон; сборник слов, речений какого-либо языка, с толкованием или с переводом. Словари бывают общие и частные, обиходные и научные.</a:t>
            </a:r>
          </a:p>
          <a:p>
            <a:pPr algn="r">
              <a:buNone/>
            </a:pPr>
            <a:r>
              <a:rPr lang="ru-RU" dirty="0" smtClean="0"/>
              <a:t>В.И. Даль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психолингвистика</a:t>
            </a:r>
            <a:endParaRPr lang="ru-RU" dirty="0"/>
          </a:p>
        </p:txBody>
      </p:sp>
      <p:sp>
        <p:nvSpPr>
          <p:cNvPr id="3" name="Содержимое 2"/>
          <p:cNvSpPr>
            <a:spLocks noGrp="1"/>
          </p:cNvSpPr>
          <p:nvPr>
            <p:ph idx="1"/>
          </p:nvPr>
        </p:nvSpPr>
        <p:spPr/>
        <p:txBody>
          <a:bodyPr/>
          <a:lstStyle/>
          <a:p>
            <a:pPr>
              <a:buNone/>
            </a:pPr>
            <a:r>
              <a:rPr lang="ru-RU" i="1" dirty="0" smtClean="0">
                <a:latin typeface="Times New Roman" pitchFamily="18" charset="0"/>
                <a:cs typeface="Times New Roman" pitchFamily="18" charset="0"/>
              </a:rPr>
              <a:t>область лингвистики, изучающая язык прежде всего как феномен психики.</a:t>
            </a: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785794"/>
            <a:ext cx="8686800" cy="714380"/>
          </a:xfrm>
        </p:spPr>
        <p:txBody>
          <a:bodyPr>
            <a:noAutofit/>
          </a:bodyPr>
          <a:lstStyle/>
          <a:p>
            <a:r>
              <a:rPr lang="ru-RU" sz="2800" b="1" i="1" dirty="0" smtClean="0">
                <a:latin typeface="Times New Roman" pitchFamily="18" charset="0"/>
                <a:cs typeface="Times New Roman" pitchFamily="18" charset="0"/>
              </a:rPr>
              <a:t>Вопросы, которые традиционно занимают умы </a:t>
            </a:r>
            <a:r>
              <a:rPr lang="ru-RU" sz="2800" b="1" i="1" dirty="0" err="1" smtClean="0">
                <a:latin typeface="Times New Roman" pitchFamily="18" charset="0"/>
                <a:cs typeface="Times New Roman" pitchFamily="18" charset="0"/>
              </a:rPr>
              <a:t>психолингвистов</a:t>
            </a:r>
            <a:r>
              <a:rPr lang="ru-RU" sz="2800" b="1" i="1" dirty="0" smtClean="0">
                <a:latin typeface="Times New Roman" pitchFamily="18" charset="0"/>
                <a:cs typeface="Times New Roman" pitchFamily="18" charset="0"/>
              </a:rPr>
              <a:t>:</a:t>
            </a:r>
            <a:br>
              <a:rPr lang="ru-RU" sz="2800" b="1" i="1" dirty="0" smtClean="0">
                <a:latin typeface="Times New Roman" pitchFamily="18" charset="0"/>
                <a:cs typeface="Times New Roman" pitchFamily="18" charset="0"/>
              </a:rPr>
            </a:br>
            <a:endParaRPr lang="ru-RU" sz="2800" b="1" i="1" dirty="0"/>
          </a:p>
        </p:txBody>
      </p:sp>
      <p:sp>
        <p:nvSpPr>
          <p:cNvPr id="3" name="Содержимое 2"/>
          <p:cNvSpPr>
            <a:spLocks noGrp="1"/>
          </p:cNvSpPr>
          <p:nvPr>
            <p:ph idx="1"/>
          </p:nvPr>
        </p:nvSpPr>
        <p:spPr/>
        <p:txBody>
          <a:bodyPr>
            <a:normAutofit fontScale="77500" lnSpcReduction="20000"/>
          </a:bodyPr>
          <a:lstStyle/>
          <a:p>
            <a:pPr marL="0">
              <a:lnSpc>
                <a:spcPct val="120000"/>
              </a:lnSpc>
              <a:spcBef>
                <a:spcPts val="0"/>
              </a:spcBef>
              <a:buNone/>
            </a:pPr>
            <a:endParaRPr lang="ru-RU" dirty="0" smtClean="0">
              <a:latin typeface="Times New Roman" pitchFamily="18" charset="0"/>
              <a:cs typeface="Times New Roman" pitchFamily="18" charset="0"/>
            </a:endParaRPr>
          </a:p>
          <a:p>
            <a:pPr marL="0">
              <a:lnSpc>
                <a:spcPct val="120000"/>
              </a:lnSpc>
              <a:spcBef>
                <a:spcPts val="0"/>
              </a:spcBef>
              <a:buNone/>
            </a:pPr>
            <a:r>
              <a:rPr lang="ru-RU" dirty="0" smtClean="0">
                <a:latin typeface="Times New Roman" pitchFamily="18" charset="0"/>
                <a:cs typeface="Times New Roman" pitchFamily="18" charset="0"/>
              </a:rPr>
              <a:t>1. Симметрично ли устроен процесс распознавания звучащей речи и процесс ее порождения?</a:t>
            </a:r>
          </a:p>
          <a:p>
            <a:pPr marL="0">
              <a:lnSpc>
                <a:spcPct val="120000"/>
              </a:lnSpc>
              <a:spcBef>
                <a:spcPts val="0"/>
              </a:spcBef>
              <a:buNone/>
            </a:pPr>
            <a:r>
              <a:rPr lang="ru-RU" dirty="0" smtClean="0">
                <a:latin typeface="Times New Roman" pitchFamily="18" charset="0"/>
                <a:cs typeface="Times New Roman" pitchFamily="18" charset="0"/>
              </a:rPr>
              <a:t>2. Чем отличаются механизмы овладения родным языком от механизмов овладения языком иностранным?</a:t>
            </a:r>
          </a:p>
          <a:p>
            <a:pPr marL="0">
              <a:lnSpc>
                <a:spcPct val="120000"/>
              </a:lnSpc>
              <a:spcBef>
                <a:spcPts val="0"/>
              </a:spcBef>
              <a:buNone/>
            </a:pPr>
            <a:r>
              <a:rPr lang="ru-RU" dirty="0" smtClean="0">
                <a:latin typeface="Times New Roman" pitchFamily="18" charset="0"/>
                <a:cs typeface="Times New Roman" pitchFamily="18" charset="0"/>
              </a:rPr>
              <a:t>3. Какие механизмы обеспечивают процесс чтения?</a:t>
            </a:r>
          </a:p>
          <a:p>
            <a:pPr marL="0">
              <a:lnSpc>
                <a:spcPct val="120000"/>
              </a:lnSpc>
              <a:spcBef>
                <a:spcPts val="0"/>
              </a:spcBef>
              <a:buNone/>
            </a:pPr>
            <a:r>
              <a:rPr lang="ru-RU" dirty="0" smtClean="0">
                <a:latin typeface="Times New Roman" pitchFamily="18" charset="0"/>
                <a:cs typeface="Times New Roman" pitchFamily="18" charset="0"/>
              </a:rPr>
              <a:t>4. Почему при определенных поражениях мозга возникают те или иные дефекты речи?</a:t>
            </a:r>
          </a:p>
          <a:p>
            <a:pPr marL="0">
              <a:lnSpc>
                <a:spcPct val="120000"/>
              </a:lnSpc>
              <a:spcBef>
                <a:spcPts val="0"/>
              </a:spcBef>
              <a:buNone/>
            </a:pPr>
            <a:r>
              <a:rPr lang="ru-RU" dirty="0" smtClean="0">
                <a:latin typeface="Times New Roman" pitchFamily="18" charset="0"/>
                <a:cs typeface="Times New Roman" pitchFamily="18" charset="0"/>
              </a:rPr>
              <a:t>5. Какую информацию о личности говорящего можно получить, изучая определенные аспекты его речевого поведения?</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print"/>
          <a:srcRect/>
          <a:stretch>
            <a:fillRect/>
          </a:stretch>
        </p:blipFill>
        <p:spPr bwMode="auto">
          <a:xfrm>
            <a:off x="2051720" y="332656"/>
            <a:ext cx="5340796" cy="62646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620688"/>
            <a:ext cx="8686800" cy="648072"/>
          </a:xfrm>
        </p:spPr>
        <p:txBody>
          <a:bodyPr>
            <a:normAutofit fontScale="90000"/>
          </a:bodyPr>
          <a:lstStyle/>
          <a:p>
            <a:r>
              <a:rPr lang="ru-RU" dirty="0" smtClean="0"/>
              <a:t>Караулов Ю.Н. </a:t>
            </a:r>
            <a:br>
              <a:rPr lang="ru-RU" dirty="0" smtClean="0"/>
            </a:br>
            <a:r>
              <a:rPr lang="ru-RU" b="1" dirty="0" smtClean="0"/>
              <a:t/>
            </a:r>
            <a:br>
              <a:rPr lang="ru-RU" b="1" dirty="0" smtClean="0"/>
            </a:br>
            <a:endParaRPr lang="ru-RU" dirty="0"/>
          </a:p>
        </p:txBody>
      </p:sp>
      <p:sp>
        <p:nvSpPr>
          <p:cNvPr id="3" name="Содержимое 2"/>
          <p:cNvSpPr>
            <a:spLocks noGrp="1"/>
          </p:cNvSpPr>
          <p:nvPr>
            <p:ph idx="1"/>
          </p:nvPr>
        </p:nvSpPr>
        <p:spPr>
          <a:xfrm>
            <a:off x="304800" y="1554162"/>
            <a:ext cx="8686800" cy="4827166"/>
          </a:xfrm>
        </p:spPr>
        <p:txBody>
          <a:bodyPr>
            <a:normAutofit lnSpcReduction="10000"/>
          </a:bodyPr>
          <a:lstStyle/>
          <a:p>
            <a:pPr marL="0" indent="342900">
              <a:spcBef>
                <a:spcPts val="0"/>
              </a:spcBef>
              <a:buNone/>
            </a:pPr>
            <a:r>
              <a:rPr lang="ru-RU" b="1" dirty="0" smtClean="0">
                <a:latin typeface="Times New Roman" pitchFamily="18" charset="0"/>
                <a:cs typeface="Times New Roman" pitchFamily="18" charset="0"/>
              </a:rPr>
              <a:t>Русский ассоциативный словарь. В 2 томах. 2002 г.</a:t>
            </a:r>
          </a:p>
          <a:p>
            <a:pPr marL="0" indent="342900">
              <a:spcBef>
                <a:spcPts val="0"/>
              </a:spcBef>
              <a:buNone/>
            </a:pPr>
            <a:r>
              <a:rPr lang="ru-RU" sz="2800" dirty="0" smtClean="0">
                <a:latin typeface="Times New Roman" pitchFamily="18" charset="0"/>
                <a:cs typeface="Times New Roman" pitchFamily="18" charset="0"/>
              </a:rPr>
              <a:t>Он состоит из двух томов: </a:t>
            </a:r>
          </a:p>
          <a:p>
            <a:pPr marL="0" indent="342900">
              <a:spcBef>
                <a:spcPts val="0"/>
              </a:spcBef>
              <a:buNone/>
            </a:pPr>
            <a:r>
              <a:rPr lang="ru-RU" sz="2800" dirty="0" smtClean="0">
                <a:latin typeface="Times New Roman" pitchFamily="18" charset="0"/>
                <a:cs typeface="Times New Roman" pitchFamily="18" charset="0"/>
              </a:rPr>
              <a:t>I том -`От стимула к реакции`, </a:t>
            </a:r>
          </a:p>
          <a:p>
            <a:pPr marL="0" indent="342900">
              <a:spcBef>
                <a:spcPts val="0"/>
              </a:spcBef>
              <a:buNone/>
            </a:pPr>
            <a:r>
              <a:rPr lang="ru-RU" sz="2800" dirty="0" smtClean="0">
                <a:latin typeface="Times New Roman" pitchFamily="18" charset="0"/>
                <a:cs typeface="Times New Roman" pitchFamily="18" charset="0"/>
              </a:rPr>
              <a:t>II - `От реакции к стимулу`. </a:t>
            </a:r>
          </a:p>
          <a:p>
            <a:pPr marL="0" indent="342900" algn="just">
              <a:spcBef>
                <a:spcPts val="0"/>
              </a:spcBef>
              <a:buNone/>
            </a:pPr>
            <a:r>
              <a:rPr lang="ru-RU" sz="2800" dirty="0" smtClean="0">
                <a:latin typeface="Times New Roman" pitchFamily="18" charset="0"/>
                <a:cs typeface="Times New Roman" pitchFamily="18" charset="0"/>
              </a:rPr>
              <a:t>Словарная статья тома I включает заголовочное слово-стимул, за которым идут слова-реакции, расположенные по мере убывания частоты употребления. </a:t>
            </a:r>
          </a:p>
          <a:p>
            <a:pPr marL="0" indent="342900" algn="just">
              <a:spcBef>
                <a:spcPts val="0"/>
              </a:spcBef>
              <a:buNone/>
            </a:pPr>
            <a:r>
              <a:rPr lang="ru-RU" sz="2800" dirty="0" smtClean="0">
                <a:latin typeface="Times New Roman" pitchFamily="18" charset="0"/>
                <a:cs typeface="Times New Roman" pitchFamily="18" charset="0"/>
              </a:rPr>
              <a:t>В томе II заголовком становится реакция, а за ней идет список породивших ее стимулов. </a:t>
            </a:r>
            <a:r>
              <a:rPr lang="ru-RU" sz="2000" dirty="0" smtClean="0"/>
              <a:t/>
            </a:r>
            <a:br>
              <a:rPr lang="ru-RU" sz="2000" dirty="0" smtClean="0"/>
            </a:b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Лингвистическая </a:t>
            </a:r>
            <a:r>
              <a:rPr lang="ru-RU" dirty="0" err="1" smtClean="0"/>
              <a:t>гендерология</a:t>
            </a:r>
            <a:endParaRPr lang="ru-RU" dirty="0"/>
          </a:p>
        </p:txBody>
      </p:sp>
      <p:sp>
        <p:nvSpPr>
          <p:cNvPr id="3" name="Содержимое 2"/>
          <p:cNvSpPr>
            <a:spLocks noGrp="1"/>
          </p:cNvSpPr>
          <p:nvPr>
            <p:ph idx="1"/>
          </p:nvPr>
        </p:nvSpPr>
        <p:spPr/>
        <p:txBody>
          <a:bodyPr/>
          <a:lstStyle/>
          <a:p>
            <a:pPr>
              <a:buNone/>
            </a:pPr>
            <a:r>
              <a:rPr lang="ru-RU" b="1" dirty="0" smtClean="0"/>
              <a:t>системное осмысление и описание языка в связи с феноменом пола</a:t>
            </a:r>
            <a:endParaRPr lang="ru-RU"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108520" y="332655"/>
            <a:ext cx="8686800" cy="45719"/>
          </a:xfrm>
        </p:spPr>
        <p:txBody>
          <a:bodyPr>
            <a:normAutofit fontScale="90000"/>
          </a:bodyPr>
          <a:lstStyle/>
          <a:p>
            <a:endParaRPr lang="ru-R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123728" y="692696"/>
            <a:ext cx="4497660"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740080" cy="576064"/>
          </a:xfrm>
        </p:spPr>
        <p:txBody>
          <a:bodyPr>
            <a:normAutofit fontScale="90000"/>
          </a:bodyPr>
          <a:lstStyle/>
          <a:p>
            <a:r>
              <a:rPr lang="ru-RU" b="1" dirty="0" smtClean="0"/>
              <a:t>Словарь </a:t>
            </a:r>
            <a:r>
              <a:rPr lang="ru-RU" b="1" dirty="0" err="1" smtClean="0"/>
              <a:t>гендерных</a:t>
            </a:r>
            <a:r>
              <a:rPr lang="ru-RU" b="1" dirty="0" smtClean="0"/>
              <a:t> терминов</a:t>
            </a:r>
            <a:br>
              <a:rPr lang="ru-RU" b="1" dirty="0" smtClean="0"/>
            </a:b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pPr marL="0" indent="342900" algn="just">
              <a:spcBef>
                <a:spcPts val="0"/>
              </a:spcBef>
              <a:buNone/>
            </a:pPr>
            <a:r>
              <a:rPr lang="ru-RU" sz="2000" b="1" dirty="0" smtClean="0"/>
              <a:t>СЛОВАРЬ ГЕНДЕРНЫХ ТЕРМИНОВ / Под ред. А. А. Денисовой / Региональная общественная организация "Восток-Запад: Женские Инновационные Проекты". М.: Информация XXI век, 2002. 256 с.</a:t>
            </a:r>
          </a:p>
          <a:p>
            <a:pPr marL="0" indent="342900" algn="just">
              <a:spcBef>
                <a:spcPts val="0"/>
              </a:spcBef>
              <a:buNone/>
            </a:pPr>
            <a:r>
              <a:rPr lang="ru-RU" sz="2000" dirty="0" smtClean="0"/>
              <a:t>Словарь </a:t>
            </a:r>
            <a:r>
              <a:rPr lang="ru-RU" sz="2000" dirty="0" err="1" smtClean="0"/>
              <a:t>гендерных</a:t>
            </a:r>
            <a:r>
              <a:rPr lang="ru-RU" sz="2000" dirty="0" smtClean="0"/>
              <a:t> терминов, по типу </a:t>
            </a:r>
            <a:r>
              <a:rPr lang="ru-RU" sz="2000" u="sng" dirty="0" smtClean="0"/>
              <a:t>энциклопедический</a:t>
            </a:r>
            <a:r>
              <a:rPr lang="ru-RU" sz="2000" dirty="0" smtClean="0"/>
              <a:t>, является первым объемным (</a:t>
            </a:r>
            <a:r>
              <a:rPr lang="ru-RU" sz="2000" b="1" u="sng" dirty="0" smtClean="0"/>
              <a:t>378 словарных статей</a:t>
            </a:r>
            <a:r>
              <a:rPr lang="ru-RU" sz="2000" dirty="0" smtClean="0"/>
              <a:t>) лексикографическим изданием, представляющим русскоязычные </a:t>
            </a:r>
            <a:r>
              <a:rPr lang="ru-RU" sz="2000" dirty="0" err="1" smtClean="0"/>
              <a:t>гендерные</a:t>
            </a:r>
            <a:r>
              <a:rPr lang="ru-RU" sz="2000" dirty="0" smtClean="0"/>
              <a:t> термины, а также их англоязычные варианты. Под </a:t>
            </a:r>
            <a:r>
              <a:rPr lang="ru-RU" sz="2000" dirty="0" err="1" smtClean="0"/>
              <a:t>гендерными</a:t>
            </a:r>
            <a:r>
              <a:rPr lang="ru-RU" sz="2000" dirty="0" smtClean="0"/>
              <a:t> терминами понимаются слова и словосочетания профессиональной речи, обозначающие специальные понятия </a:t>
            </a:r>
            <a:r>
              <a:rPr lang="ru-RU" sz="2000" dirty="0" err="1" smtClean="0"/>
              <a:t>гендерных</a:t>
            </a:r>
            <a:r>
              <a:rPr lang="ru-RU" sz="2000" dirty="0" smtClean="0"/>
              <a:t> исследований, интегрирующих научные знания из области философии, социологии, политологии, </a:t>
            </a:r>
            <a:r>
              <a:rPr lang="ru-RU" sz="2000" dirty="0" err="1" smtClean="0"/>
              <a:t>культурологии</a:t>
            </a:r>
            <a:r>
              <a:rPr lang="ru-RU" sz="2000" dirty="0" smtClean="0"/>
              <a:t>, психологии и лингвистики, литературоведения, истории, частично сексологии. В издание вошли словарные статьи 49 исследователей из России и стран ближнего зарубежья. Он предназначен для ученых, преподавателей и студентов, журналистов, представителей власти и управления, участников общественных движений, а также в целом для </a:t>
            </a:r>
            <a:r>
              <a:rPr lang="ru-RU" sz="2000" dirty="0" err="1" smtClean="0"/>
              <a:t>гендерного</a:t>
            </a:r>
            <a:r>
              <a:rPr lang="ru-RU" sz="2000" dirty="0" smtClean="0"/>
              <a:t> просвещения российского общества с целью формирования принятых в мире современных представлений о равенстве женщин и мужчин. </a:t>
            </a:r>
            <a:endParaRPr lang="ru-RU" sz="20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АЛФАВИТНЫЙ СПИСОК ТЕРМИНОВ</a:t>
            </a:r>
            <a:br>
              <a:rPr lang="ru-RU" b="1"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a:t>
            </a:r>
            <a:r>
              <a:rPr lang="ru-RU" dirty="0" smtClean="0">
                <a:hlinkClick r:id="rId2"/>
              </a:rPr>
              <a:t>А</a:t>
            </a:r>
            <a:r>
              <a:rPr lang="ru-RU" dirty="0" smtClean="0"/>
              <a:t> | </a:t>
            </a:r>
            <a:r>
              <a:rPr lang="ru-RU" dirty="0" smtClean="0">
                <a:hlinkClick r:id="rId3"/>
              </a:rPr>
              <a:t>Б</a:t>
            </a:r>
            <a:r>
              <a:rPr lang="ru-RU" dirty="0" smtClean="0"/>
              <a:t> | </a:t>
            </a:r>
            <a:r>
              <a:rPr lang="ru-RU" dirty="0" smtClean="0">
                <a:hlinkClick r:id="rId4"/>
              </a:rPr>
              <a:t>В</a:t>
            </a:r>
            <a:r>
              <a:rPr lang="ru-RU" dirty="0" smtClean="0"/>
              <a:t> | </a:t>
            </a:r>
            <a:r>
              <a:rPr lang="ru-RU" dirty="0" smtClean="0">
                <a:hlinkClick r:id="rId5"/>
              </a:rPr>
              <a:t>Г</a:t>
            </a:r>
            <a:r>
              <a:rPr lang="ru-RU" dirty="0" smtClean="0"/>
              <a:t> | </a:t>
            </a:r>
            <a:r>
              <a:rPr lang="ru-RU" dirty="0" smtClean="0">
                <a:hlinkClick r:id="rId6"/>
              </a:rPr>
              <a:t>Д</a:t>
            </a:r>
            <a:r>
              <a:rPr lang="ru-RU" dirty="0" smtClean="0"/>
              <a:t> | </a:t>
            </a:r>
            <a:r>
              <a:rPr lang="ru-RU" dirty="0" smtClean="0">
                <a:hlinkClick r:id="rId7"/>
              </a:rPr>
              <a:t>Ж</a:t>
            </a:r>
            <a:r>
              <a:rPr lang="ru-RU" dirty="0" smtClean="0"/>
              <a:t> | </a:t>
            </a:r>
            <a:r>
              <a:rPr lang="ru-RU" dirty="0" smtClean="0">
                <a:hlinkClick r:id="rId8"/>
              </a:rPr>
              <a:t>З</a:t>
            </a:r>
            <a:r>
              <a:rPr lang="ru-RU" dirty="0" smtClean="0"/>
              <a:t> | </a:t>
            </a:r>
            <a:r>
              <a:rPr lang="ru-RU" dirty="0" smtClean="0">
                <a:hlinkClick r:id="rId9"/>
              </a:rPr>
              <a:t>И</a:t>
            </a:r>
            <a:r>
              <a:rPr lang="ru-RU" dirty="0" smtClean="0"/>
              <a:t> | </a:t>
            </a:r>
            <a:r>
              <a:rPr lang="ru-RU" dirty="0" smtClean="0">
                <a:hlinkClick r:id="rId10"/>
              </a:rPr>
              <a:t>К</a:t>
            </a:r>
            <a:r>
              <a:rPr lang="ru-RU" dirty="0" smtClean="0"/>
              <a:t> | </a:t>
            </a:r>
            <a:r>
              <a:rPr lang="ru-RU" dirty="0" smtClean="0">
                <a:hlinkClick r:id="rId11"/>
              </a:rPr>
              <a:t>Л</a:t>
            </a:r>
            <a:r>
              <a:rPr lang="ru-RU" dirty="0" smtClean="0"/>
              <a:t> | </a:t>
            </a:r>
            <a:r>
              <a:rPr lang="ru-RU" dirty="0" smtClean="0">
                <a:hlinkClick r:id="rId12"/>
              </a:rPr>
              <a:t>М</a:t>
            </a:r>
            <a:r>
              <a:rPr lang="ru-RU" dirty="0" smtClean="0"/>
              <a:t> | </a:t>
            </a:r>
            <a:r>
              <a:rPr lang="ru-RU" dirty="0" smtClean="0">
                <a:hlinkClick r:id="rId13"/>
              </a:rPr>
              <a:t>Н</a:t>
            </a:r>
            <a:r>
              <a:rPr lang="ru-RU" dirty="0" smtClean="0"/>
              <a:t> | </a:t>
            </a:r>
            <a:r>
              <a:rPr lang="ru-RU" dirty="0" smtClean="0">
                <a:hlinkClick r:id="rId14"/>
              </a:rPr>
              <a:t>О</a:t>
            </a:r>
            <a:r>
              <a:rPr lang="ru-RU" dirty="0" smtClean="0"/>
              <a:t> | </a:t>
            </a:r>
            <a:r>
              <a:rPr lang="ru-RU" dirty="0" smtClean="0">
                <a:hlinkClick r:id="rId15"/>
              </a:rPr>
              <a:t>П</a:t>
            </a:r>
            <a:r>
              <a:rPr lang="ru-RU" dirty="0" smtClean="0"/>
              <a:t> | </a:t>
            </a:r>
            <a:r>
              <a:rPr lang="ru-RU" dirty="0" smtClean="0">
                <a:hlinkClick r:id="rId16"/>
              </a:rPr>
              <a:t>Р</a:t>
            </a:r>
            <a:r>
              <a:rPr lang="ru-RU" dirty="0" smtClean="0"/>
              <a:t> | </a:t>
            </a:r>
            <a:r>
              <a:rPr lang="ru-RU" dirty="0" smtClean="0">
                <a:hlinkClick r:id="rId17"/>
              </a:rPr>
              <a:t>С</a:t>
            </a:r>
            <a:r>
              <a:rPr lang="ru-RU" dirty="0" smtClean="0"/>
              <a:t> | </a:t>
            </a:r>
            <a:r>
              <a:rPr lang="ru-RU" dirty="0" smtClean="0">
                <a:hlinkClick r:id="rId18"/>
              </a:rPr>
              <a:t>Т</a:t>
            </a:r>
            <a:r>
              <a:rPr lang="ru-RU" dirty="0" smtClean="0"/>
              <a:t> | </a:t>
            </a:r>
            <a:r>
              <a:rPr lang="ru-RU" dirty="0" smtClean="0">
                <a:hlinkClick r:id="rId19"/>
              </a:rPr>
              <a:t>У</a:t>
            </a:r>
            <a:r>
              <a:rPr lang="ru-RU" dirty="0" smtClean="0"/>
              <a:t> | </a:t>
            </a:r>
            <a:r>
              <a:rPr lang="ru-RU" dirty="0" smtClean="0">
                <a:hlinkClick r:id="rId20"/>
              </a:rPr>
              <a:t>Ф</a:t>
            </a:r>
            <a:r>
              <a:rPr lang="ru-RU" dirty="0" smtClean="0"/>
              <a:t> | </a:t>
            </a:r>
            <a:r>
              <a:rPr lang="ru-RU" dirty="0" smtClean="0">
                <a:hlinkClick r:id="rId21"/>
              </a:rPr>
              <a:t>Х</a:t>
            </a:r>
            <a:r>
              <a:rPr lang="ru-RU" dirty="0" smtClean="0"/>
              <a:t> | </a:t>
            </a:r>
            <a:r>
              <a:rPr lang="ru-RU" dirty="0" smtClean="0">
                <a:hlinkClick r:id="rId22"/>
              </a:rPr>
              <a:t>Ч</a:t>
            </a:r>
            <a:r>
              <a:rPr lang="ru-RU" dirty="0" smtClean="0"/>
              <a:t> | </a:t>
            </a:r>
            <a:r>
              <a:rPr lang="ru-RU" dirty="0" smtClean="0">
                <a:hlinkClick r:id="rId23"/>
              </a:rPr>
              <a:t>Ш</a:t>
            </a:r>
            <a:r>
              <a:rPr lang="ru-RU" dirty="0" smtClean="0"/>
              <a:t> | </a:t>
            </a:r>
            <a:r>
              <a:rPr lang="ru-RU" dirty="0" smtClean="0">
                <a:hlinkClick r:id="rId24"/>
              </a:rPr>
              <a:t>Э</a:t>
            </a:r>
            <a:r>
              <a:rPr lang="ru-RU" dirty="0" smtClean="0"/>
              <a:t> | </a:t>
            </a:r>
            <a:r>
              <a:rPr lang="ru-RU" dirty="0" smtClean="0">
                <a:hlinkClick r:id="rId25"/>
              </a:rPr>
              <a:t>Я</a:t>
            </a:r>
            <a:r>
              <a:rPr lang="ru-RU" dirty="0" smtClean="0"/>
              <a:t>] </a:t>
            </a:r>
            <a:r>
              <a:rPr lang="ru-RU" b="1" dirty="0" smtClean="0"/>
              <a:t>А</a:t>
            </a:r>
          </a:p>
          <a:p>
            <a:pPr>
              <a:buNone/>
            </a:pPr>
            <a:r>
              <a:rPr lang="ru-RU" dirty="0" err="1" smtClean="0">
                <a:hlinkClick r:id="rId26"/>
              </a:rPr>
              <a:t>активизм</a:t>
            </a:r>
            <a:r>
              <a:rPr lang="ru-RU" dirty="0" smtClean="0"/>
              <a:t> </a:t>
            </a:r>
          </a:p>
          <a:p>
            <a:pPr>
              <a:buNone/>
            </a:pPr>
            <a:r>
              <a:rPr lang="ru-RU" dirty="0" smtClean="0">
                <a:hlinkClick r:id="rId27"/>
              </a:rPr>
              <a:t>амазонки</a:t>
            </a:r>
            <a:r>
              <a:rPr lang="ru-RU" dirty="0" smtClean="0"/>
              <a:t> </a:t>
            </a:r>
          </a:p>
          <a:p>
            <a:pPr>
              <a:buNone/>
            </a:pPr>
            <a:r>
              <a:rPr lang="ru-RU" dirty="0" err="1" smtClean="0">
                <a:hlinkClick r:id="rId28"/>
              </a:rPr>
              <a:t>анархо-феминизм</a:t>
            </a:r>
            <a:r>
              <a:rPr lang="ru-RU" dirty="0" smtClean="0"/>
              <a:t> </a:t>
            </a:r>
          </a:p>
          <a:p>
            <a:pPr>
              <a:buNone/>
            </a:pPr>
            <a:r>
              <a:rPr lang="ru-RU" dirty="0" err="1" smtClean="0">
                <a:hlinkClick r:id="rId29"/>
              </a:rPr>
              <a:t>анатомо-политики</a:t>
            </a:r>
            <a:r>
              <a:rPr lang="ru-RU" dirty="0" smtClean="0">
                <a:hlinkClick r:id="rId29"/>
              </a:rPr>
              <a:t> тела</a:t>
            </a:r>
            <a:r>
              <a:rPr lang="ru-RU" dirty="0" smtClean="0"/>
              <a:t> (</a:t>
            </a:r>
            <a:r>
              <a:rPr lang="ru-RU" dirty="0" err="1" smtClean="0"/>
              <a:t>с-о</a:t>
            </a:r>
            <a:r>
              <a:rPr lang="ru-RU" dirty="0" smtClean="0"/>
              <a:t>) </a:t>
            </a:r>
          </a:p>
          <a:p>
            <a:pPr>
              <a:buNone/>
            </a:pPr>
            <a:r>
              <a:rPr lang="ru-RU" dirty="0" smtClean="0">
                <a:hlinkClick r:id="rId30"/>
              </a:rPr>
              <a:t>андрогиния</a:t>
            </a:r>
            <a:r>
              <a:rPr lang="ru-RU" dirty="0" smtClean="0"/>
              <a:t> </a:t>
            </a:r>
          </a:p>
          <a:p>
            <a:pPr>
              <a:buNone/>
            </a:pPr>
            <a:r>
              <a:rPr lang="ru-RU" dirty="0" smtClean="0">
                <a:hlinkClick r:id="rId31"/>
              </a:rPr>
              <a:t>андрогинная личность</a:t>
            </a:r>
            <a:r>
              <a:rPr lang="ru-RU" dirty="0" smtClean="0"/>
              <a:t> (</a:t>
            </a:r>
            <a:r>
              <a:rPr lang="ru-RU" dirty="0" err="1" smtClean="0"/>
              <a:t>с-о</a:t>
            </a:r>
            <a:r>
              <a:rPr lang="ru-RU" dirty="0" smtClean="0"/>
              <a:t>) </a:t>
            </a:r>
          </a:p>
          <a:p>
            <a:pPr>
              <a:buNone/>
            </a:pPr>
            <a:r>
              <a:rPr lang="ru-RU" dirty="0" err="1" smtClean="0">
                <a:hlinkClick r:id="rId32"/>
              </a:rPr>
              <a:t>андроцентризм</a:t>
            </a:r>
            <a:r>
              <a:rPr lang="ru-RU" dirty="0" smtClean="0"/>
              <a:t> </a:t>
            </a:r>
          </a:p>
          <a:p>
            <a:pPr>
              <a:buNone/>
            </a:pPr>
            <a:r>
              <a:rPr lang="ru-RU" b="1" dirty="0" err="1" smtClean="0">
                <a:hlinkClick r:id="rId33" action="ppaction://hlinkfile"/>
              </a:rPr>
              <a:t>андроцентризм</a:t>
            </a:r>
            <a:r>
              <a:rPr lang="ru-RU" b="1" dirty="0" smtClean="0">
                <a:hlinkClick r:id="rId33" action="ppaction://hlinkfile"/>
              </a:rPr>
              <a:t> языка </a:t>
            </a:r>
            <a:r>
              <a:rPr lang="ru-RU" b="1" dirty="0" smtClean="0"/>
              <a:t>(</a:t>
            </a:r>
            <a:r>
              <a:rPr lang="ru-RU" b="1" dirty="0" err="1" smtClean="0"/>
              <a:t>с-о</a:t>
            </a:r>
            <a:r>
              <a:rPr lang="ru-RU" b="1" dirty="0" smtClean="0"/>
              <a:t>) </a:t>
            </a:r>
          </a:p>
          <a:p>
            <a:pPr>
              <a:buNone/>
            </a:pPr>
            <a:r>
              <a:rPr lang="ru-RU" dirty="0" smtClean="0">
                <a:hlinkClick r:id="rId34"/>
              </a:rPr>
              <a:t>антирасистский ("черный") феминизм</a:t>
            </a:r>
            <a:r>
              <a:rPr lang="ru-RU" dirty="0" smtClean="0"/>
              <a:t> </a:t>
            </a:r>
          </a:p>
          <a:p>
            <a:pPr>
              <a:buNone/>
            </a:pPr>
            <a:r>
              <a:rPr lang="ru-RU" dirty="0" smtClean="0">
                <a:hlinkClick r:id="rId35"/>
              </a:rPr>
              <a:t>антропология женщин</a:t>
            </a:r>
            <a:r>
              <a:rPr lang="ru-RU" dirty="0" smtClean="0"/>
              <a:t> (</a:t>
            </a:r>
            <a:r>
              <a:rPr lang="ru-RU" dirty="0" err="1" smtClean="0"/>
              <a:t>с-о</a:t>
            </a:r>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dirty="0" err="1" smtClean="0"/>
              <a:t>Андроцентризм</a:t>
            </a:r>
            <a:r>
              <a:rPr lang="ru-RU" b="1" dirty="0" smtClean="0"/>
              <a:t> языка</a:t>
            </a:r>
            <a:r>
              <a:rPr lang="ru-RU" dirty="0" smtClean="0"/>
              <a:t> </a:t>
            </a:r>
          </a:p>
          <a:p>
            <a:pPr>
              <a:buNone/>
            </a:pPr>
            <a:r>
              <a:rPr lang="ru-RU" dirty="0" smtClean="0"/>
              <a:t>см. </a:t>
            </a:r>
            <a:r>
              <a:rPr lang="ru-RU" i="1" dirty="0" err="1" smtClean="0">
                <a:hlinkClick r:id="rId2"/>
              </a:rPr>
              <a:t>Гендерная</a:t>
            </a:r>
            <a:r>
              <a:rPr lang="ru-RU" i="1" dirty="0" smtClean="0">
                <a:hlinkClick r:id="rId2"/>
              </a:rPr>
              <a:t> асимметрия в языке</a:t>
            </a:r>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686800" cy="648072"/>
          </a:xfrm>
        </p:spPr>
        <p:txBody>
          <a:bodyPr>
            <a:normAutofit fontScale="90000"/>
          </a:bodyPr>
          <a:lstStyle/>
          <a:p>
            <a:r>
              <a:rPr lang="ru-RU" sz="2000" b="1" dirty="0" err="1" smtClean="0">
                <a:latin typeface="Times New Roman" pitchFamily="18" charset="0"/>
                <a:cs typeface="Times New Roman" pitchFamily="18" charset="0"/>
              </a:rPr>
              <a:t>Гендерная</a:t>
            </a:r>
            <a:r>
              <a:rPr lang="ru-RU" sz="2000" b="1" dirty="0" smtClean="0">
                <a:latin typeface="Times New Roman" pitchFamily="18" charset="0"/>
                <a:cs typeface="Times New Roman" pitchFamily="18" charset="0"/>
              </a:rPr>
              <a:t> асимметрия в языке</a:t>
            </a:r>
            <a:r>
              <a:rPr lang="ru-RU" sz="2000"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a:t>
            </a:r>
            <a:r>
              <a:rPr lang="ru-RU" sz="2000" i="1" dirty="0" err="1" smtClean="0">
                <a:latin typeface="Times New Roman" pitchFamily="18" charset="0"/>
                <a:cs typeface="Times New Roman" pitchFamily="18" charset="0"/>
              </a:rPr>
              <a:t>андроцентризм</a:t>
            </a:r>
            <a:r>
              <a:rPr lang="ru-RU" sz="2000" i="1" dirty="0" smtClean="0">
                <a:latin typeface="Times New Roman" pitchFamily="18" charset="0"/>
                <a:cs typeface="Times New Roman" pitchFamily="18" charset="0"/>
              </a:rPr>
              <a:t> языка, </a:t>
            </a:r>
            <a:r>
              <a:rPr lang="ru-RU" sz="2000" i="1" dirty="0" err="1" smtClean="0">
                <a:latin typeface="Times New Roman" pitchFamily="18" charset="0"/>
                <a:cs typeface="Times New Roman" pitchFamily="18" charset="0"/>
              </a:rPr>
              <a:t>фаллологоцентризм</a:t>
            </a:r>
            <a:r>
              <a:rPr lang="ru-RU" sz="2000" i="1"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304800" y="1196752"/>
            <a:ext cx="8686800" cy="4883373"/>
          </a:xfrm>
        </p:spPr>
        <p:txBody>
          <a:bodyPr>
            <a:noAutofit/>
          </a:bodyPr>
          <a:lstStyle/>
          <a:p>
            <a:pPr marL="0" indent="342900" algn="just">
              <a:spcBef>
                <a:spcPts val="0"/>
              </a:spcBef>
              <a:buNone/>
            </a:pPr>
            <a:r>
              <a:rPr lang="ru-RU" sz="1050" dirty="0" smtClean="0">
                <a:latin typeface="Times New Roman" pitchFamily="18" charset="0"/>
                <a:cs typeface="Times New Roman" pitchFamily="18" charset="0"/>
              </a:rPr>
              <a:t>- неравномерная </a:t>
            </a:r>
            <a:r>
              <a:rPr lang="ru-RU" sz="1050" dirty="0" err="1" smtClean="0">
                <a:latin typeface="Times New Roman" pitchFamily="18" charset="0"/>
                <a:cs typeface="Times New Roman" pitchFamily="18" charset="0"/>
              </a:rPr>
              <a:t>представленность</a:t>
            </a:r>
            <a:r>
              <a:rPr lang="ru-RU" sz="1050" dirty="0" smtClean="0">
                <a:latin typeface="Times New Roman" pitchFamily="18" charset="0"/>
                <a:cs typeface="Times New Roman" pitchFamily="18" charset="0"/>
              </a:rPr>
              <a:t> в языке лиц разного пола, которая отмечена </a:t>
            </a:r>
            <a:r>
              <a:rPr lang="ru-RU" sz="1050" i="1" dirty="0" smtClean="0">
                <a:latin typeface="Times New Roman" pitchFamily="18" charset="0"/>
                <a:cs typeface="Times New Roman" pitchFamily="18" charset="0"/>
                <a:hlinkClick r:id="rId2"/>
              </a:rPr>
              <a:t>феминистской критикой языка</a:t>
            </a:r>
            <a:r>
              <a:rPr lang="ru-RU" sz="1050" dirty="0" smtClean="0">
                <a:latin typeface="Times New Roman" pitchFamily="18" charset="0"/>
                <a:cs typeface="Times New Roman" pitchFamily="18" charset="0"/>
              </a:rPr>
              <a:t>, а также ведущими постмодернистскими теоретиками (</a:t>
            </a:r>
            <a:r>
              <a:rPr lang="ru-RU" sz="1050" dirty="0" err="1" smtClean="0">
                <a:latin typeface="Times New Roman" pitchFamily="18" charset="0"/>
                <a:cs typeface="Times New Roman" pitchFamily="18" charset="0"/>
              </a:rPr>
              <a:t>Деррида</a:t>
            </a:r>
            <a:r>
              <a:rPr lang="ru-RU" sz="1050" dirty="0" smtClean="0">
                <a:latin typeface="Times New Roman" pitchFamily="18" charset="0"/>
                <a:cs typeface="Times New Roman" pitchFamily="18" charset="0"/>
              </a:rPr>
              <a:t>). Идеология феминизма часто рассматривается как одна из составляющих постмодернистской философии (Смит). Отсюда - ее повышенный интерес к феноменам языка: язык фиксирует картину мира с мужской точки зрения, поэтому он не только </a:t>
            </a:r>
            <a:r>
              <a:rPr lang="ru-RU" sz="1050" dirty="0" err="1" smtClean="0">
                <a:latin typeface="Times New Roman" pitchFamily="18" charset="0"/>
                <a:cs typeface="Times New Roman" pitchFamily="18" charset="0"/>
              </a:rPr>
              <a:t>антропоцентричен</a:t>
            </a:r>
            <a:r>
              <a:rPr lang="ru-RU" sz="1050" dirty="0" smtClean="0">
                <a:latin typeface="Times New Roman" pitchFamily="18" charset="0"/>
                <a:cs typeface="Times New Roman" pitchFamily="18" charset="0"/>
              </a:rPr>
              <a:t> (ориентирован на человека), но и </a:t>
            </a:r>
            <a:r>
              <a:rPr lang="ru-RU" sz="1050" dirty="0" err="1" smtClean="0">
                <a:latin typeface="Times New Roman" pitchFamily="18" charset="0"/>
                <a:cs typeface="Times New Roman" pitchFamily="18" charset="0"/>
              </a:rPr>
              <a:t>андроцентричен</a:t>
            </a:r>
            <a:r>
              <a:rPr lang="ru-RU" sz="1050" dirty="0" smtClean="0">
                <a:latin typeface="Times New Roman" pitchFamily="18" charset="0"/>
                <a:cs typeface="Times New Roman" pitchFamily="18" charset="0"/>
              </a:rPr>
              <a:t> (ориентирован на мужчину): язык создает картину мира, основанную на мужской точке зрения, от лица мужского субъекта, с точки зрения мужской перспективы, где женское предстает главным образом в роли объекта, в роли "Другого", "Чужого" или вообще игнорируется. </a:t>
            </a:r>
          </a:p>
          <a:p>
            <a:pPr marL="0" indent="342900" algn="just">
              <a:spcBef>
                <a:spcPts val="0"/>
              </a:spcBef>
              <a:buNone/>
            </a:pPr>
            <a:r>
              <a:rPr lang="ru-RU" sz="1050" dirty="0" smtClean="0">
                <a:latin typeface="Times New Roman" pitchFamily="18" charset="0"/>
                <a:cs typeface="Times New Roman" pitchFamily="18" charset="0"/>
              </a:rPr>
              <a:t>Выделяются следующие признаки </a:t>
            </a:r>
            <a:r>
              <a:rPr lang="ru-RU" sz="1050" i="1" dirty="0" err="1" smtClean="0">
                <a:latin typeface="Times New Roman" pitchFamily="18" charset="0"/>
                <a:cs typeface="Times New Roman" pitchFamily="18" charset="0"/>
              </a:rPr>
              <a:t>андроцентризма</a:t>
            </a:r>
            <a:r>
              <a:rPr lang="ru-RU" sz="1050" dirty="0" smtClean="0">
                <a:latin typeface="Times New Roman" pitchFamily="18" charset="0"/>
                <a:cs typeface="Times New Roman" pitchFamily="18" charset="0"/>
              </a:rPr>
              <a:t>: </a:t>
            </a:r>
          </a:p>
          <a:p>
            <a:pPr marL="0" indent="342900" algn="just">
              <a:spcBef>
                <a:spcPts val="0"/>
              </a:spcBef>
              <a:buNone/>
            </a:pPr>
            <a:r>
              <a:rPr lang="ru-RU" sz="1050" dirty="0" smtClean="0">
                <a:latin typeface="Times New Roman" pitchFamily="18" charset="0"/>
                <a:cs typeface="Times New Roman" pitchFamily="18" charset="0"/>
              </a:rPr>
              <a:t>1. Отождествление понятий </a:t>
            </a:r>
            <a:r>
              <a:rPr lang="ru-RU" sz="1050" i="1" dirty="0" smtClean="0">
                <a:latin typeface="Times New Roman" pitchFamily="18" charset="0"/>
                <a:cs typeface="Times New Roman" pitchFamily="18" charset="0"/>
              </a:rPr>
              <a:t>человек</a:t>
            </a:r>
            <a:r>
              <a:rPr lang="ru-RU" sz="1050" dirty="0" smtClean="0">
                <a:latin typeface="Times New Roman" pitchFamily="18" charset="0"/>
                <a:cs typeface="Times New Roman" pitchFamily="18" charset="0"/>
              </a:rPr>
              <a:t> и </a:t>
            </a:r>
            <a:r>
              <a:rPr lang="ru-RU" sz="1050" i="1" dirty="0" smtClean="0">
                <a:latin typeface="Times New Roman" pitchFamily="18" charset="0"/>
                <a:cs typeface="Times New Roman" pitchFamily="18" charset="0"/>
              </a:rPr>
              <a:t>мужчина</a:t>
            </a:r>
            <a:r>
              <a:rPr lang="ru-RU" sz="1050" dirty="0" smtClean="0">
                <a:latin typeface="Times New Roman" pitchFamily="18" charset="0"/>
                <a:cs typeface="Times New Roman" pitchFamily="18" charset="0"/>
              </a:rPr>
              <a:t>. Во многих языках Европы они обозначаются одним словом: </a:t>
            </a:r>
            <a:r>
              <a:rPr lang="ru-RU" sz="1050" i="1" dirty="0" err="1" smtClean="0">
                <a:latin typeface="Times New Roman" pitchFamily="18" charset="0"/>
                <a:cs typeface="Times New Roman" pitchFamily="18" charset="0"/>
              </a:rPr>
              <a:t>man</a:t>
            </a:r>
            <a:r>
              <a:rPr lang="ru-RU" sz="1050" dirty="0" smtClean="0">
                <a:latin typeface="Times New Roman" pitchFamily="18" charset="0"/>
                <a:cs typeface="Times New Roman" pitchFamily="18" charset="0"/>
              </a:rPr>
              <a:t> в английском, </a:t>
            </a:r>
            <a:r>
              <a:rPr lang="ru-RU" sz="1050" i="1" dirty="0" err="1" smtClean="0">
                <a:latin typeface="Times New Roman" pitchFamily="18" charset="0"/>
                <a:cs typeface="Times New Roman" pitchFamily="18" charset="0"/>
              </a:rPr>
              <a:t>homme</a:t>
            </a:r>
            <a:r>
              <a:rPr lang="ru-RU" sz="1050" dirty="0" smtClean="0">
                <a:latin typeface="Times New Roman" pitchFamily="18" charset="0"/>
                <a:cs typeface="Times New Roman" pitchFamily="18" charset="0"/>
              </a:rPr>
              <a:t> во французском, </a:t>
            </a:r>
            <a:r>
              <a:rPr lang="ru-RU" sz="1050" dirty="0" err="1" smtClean="0">
                <a:latin typeface="Times New Roman" pitchFamily="18" charset="0"/>
                <a:cs typeface="Times New Roman" pitchFamily="18" charset="0"/>
              </a:rPr>
              <a:t>Mann</a:t>
            </a:r>
            <a:r>
              <a:rPr lang="ru-RU" sz="1050" dirty="0" smtClean="0">
                <a:latin typeface="Times New Roman" pitchFamily="18" charset="0"/>
                <a:cs typeface="Times New Roman" pitchFamily="18" charset="0"/>
              </a:rPr>
              <a:t> в немецком. </a:t>
            </a:r>
          </a:p>
          <a:p>
            <a:pPr marL="0" indent="342900" algn="just">
              <a:spcBef>
                <a:spcPts val="0"/>
              </a:spcBef>
              <a:buNone/>
            </a:pPr>
            <a:r>
              <a:rPr lang="ru-RU" sz="1050" dirty="0" smtClean="0">
                <a:latin typeface="Times New Roman" pitchFamily="18" charset="0"/>
                <a:cs typeface="Times New Roman" pitchFamily="18" charset="0"/>
              </a:rPr>
              <a:t>2. Имена существительные женского рода являются, как правило, производными от мужских, а не наоборот. Им часто сопутствует негативная </a:t>
            </a:r>
            <a:r>
              <a:rPr lang="ru-RU" sz="1050" dirty="0" err="1" smtClean="0">
                <a:latin typeface="Times New Roman" pitchFamily="18" charset="0"/>
                <a:cs typeface="Times New Roman" pitchFamily="18" charset="0"/>
              </a:rPr>
              <a:t>оценочность</a:t>
            </a:r>
            <a:r>
              <a:rPr lang="ru-RU" sz="1050" dirty="0" smtClean="0">
                <a:latin typeface="Times New Roman" pitchFamily="18" charset="0"/>
                <a:cs typeface="Times New Roman" pitchFamily="18" charset="0"/>
              </a:rPr>
              <a:t>. Применение мужского обозначения к референту-женщине допустимо и повышает ее статус. Наоборот, номинация мужчины женским обозначением несет в себе негативную оценку. </a:t>
            </a:r>
          </a:p>
          <a:p>
            <a:pPr marL="0" indent="342900" algn="just">
              <a:spcBef>
                <a:spcPts val="0"/>
              </a:spcBef>
              <a:buNone/>
            </a:pPr>
            <a:r>
              <a:rPr lang="ru-RU" sz="1050" dirty="0" smtClean="0">
                <a:latin typeface="Times New Roman" pitchFamily="18" charset="0"/>
                <a:cs typeface="Times New Roman" pitchFamily="18" charset="0"/>
              </a:rPr>
              <a:t>3. Существительные мужского рода могут употребляться </a:t>
            </a:r>
            <a:r>
              <a:rPr lang="ru-RU" sz="1050" dirty="0" err="1" smtClean="0">
                <a:latin typeface="Times New Roman" pitchFamily="18" charset="0"/>
                <a:cs typeface="Times New Roman" pitchFamily="18" charset="0"/>
              </a:rPr>
              <a:t>неспецифицированно</a:t>
            </a:r>
            <a:r>
              <a:rPr lang="ru-RU" sz="1050" dirty="0" smtClean="0">
                <a:latin typeface="Times New Roman" pitchFamily="18" charset="0"/>
                <a:cs typeface="Times New Roman" pitchFamily="18" charset="0"/>
              </a:rPr>
              <a:t>, то есть для обозначения лиц любого пола. Действует механизм "включенности" в грамматический мужской род. Язык предпочитает мужские формы для обозначения лиц любого пола или группы лиц разного пола. Так, если имеются в виду учителя и учительницы, достаточно сказать "учителя". Таким образом, согласно феминистской критике языка, в массе случаев женщины вообще игнорируются языком. </a:t>
            </a:r>
          </a:p>
          <a:p>
            <a:pPr marL="0" indent="342900" algn="just">
              <a:spcBef>
                <a:spcPts val="0"/>
              </a:spcBef>
              <a:buNone/>
            </a:pPr>
            <a:r>
              <a:rPr lang="ru-RU" sz="1050" dirty="0" smtClean="0">
                <a:latin typeface="Times New Roman" pitchFamily="18" charset="0"/>
                <a:cs typeface="Times New Roman" pitchFamily="18" charset="0"/>
              </a:rPr>
              <a:t>4. Согласование на синтаксическом уровне происходит по форме грамматического рода соответствующей части речи, а не по реальному полу референта. </a:t>
            </a:r>
          </a:p>
          <a:p>
            <a:pPr marL="0" indent="342900" algn="just">
              <a:spcBef>
                <a:spcPts val="0"/>
              </a:spcBef>
              <a:buNone/>
            </a:pPr>
            <a:r>
              <a:rPr lang="ru-RU" sz="1050" dirty="0" smtClean="0">
                <a:latin typeface="Times New Roman" pitchFamily="18" charset="0"/>
                <a:cs typeface="Times New Roman" pitchFamily="18" charset="0"/>
              </a:rPr>
              <a:t>5. </a:t>
            </a:r>
            <a:r>
              <a:rPr lang="ru-RU" sz="1050" i="1" dirty="0" err="1" smtClean="0">
                <a:latin typeface="Times New Roman" pitchFamily="18" charset="0"/>
                <a:cs typeface="Times New Roman" pitchFamily="18" charset="0"/>
                <a:hlinkClick r:id="rId3"/>
              </a:rPr>
              <a:t>Фемининность</a:t>
            </a:r>
            <a:r>
              <a:rPr lang="ru-RU" sz="1050" dirty="0" smtClean="0">
                <a:latin typeface="Times New Roman" pitchFamily="18" charset="0"/>
                <a:cs typeface="Times New Roman" pitchFamily="18" charset="0"/>
              </a:rPr>
              <a:t> и </a:t>
            </a:r>
            <a:r>
              <a:rPr lang="ru-RU" sz="1050" i="1" dirty="0" err="1" smtClean="0">
                <a:latin typeface="Times New Roman" pitchFamily="18" charset="0"/>
                <a:cs typeface="Times New Roman" pitchFamily="18" charset="0"/>
                <a:hlinkClick r:id="rId4"/>
              </a:rPr>
              <a:t>маскулинность</a:t>
            </a:r>
            <a:r>
              <a:rPr lang="ru-RU" sz="1050" dirty="0" smtClean="0">
                <a:latin typeface="Times New Roman" pitchFamily="18" charset="0"/>
                <a:cs typeface="Times New Roman" pitchFamily="18" charset="0"/>
              </a:rPr>
              <a:t> разграничены резко и противопоставлены друг другу, в качественном (положительная и отрицательная оценка) и в количественном (доминирование мужского как общечеловеческого) отношении, что ведет к образованию </a:t>
            </a:r>
            <a:r>
              <a:rPr lang="ru-RU" sz="1050" dirty="0" err="1" smtClean="0">
                <a:latin typeface="Times New Roman" pitchFamily="18" charset="0"/>
                <a:cs typeface="Times New Roman" pitchFamily="18" charset="0"/>
              </a:rPr>
              <a:t>гендерных</a:t>
            </a:r>
            <a:r>
              <a:rPr lang="ru-RU" sz="1050" dirty="0" smtClean="0">
                <a:latin typeface="Times New Roman" pitchFamily="18" charset="0"/>
                <a:cs typeface="Times New Roman" pitchFamily="18" charset="0"/>
              </a:rPr>
              <a:t> асимметрий. </a:t>
            </a:r>
          </a:p>
          <a:p>
            <a:pPr marL="0" indent="342900" algn="just">
              <a:spcBef>
                <a:spcPts val="0"/>
              </a:spcBef>
              <a:buNone/>
            </a:pPr>
            <a:r>
              <a:rPr lang="ru-RU" sz="1050" dirty="0" smtClean="0">
                <a:latin typeface="Times New Roman" pitchFamily="18" charset="0"/>
                <a:cs typeface="Times New Roman" pitchFamily="18" charset="0"/>
              </a:rPr>
              <a:t>Эта тематика особенно подробно разработана на материале английского и немецкого языков. Начавшееся позднее изучение </a:t>
            </a:r>
            <a:r>
              <a:rPr lang="ru-RU" sz="1050" dirty="0" err="1" smtClean="0">
                <a:latin typeface="Times New Roman" pitchFamily="18" charset="0"/>
                <a:cs typeface="Times New Roman" pitchFamily="18" charset="0"/>
              </a:rPr>
              <a:t>гендерной</a:t>
            </a:r>
            <a:r>
              <a:rPr lang="ru-RU" sz="1050" dirty="0" smtClean="0">
                <a:latin typeface="Times New Roman" pitchFamily="18" charset="0"/>
                <a:cs typeface="Times New Roman" pitchFamily="18" charset="0"/>
              </a:rPr>
              <a:t> асимметрии других языков дает основания предполагать неодинаковую </a:t>
            </a:r>
            <a:r>
              <a:rPr lang="ru-RU" sz="1050" i="1" dirty="0" smtClean="0">
                <a:latin typeface="Times New Roman" pitchFamily="18" charset="0"/>
                <a:cs typeface="Times New Roman" pitchFamily="18" charset="0"/>
              </a:rPr>
              <a:t>степень </a:t>
            </a:r>
            <a:r>
              <a:rPr lang="ru-RU" sz="1050" i="1" dirty="0" err="1" smtClean="0">
                <a:latin typeface="Times New Roman" pitchFamily="18" charset="0"/>
                <a:cs typeface="Times New Roman" pitchFamily="18" charset="0"/>
              </a:rPr>
              <a:t>андроцентризма</a:t>
            </a:r>
            <a:r>
              <a:rPr lang="ru-RU" sz="1050" dirty="0" smtClean="0">
                <a:latin typeface="Times New Roman" pitchFamily="18" charset="0"/>
                <a:cs typeface="Times New Roman" pitchFamily="18" charset="0"/>
              </a:rPr>
              <a:t> разных языков (Кирилина). </a:t>
            </a:r>
          </a:p>
          <a:p>
            <a:pPr marL="0" indent="342900" algn="just">
              <a:spcBef>
                <a:spcPts val="0"/>
              </a:spcBef>
              <a:buNone/>
            </a:pPr>
            <a:r>
              <a:rPr lang="ru-RU" sz="1050" dirty="0" err="1" smtClean="0">
                <a:latin typeface="Times New Roman" pitchFamily="18" charset="0"/>
                <a:cs typeface="Times New Roman" pitchFamily="18" charset="0"/>
              </a:rPr>
              <a:t>Андроцентризм</a:t>
            </a:r>
            <a:r>
              <a:rPr lang="ru-RU" sz="1050" dirty="0" smtClean="0">
                <a:latin typeface="Times New Roman" pitchFamily="18" charset="0"/>
                <a:cs typeface="Times New Roman" pitchFamily="18" charset="0"/>
              </a:rPr>
              <a:t> языка связан с тем, что язык отражает социальную и культурную специфику общества, в том числе и </a:t>
            </a:r>
            <a:r>
              <a:rPr lang="ru-RU" sz="1050" i="1" dirty="0" smtClean="0">
                <a:latin typeface="Times New Roman" pitchFamily="18" charset="0"/>
                <a:cs typeface="Times New Roman" pitchFamily="18" charset="0"/>
                <a:hlinkClick r:id="rId5"/>
              </a:rPr>
              <a:t>мужское доминирование</a:t>
            </a:r>
            <a:r>
              <a:rPr lang="ru-RU" sz="1050" dirty="0" smtClean="0">
                <a:latin typeface="Times New Roman" pitchFamily="18" charset="0"/>
                <a:cs typeface="Times New Roman" pitchFamily="18" charset="0"/>
              </a:rPr>
              <a:t>, большую ценность мужчины и ограниченную частной сферой деятельность женщины. </a:t>
            </a:r>
          </a:p>
          <a:p>
            <a:pPr marL="0" indent="342900" algn="just">
              <a:spcBef>
                <a:spcPts val="0"/>
              </a:spcBef>
              <a:buNone/>
            </a:pPr>
            <a:r>
              <a:rPr lang="ru-RU" sz="1400" b="1" i="1" dirty="0" err="1" smtClean="0">
                <a:latin typeface="Times New Roman" pitchFamily="18" charset="0"/>
                <a:cs typeface="Times New Roman" pitchFamily="18" charset="0"/>
              </a:rPr>
              <a:t>Gender</a:t>
            </a:r>
            <a:r>
              <a:rPr lang="ru-RU" sz="1400" b="1" i="1" dirty="0" smtClean="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asymmetry</a:t>
            </a:r>
            <a:r>
              <a:rPr lang="ru-RU" sz="1400" b="1" i="1" dirty="0" smtClean="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in</a:t>
            </a:r>
            <a:r>
              <a:rPr lang="ru-RU" sz="1400" b="1" i="1" dirty="0" smtClean="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language</a:t>
            </a:r>
            <a:r>
              <a:rPr lang="ru-RU" sz="1400" dirty="0" smtClean="0">
                <a:latin typeface="Times New Roman" pitchFamily="18" charset="0"/>
                <a:cs typeface="Times New Roman" pitchFamily="18" charset="0"/>
              </a:rPr>
              <a:t> (англ.) </a:t>
            </a:r>
          </a:p>
          <a:p>
            <a:pPr marL="0" indent="342900" algn="just">
              <a:spcBef>
                <a:spcPts val="0"/>
              </a:spcBef>
              <a:buNone/>
            </a:pPr>
            <a:r>
              <a:rPr lang="ru-RU" sz="1050" b="1" i="1" dirty="0" smtClean="0">
                <a:latin typeface="Times New Roman" pitchFamily="18" charset="0"/>
                <a:cs typeface="Times New Roman" pitchFamily="18" charset="0"/>
              </a:rPr>
              <a:t>Литература:</a:t>
            </a:r>
            <a:endParaRPr lang="ru-RU" sz="1050" dirty="0" smtClean="0">
              <a:latin typeface="Times New Roman" pitchFamily="18" charset="0"/>
              <a:cs typeface="Times New Roman" pitchFamily="18" charset="0"/>
            </a:endParaRPr>
          </a:p>
          <a:p>
            <a:pPr marL="0" indent="0">
              <a:spcBef>
                <a:spcPts val="0"/>
              </a:spcBef>
              <a:buNone/>
            </a:pPr>
            <a:r>
              <a:rPr lang="ru-RU" sz="1050" dirty="0" smtClean="0">
                <a:latin typeface="Times New Roman" pitchFamily="18" charset="0"/>
                <a:cs typeface="Times New Roman" pitchFamily="18" charset="0"/>
              </a:rPr>
              <a:t>Кирилина А. В. </a:t>
            </a:r>
            <a:r>
              <a:rPr lang="ru-RU" sz="1050" dirty="0" err="1" smtClean="0">
                <a:latin typeface="Times New Roman" pitchFamily="18" charset="0"/>
                <a:cs typeface="Times New Roman" pitchFamily="18" charset="0"/>
              </a:rPr>
              <a:t>Гендер</a:t>
            </a:r>
            <a:r>
              <a:rPr lang="ru-RU" sz="1050" dirty="0" smtClean="0">
                <a:latin typeface="Times New Roman" pitchFamily="18" charset="0"/>
                <a:cs typeface="Times New Roman" pitchFamily="18" charset="0"/>
              </a:rPr>
              <a:t>: лингвистические аспекты. М.: Институт социологии РАН, 1999. 189 с.</a:t>
            </a:r>
            <a:br>
              <a:rPr lang="ru-RU" sz="1050" dirty="0" smtClean="0">
                <a:latin typeface="Times New Roman" pitchFamily="18" charset="0"/>
                <a:cs typeface="Times New Roman" pitchFamily="18" charset="0"/>
              </a:rPr>
            </a:br>
            <a:r>
              <a:rPr lang="ru-RU" sz="1050" dirty="0" smtClean="0">
                <a:latin typeface="Times New Roman" pitchFamily="18" charset="0"/>
                <a:cs typeface="Times New Roman" pitchFamily="18" charset="0"/>
              </a:rPr>
              <a:t>Смит С. Постмодернизм и социальная история на Западе: проблемы и перспективы // Вопросы истории. 1997. N 8. С. 154-161.</a:t>
            </a:r>
            <a:br>
              <a:rPr lang="ru-RU" sz="1050" dirty="0" smtClean="0">
                <a:latin typeface="Times New Roman" pitchFamily="18" charset="0"/>
                <a:cs typeface="Times New Roman" pitchFamily="18" charset="0"/>
              </a:rPr>
            </a:br>
            <a:r>
              <a:rPr lang="ru-RU" sz="1050" dirty="0" err="1" smtClean="0">
                <a:latin typeface="Times New Roman" pitchFamily="18" charset="0"/>
                <a:cs typeface="Times New Roman" pitchFamily="18" charset="0"/>
              </a:rPr>
              <a:t>Lakoff</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Robin</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Language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and</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women's</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Place</a:t>
            </a:r>
            <a:r>
              <a:rPr lang="ru-RU" sz="1050" dirty="0" smtClean="0">
                <a:latin typeface="Times New Roman" pitchFamily="18" charset="0"/>
                <a:cs typeface="Times New Roman" pitchFamily="18" charset="0"/>
              </a:rPr>
              <a:t> // </a:t>
            </a:r>
            <a:r>
              <a:rPr lang="ru-RU" sz="1050" dirty="0" err="1" smtClean="0">
                <a:latin typeface="Times New Roman" pitchFamily="18" charset="0"/>
                <a:cs typeface="Times New Roman" pitchFamily="18" charset="0"/>
              </a:rPr>
              <a:t>Language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in</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Society</a:t>
            </a:r>
            <a:r>
              <a:rPr lang="ru-RU" sz="1050" dirty="0" smtClean="0">
                <a:latin typeface="Times New Roman" pitchFamily="18" charset="0"/>
                <a:cs typeface="Times New Roman" pitchFamily="18" charset="0"/>
              </a:rPr>
              <a:t>. 1973. N 2. P. 45-79.</a:t>
            </a:r>
            <a:br>
              <a:rPr lang="ru-RU" sz="1050" dirty="0" smtClean="0">
                <a:latin typeface="Times New Roman" pitchFamily="18" charset="0"/>
                <a:cs typeface="Times New Roman" pitchFamily="18" charset="0"/>
              </a:rPr>
            </a:br>
            <a:r>
              <a:rPr lang="ru-RU" sz="1050" dirty="0" err="1" smtClean="0">
                <a:latin typeface="Times New Roman" pitchFamily="18" charset="0"/>
                <a:cs typeface="Times New Roman" pitchFamily="18" charset="0"/>
              </a:rPr>
              <a:t>Trömel-Plötz</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Senta</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Linguistik</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und</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Frauensprache</a:t>
            </a:r>
            <a:r>
              <a:rPr lang="ru-RU" sz="1050" dirty="0" smtClean="0">
                <a:latin typeface="Times New Roman" pitchFamily="18" charset="0"/>
                <a:cs typeface="Times New Roman" pitchFamily="18" charset="0"/>
              </a:rPr>
              <a:t> // </a:t>
            </a:r>
            <a:r>
              <a:rPr lang="ru-RU" sz="1050" dirty="0" err="1" smtClean="0">
                <a:latin typeface="Times New Roman" pitchFamily="18" charset="0"/>
                <a:cs typeface="Times New Roman" pitchFamily="18" charset="0"/>
              </a:rPr>
              <a:t>Linguistische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Berichte</a:t>
            </a:r>
            <a:r>
              <a:rPr lang="ru-RU" sz="1050" dirty="0" smtClean="0">
                <a:latin typeface="Times New Roman" pitchFamily="18" charset="0"/>
                <a:cs typeface="Times New Roman" pitchFamily="18" charset="0"/>
              </a:rPr>
              <a:t>. 1978. 57. S. 49-68.</a:t>
            </a:r>
            <a:br>
              <a:rPr lang="ru-RU" sz="1050" dirty="0" smtClean="0">
                <a:latin typeface="Times New Roman" pitchFamily="18" charset="0"/>
                <a:cs typeface="Times New Roman" pitchFamily="18" charset="0"/>
              </a:rPr>
            </a:br>
            <a:r>
              <a:rPr lang="ru-RU" sz="1050" dirty="0" err="1" smtClean="0">
                <a:latin typeface="Times New Roman" pitchFamily="18" charset="0"/>
                <a:cs typeface="Times New Roman" pitchFamily="18" charset="0"/>
              </a:rPr>
              <a:t>Pusch</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Luise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Das</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Deutsche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als</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Männersprache</a:t>
            </a:r>
            <a:r>
              <a:rPr lang="ru-RU" sz="1050" dirty="0" smtClean="0">
                <a:latin typeface="Times New Roman" pitchFamily="18" charset="0"/>
                <a:cs typeface="Times New Roman" pitchFamily="18" charset="0"/>
              </a:rPr>
              <a:t> // </a:t>
            </a:r>
            <a:r>
              <a:rPr lang="ru-RU" sz="1050" dirty="0" err="1" smtClean="0">
                <a:latin typeface="Times New Roman" pitchFamily="18" charset="0"/>
                <a:cs typeface="Times New Roman" pitchFamily="18" charset="0"/>
              </a:rPr>
              <a:t>Linguistische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Berichte</a:t>
            </a:r>
            <a:r>
              <a:rPr lang="ru-RU" sz="1050" dirty="0" smtClean="0">
                <a:latin typeface="Times New Roman" pitchFamily="18" charset="0"/>
                <a:cs typeface="Times New Roman" pitchFamily="18" charset="0"/>
              </a:rPr>
              <a:t>. 1981. 69. S. 59-74.</a:t>
            </a:r>
            <a:br>
              <a:rPr lang="ru-RU" sz="1050" dirty="0" smtClean="0">
                <a:latin typeface="Times New Roman" pitchFamily="18" charset="0"/>
                <a:cs typeface="Times New Roman" pitchFamily="18" charset="0"/>
              </a:rPr>
            </a:br>
            <a:endParaRPr lang="ru-RU" sz="1050" dirty="0" smtClean="0">
              <a:latin typeface="Times New Roman" pitchFamily="18" charset="0"/>
              <a:cs typeface="Times New Roman" pitchFamily="18" charset="0"/>
            </a:endParaRPr>
          </a:p>
          <a:p>
            <a:pPr marL="0" indent="342900" algn="just">
              <a:spcBef>
                <a:spcPts val="0"/>
              </a:spcBef>
              <a:buNone/>
            </a:pPr>
            <a:r>
              <a:rPr lang="ru-RU" sz="1050" dirty="0" smtClean="0">
                <a:latin typeface="Times New Roman" pitchFamily="18" charset="0"/>
                <a:cs typeface="Times New Roman" pitchFamily="18" charset="0"/>
              </a:rPr>
              <a:t>© </a:t>
            </a:r>
            <a:r>
              <a:rPr lang="ru-RU" sz="1050" i="1" dirty="0" smtClean="0">
                <a:latin typeface="Times New Roman" pitchFamily="18" charset="0"/>
                <a:cs typeface="Times New Roman" pitchFamily="18" charset="0"/>
              </a:rPr>
              <a:t>А. В. Кирилина</a:t>
            </a:r>
            <a:endParaRPr lang="ru-RU" sz="105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i="1" dirty="0" smtClean="0"/>
              <a:t>Словарная статья - </a:t>
            </a:r>
            <a:endParaRPr lang="ru-RU" sz="2400" i="1" dirty="0"/>
          </a:p>
        </p:txBody>
      </p:sp>
      <p:sp>
        <p:nvSpPr>
          <p:cNvPr id="3" name="Содержимое 2"/>
          <p:cNvSpPr>
            <a:spLocks noGrp="1"/>
          </p:cNvSpPr>
          <p:nvPr>
            <p:ph idx="1"/>
          </p:nvPr>
        </p:nvSpPr>
        <p:spPr/>
        <p:txBody>
          <a:bodyPr/>
          <a:lstStyle/>
          <a:p>
            <a:pPr marL="0" indent="342900">
              <a:spcBef>
                <a:spcPts val="0"/>
              </a:spcBef>
              <a:buFontTx/>
              <a:buChar char="-"/>
            </a:pPr>
            <a:r>
              <a:rPr lang="ru-RU" dirty="0" smtClean="0"/>
              <a:t>текст, разъясняющий заголовочную единицу (заглавное слово, лемма, «черное» слово, вокабула) в словаре и описывающий ее основные характеристики</a:t>
            </a:r>
          </a:p>
          <a:p>
            <a:pPr marL="0" indent="342900">
              <a:spcBef>
                <a:spcPts val="0"/>
              </a:spcBef>
              <a:buFontTx/>
              <a:buChar char="-"/>
            </a:pP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Вдовство</a:t>
            </a:r>
            <a:endParaRPr lang="ru-RU" dirty="0"/>
          </a:p>
        </p:txBody>
      </p:sp>
      <p:sp>
        <p:nvSpPr>
          <p:cNvPr id="3" name="Содержимое 2"/>
          <p:cNvSpPr>
            <a:spLocks noGrp="1"/>
          </p:cNvSpPr>
          <p:nvPr>
            <p:ph idx="1"/>
          </p:nvPr>
        </p:nvSpPr>
        <p:spPr/>
        <p:txBody>
          <a:bodyPr>
            <a:normAutofit fontScale="40000" lnSpcReduction="20000"/>
          </a:bodyPr>
          <a:lstStyle/>
          <a:p>
            <a:pPr marL="0" indent="342900" algn="just">
              <a:lnSpc>
                <a:spcPct val="120000"/>
              </a:lnSpc>
              <a:spcBef>
                <a:spcPts val="0"/>
              </a:spcBef>
              <a:buFontTx/>
              <a:buChar char="-"/>
            </a:pPr>
            <a:r>
              <a:rPr lang="ru-RU" sz="4000" i="1" dirty="0" smtClean="0">
                <a:latin typeface="Times New Roman" pitchFamily="18" charset="0"/>
                <a:cs typeface="Times New Roman" pitchFamily="18" charset="0"/>
              </a:rPr>
              <a:t>стадия жизненного цикла женщины, охватывающая </a:t>
            </a:r>
            <a:r>
              <a:rPr lang="ru-RU" sz="4000" i="1" dirty="0" err="1" smtClean="0">
                <a:latin typeface="Times New Roman" pitchFamily="18" charset="0"/>
                <a:cs typeface="Times New Roman" pitchFamily="18" charset="0"/>
              </a:rPr>
              <a:t>поcлебрачный</a:t>
            </a:r>
            <a:r>
              <a:rPr lang="ru-RU" sz="4000" i="1" dirty="0" smtClean="0">
                <a:latin typeface="Times New Roman" pitchFamily="18" charset="0"/>
                <a:cs typeface="Times New Roman" pitchFamily="18" charset="0"/>
              </a:rPr>
              <a:t> период ее жизни, наступивший в связи со смертью мужа.</a:t>
            </a:r>
            <a:r>
              <a:rPr lang="ru-RU" sz="4000" dirty="0" smtClean="0">
                <a:latin typeface="Times New Roman" pitchFamily="18" charset="0"/>
                <a:cs typeface="Times New Roman" pitchFamily="18" charset="0"/>
              </a:rPr>
              <a:t> В исторической перспективе вдовами становилась не очень большая часть женщин (по подсчетам исторических демографов, от четверти до трети) и часто в возрасте 40-50 лет. Однако нередки были и молодые вдовы, которые становились таковыми благодаря разнице в возрасте со своими мужьями, такая разница могла достигать от 10 до 30 и даже более лет. Но большая разница в возрасте была характерна для высших и средних слоев населения и редко практиковалась в крестьянской среде, где вдов также было меньше </a:t>
            </a:r>
            <a:r>
              <a:rPr lang="en-US" sz="4000" dirty="0" smtClean="0">
                <a:latin typeface="Times New Roman" pitchFamily="18" charset="0"/>
                <a:cs typeface="Times New Roman" pitchFamily="18" charset="0"/>
              </a:rPr>
              <a:t>&lt;</a:t>
            </a:r>
            <a:r>
              <a:rPr lang="ru-RU" sz="4000" dirty="0" smtClean="0">
                <a:latin typeface="Times New Roman" pitchFamily="18" charset="0"/>
                <a:cs typeface="Times New Roman" pitchFamily="18" charset="0"/>
              </a:rPr>
              <a:t>…</a:t>
            </a:r>
            <a:r>
              <a:rPr lang="en-US" sz="4000" dirty="0" smtClean="0">
                <a:latin typeface="Times New Roman" pitchFamily="18" charset="0"/>
                <a:cs typeface="Times New Roman" pitchFamily="18" charset="0"/>
              </a:rPr>
              <a:t>&gt;</a:t>
            </a:r>
            <a:endParaRPr lang="ru-RU" sz="4000" dirty="0" smtClean="0">
              <a:latin typeface="Times New Roman" pitchFamily="18" charset="0"/>
              <a:cs typeface="Times New Roman" pitchFamily="18" charset="0"/>
            </a:endParaRPr>
          </a:p>
          <a:p>
            <a:pPr marL="0" indent="342900" algn="just">
              <a:lnSpc>
                <a:spcPct val="120000"/>
              </a:lnSpc>
              <a:spcBef>
                <a:spcPts val="0"/>
              </a:spcBef>
              <a:buFontTx/>
              <a:buChar char="-"/>
            </a:pPr>
            <a:endParaRPr lang="ru-RU" sz="4000" dirty="0" smtClean="0">
              <a:latin typeface="Times New Roman" pitchFamily="18" charset="0"/>
              <a:cs typeface="Times New Roman" pitchFamily="18" charset="0"/>
            </a:endParaRPr>
          </a:p>
          <a:p>
            <a:pPr>
              <a:buNone/>
            </a:pPr>
            <a:r>
              <a:rPr lang="en-US" b="1" i="1" dirty="0" smtClean="0"/>
              <a:t>Widowhood</a:t>
            </a:r>
            <a:r>
              <a:rPr lang="en-US" dirty="0" smtClean="0"/>
              <a:t> (</a:t>
            </a:r>
            <a:r>
              <a:rPr lang="ru-RU" dirty="0" smtClean="0"/>
              <a:t>англ.) </a:t>
            </a:r>
          </a:p>
          <a:p>
            <a:pPr>
              <a:buNone/>
            </a:pPr>
            <a:r>
              <a:rPr lang="ru-RU" b="1" i="1" dirty="0" smtClean="0"/>
              <a:t>Литература:</a:t>
            </a:r>
            <a:endParaRPr lang="ru-RU" dirty="0" smtClean="0"/>
          </a:p>
          <a:p>
            <a:pPr marL="0" indent="342900">
              <a:spcBef>
                <a:spcPts val="0"/>
              </a:spcBef>
              <a:buNone/>
            </a:pPr>
            <a:r>
              <a:rPr lang="ru-RU" dirty="0" err="1" smtClean="0"/>
              <a:t>Вардиман</a:t>
            </a:r>
            <a:r>
              <a:rPr lang="ru-RU" dirty="0" smtClean="0"/>
              <a:t> Е. Женщина в Древнем мире. М., 1999.</a:t>
            </a:r>
            <a:br>
              <a:rPr lang="ru-RU" dirty="0" smtClean="0"/>
            </a:br>
            <a:r>
              <a:rPr lang="ru-RU" dirty="0" err="1" smtClean="0"/>
              <a:t>Гендерная</a:t>
            </a:r>
            <a:r>
              <a:rPr lang="ru-RU" dirty="0" smtClean="0"/>
              <a:t> история: </a:t>
            </a:r>
            <a:r>
              <a:rPr lang="en-US" dirty="0" smtClean="0"/>
              <a:t>pro et contra / </a:t>
            </a:r>
            <a:r>
              <a:rPr lang="ru-RU" dirty="0" smtClean="0"/>
              <a:t>Под ред. М. Г. Муравьевой. СПб., 2000.</a:t>
            </a:r>
            <a:br>
              <a:rPr lang="ru-RU" dirty="0" smtClean="0"/>
            </a:br>
            <a:r>
              <a:rPr lang="ru-RU" dirty="0" smtClean="0"/>
              <a:t>Пушкарева Н. Л. Женщины Древней Руси. М., 1988.</a:t>
            </a:r>
            <a:br>
              <a:rPr lang="ru-RU" dirty="0" smtClean="0"/>
            </a:br>
            <a:r>
              <a:rPr lang="ru-RU" dirty="0" smtClean="0"/>
              <a:t>Рябова Т. Б. Женщина в истории Западноевропейского Средневековья. Иваново, 1999.</a:t>
            </a:r>
            <a:br>
              <a:rPr lang="ru-RU" dirty="0" smtClean="0"/>
            </a:br>
            <a:r>
              <a:rPr lang="ru-RU" dirty="0" smtClean="0"/>
              <a:t>Человек в кругу семьи. Очерки по истории частной жизни в Европе начала Нового времени / Под ред. Ю. Л. Бессмертного. М., 1996.</a:t>
            </a:r>
            <a:br>
              <a:rPr lang="ru-RU" dirty="0" smtClean="0"/>
            </a:br>
            <a:r>
              <a:rPr lang="en-US" dirty="0" smtClean="0"/>
              <a:t>Between poverty and the pyre: moments in the history of widowhood. London, 1995.</a:t>
            </a:r>
            <a:br>
              <a:rPr lang="en-US" dirty="0" smtClean="0"/>
            </a:br>
            <a:r>
              <a:rPr lang="en-US" dirty="0" smtClean="0"/>
              <a:t>Constructions of widowhood and virginity in the Middle Ages. Basingstoke, 1999.</a:t>
            </a:r>
            <a:br>
              <a:rPr lang="en-US" dirty="0" smtClean="0"/>
            </a:br>
            <a:r>
              <a:rPr lang="en-US" dirty="0" err="1" smtClean="0"/>
              <a:t>Duby</a:t>
            </a:r>
            <a:r>
              <a:rPr lang="en-US" dirty="0" smtClean="0"/>
              <a:t> G. and Perrot M. (eds.). A History of Women in the West. Cambridge, Mass., London, 1991-1993, Vols. 1-3.</a:t>
            </a:r>
            <a:br>
              <a:rPr lang="en-US" dirty="0" smtClean="0"/>
            </a:br>
            <a:r>
              <a:rPr lang="en-US" dirty="0" err="1" smtClean="0"/>
              <a:t>Duby</a:t>
            </a:r>
            <a:r>
              <a:rPr lang="en-US" dirty="0" smtClean="0"/>
              <a:t> G. and Aries Ph. (eds.). A History of Private Life. Cambridge, Mass., London, 1988-1989. Vol. 5.</a:t>
            </a:r>
            <a:br>
              <a:rPr lang="en-US" dirty="0" smtClean="0"/>
            </a:br>
            <a:r>
              <a:rPr lang="en-US" dirty="0" err="1" smtClean="0"/>
              <a:t>Hufton</a:t>
            </a:r>
            <a:r>
              <a:rPr lang="en-US" dirty="0" smtClean="0"/>
              <a:t> O. The Prospect Before Her. A History of Women in Western Europe 1500-1800. N. Y., 1995.</a:t>
            </a:r>
            <a:br>
              <a:rPr lang="en-US" dirty="0" smtClean="0"/>
            </a:br>
            <a:r>
              <a:rPr lang="en-US" dirty="0" smtClean="0"/>
              <a:t>Shadow lives: writings on widowhood. New Delhi, 2001.</a:t>
            </a:r>
            <a:br>
              <a:rPr lang="en-US" dirty="0" smtClean="0"/>
            </a:br>
            <a:r>
              <a:rPr lang="en-US" dirty="0" smtClean="0"/>
              <a:t>Widowhood in medieval and early modern Europe. Harlow, 1999.</a:t>
            </a:r>
          </a:p>
          <a:p>
            <a:pPr marL="0" indent="342900" algn="just">
              <a:lnSpc>
                <a:spcPct val="120000"/>
              </a:lnSpc>
              <a:spcBef>
                <a:spcPts val="0"/>
              </a:spcBef>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Идеографические словари (тезаурус, </a:t>
            </a:r>
            <a:r>
              <a:rPr lang="ru-RU" smtClean="0"/>
              <a:t>тематический словарь)</a:t>
            </a:r>
            <a:endParaRPr lang="ru-RU"/>
          </a:p>
        </p:txBody>
      </p:sp>
      <p:pic>
        <p:nvPicPr>
          <p:cNvPr id="4" name="Содержимое 3" descr="Словарь-тезаурус синонимов русской речи. Около 46600 слов. Бабенко Л.Г."/>
          <p:cNvPicPr>
            <a:picLocks noGrp="1"/>
          </p:cNvPicPr>
          <p:nvPr>
            <p:ph idx="1"/>
          </p:nvPr>
        </p:nvPicPr>
        <p:blipFill>
          <a:blip r:embed="rId2" cstate="print"/>
          <a:srcRect/>
          <a:stretch>
            <a:fillRect/>
          </a:stretch>
        </p:blipFill>
        <p:spPr bwMode="auto">
          <a:xfrm>
            <a:off x="785786" y="1357298"/>
            <a:ext cx="6643734" cy="550070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Словарь-тезаурус синонимов русской речи. Около 46600 слов</a:t>
            </a:r>
            <a:endParaRPr lang="ru-RU" dirty="0"/>
          </a:p>
        </p:txBody>
      </p:sp>
      <p:sp>
        <p:nvSpPr>
          <p:cNvPr id="3" name="Содержимое 2"/>
          <p:cNvSpPr>
            <a:spLocks noGrp="1"/>
          </p:cNvSpPr>
          <p:nvPr>
            <p:ph idx="1"/>
          </p:nvPr>
        </p:nvSpPr>
        <p:spPr/>
        <p:txBody>
          <a:bodyPr/>
          <a:lstStyle/>
          <a:p>
            <a:pPr>
              <a:buNone/>
            </a:pPr>
            <a:r>
              <a:rPr lang="ru-RU" b="1" u="sng" dirty="0" smtClean="0">
                <a:hlinkClick r:id="rId2" tooltip="Бабенко Л.Г."/>
              </a:rPr>
              <a:t>Бабенко Л.Г.</a:t>
            </a:r>
            <a:endParaRPr lang="ru-RU" b="1" u="sng" dirty="0" smtClean="0"/>
          </a:p>
          <a:p>
            <a:pPr>
              <a:buNone/>
            </a:pPr>
            <a:endParaRPr lang="ru-RU" dirty="0"/>
          </a:p>
        </p:txBody>
      </p:sp>
      <p:sp>
        <p:nvSpPr>
          <p:cNvPr id="4" name="Прямоугольник 3"/>
          <p:cNvSpPr/>
          <p:nvPr/>
        </p:nvSpPr>
        <p:spPr>
          <a:xfrm>
            <a:off x="571472" y="2000240"/>
            <a:ext cx="7643866" cy="4524315"/>
          </a:xfrm>
          <a:prstGeom prst="rect">
            <a:avLst/>
          </a:prstGeom>
        </p:spPr>
        <p:txBody>
          <a:bodyPr wrap="square">
            <a:spAutoFit/>
          </a:bodyPr>
          <a:lstStyle/>
          <a:p>
            <a:pPr indent="457200"/>
            <a:r>
              <a:rPr lang="ru-RU" sz="2400" dirty="0" smtClean="0">
                <a:latin typeface="Times New Roman" pitchFamily="18" charset="0"/>
                <a:cs typeface="Times New Roman" pitchFamily="18" charset="0"/>
              </a:rPr>
              <a:t>- принципиально новое лексикографическое издание. В нем впервые показано, сколько синонимических рядов (и какие именно) входит в ту или иную смысловую (идеографическую) группу, т. е. соотносится с общим для этих рядов понятием (например, с понятиями "радость", "любовь", "счастье", "периоды жизни человека").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Алфавитный указатель слов, включенных в синонимические ряды, помогает быстро найти не только синонимы искомого слова, но и те синонимические ряды, которые соотносятся с найденным рядом по общему идеографическому признаку (понятию</a:t>
            </a:r>
            <a:endParaRPr lang="ru-RU" sz="24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print"/>
          <a:srcRect/>
          <a:stretch>
            <a:fillRect/>
          </a:stretch>
        </p:blipFill>
        <p:spPr bwMode="auto">
          <a:xfrm>
            <a:off x="1619673" y="188640"/>
            <a:ext cx="5904656" cy="666936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hlinkClick r:id="rId2"/>
              </a:rPr>
              <a:t>http://www.slovopedia.com/</a:t>
            </a:r>
            <a:r>
              <a:rPr lang="ru-RU" dirty="0" smtClean="0"/>
              <a:t/>
            </a:r>
            <a:br>
              <a:rPr lang="ru-RU" dirty="0" smtClean="0"/>
            </a:br>
            <a:endParaRPr lang="ru-RU" dirty="0"/>
          </a:p>
        </p:txBody>
      </p:sp>
      <p:sp>
        <p:nvSpPr>
          <p:cNvPr id="3" name="Содержимое 2"/>
          <p:cNvSpPr>
            <a:spLocks noGrp="1"/>
          </p:cNvSpPr>
          <p:nvPr>
            <p:ph idx="1"/>
          </p:nvPr>
        </p:nvSpPr>
        <p:spPr>
          <a:xfrm>
            <a:off x="304800" y="1554162"/>
            <a:ext cx="8686800" cy="5475238"/>
          </a:xfrm>
        </p:spPr>
        <p:txBody>
          <a:bodyPr>
            <a:normAutofit fontScale="47500" lnSpcReduction="20000"/>
          </a:bodyPr>
          <a:lstStyle/>
          <a:p>
            <a:pPr marL="0" indent="342900">
              <a:lnSpc>
                <a:spcPct val="120000"/>
              </a:lnSpc>
              <a:spcBef>
                <a:spcPts val="0"/>
              </a:spcBef>
              <a:buNone/>
            </a:pPr>
            <a:r>
              <a:rPr lang="ru-RU" sz="4200" b="1" dirty="0" err="1" smtClean="0"/>
              <a:t>онлайн</a:t>
            </a:r>
            <a:r>
              <a:rPr lang="ru-RU" dirty="0" smtClean="0"/>
              <a:t> словари, или </a:t>
            </a:r>
            <a:r>
              <a:rPr lang="ru-RU" b="1" dirty="0" smtClean="0"/>
              <a:t>электронные словари</a:t>
            </a:r>
            <a:r>
              <a:rPr lang="ru-RU" dirty="0" smtClean="0"/>
              <a:t> :</a:t>
            </a:r>
            <a:br>
              <a:rPr lang="ru-RU" dirty="0" smtClean="0"/>
            </a:br>
            <a:r>
              <a:rPr lang="ru-RU" b="1" dirty="0" smtClean="0"/>
              <a:t>Большой Энциклопедический словарь (БЭС)</a:t>
            </a:r>
            <a:r>
              <a:rPr lang="ru-RU" dirty="0" smtClean="0"/>
              <a:t/>
            </a:r>
            <a:br>
              <a:rPr lang="ru-RU" dirty="0" smtClean="0"/>
            </a:br>
            <a:r>
              <a:rPr lang="ru-RU" b="1" dirty="0" smtClean="0"/>
              <a:t>Толковый словарь В.Даля</a:t>
            </a:r>
            <a:r>
              <a:rPr lang="ru-RU" dirty="0" smtClean="0"/>
              <a:t/>
            </a:r>
            <a:br>
              <a:rPr lang="ru-RU" dirty="0" smtClean="0"/>
            </a:br>
            <a:r>
              <a:rPr lang="ru-RU" b="1" dirty="0" smtClean="0">
                <a:solidFill>
                  <a:schemeClr val="tx1">
                    <a:lumMod val="85000"/>
                    <a:lumOff val="15000"/>
                  </a:schemeClr>
                </a:solidFill>
                <a:hlinkClick r:id="rId3"/>
              </a:rPr>
              <a:t>Толковый словарь Ушакова</a:t>
            </a:r>
            <a:endParaRPr lang="ru-RU" dirty="0" smtClean="0">
              <a:solidFill>
                <a:schemeClr val="tx1">
                  <a:lumMod val="85000"/>
                  <a:lumOff val="15000"/>
                </a:schemeClr>
              </a:solidFill>
            </a:endParaRPr>
          </a:p>
          <a:p>
            <a:pPr marL="0" indent="342900">
              <a:lnSpc>
                <a:spcPct val="120000"/>
              </a:lnSpc>
              <a:spcBef>
                <a:spcPts val="0"/>
              </a:spcBef>
              <a:buNone/>
            </a:pPr>
            <a:r>
              <a:rPr lang="ru-RU" b="1" dirty="0" smtClean="0">
                <a:solidFill>
                  <a:schemeClr val="tx1">
                    <a:lumMod val="85000"/>
                    <a:lumOff val="15000"/>
                  </a:schemeClr>
                </a:solidFill>
                <a:hlinkClick r:id="rId4"/>
              </a:rPr>
              <a:t>Толковый словарь русского языка (Ожегов С., Шведова Н.)</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5"/>
              </a:rPr>
              <a:t>Ф.А. Брокгауз, И.А. </a:t>
            </a:r>
            <a:r>
              <a:rPr lang="ru-RU" b="1" dirty="0" err="1" smtClean="0">
                <a:solidFill>
                  <a:schemeClr val="tx1">
                    <a:lumMod val="85000"/>
                    <a:lumOff val="15000"/>
                  </a:schemeClr>
                </a:solidFill>
                <a:hlinkClick r:id="rId5"/>
              </a:rPr>
              <a:t>Ефрон</a:t>
            </a:r>
            <a:r>
              <a:rPr lang="ru-RU" b="1" dirty="0" smtClean="0">
                <a:solidFill>
                  <a:schemeClr val="tx1">
                    <a:lumMod val="85000"/>
                    <a:lumOff val="15000"/>
                  </a:schemeClr>
                </a:solidFill>
                <a:hlinkClick r:id="rId5"/>
              </a:rPr>
              <a:t>. Энциклопедический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6"/>
              </a:rPr>
              <a:t>Толковый словарь русского языка под редакцией Т. Ф. Ефремовой</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7"/>
              </a:rPr>
              <a:t>Энциклопедия </a:t>
            </a:r>
            <a:r>
              <a:rPr lang="ru-RU" b="1" dirty="0" err="1" smtClean="0">
                <a:solidFill>
                  <a:schemeClr val="tx1">
                    <a:lumMod val="85000"/>
                    <a:lumOff val="15000"/>
                  </a:schemeClr>
                </a:solidFill>
                <a:hlinkClick r:id="rId7"/>
              </a:rPr>
              <a:t>Кольера</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8"/>
              </a:rPr>
              <a:t>Этимологический русскоязычный словарь Фасмера</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9"/>
              </a:rPr>
              <a:t>Словарь русских синонимов</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0"/>
              </a:rPr>
              <a:t>Словарь церковных терминов</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1"/>
              </a:rPr>
              <a:t>Новейший философский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2"/>
              </a:rPr>
              <a:t>Большой бухгалтерский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3"/>
              </a:rPr>
              <a:t>Финансовый энциклопедический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4"/>
              </a:rPr>
              <a:t>Полная популярная библейская энциклопедия</a:t>
            </a:r>
            <a:r>
              <a:rPr lang="ru-RU" dirty="0" smtClean="0">
                <a:solidFill>
                  <a:schemeClr val="tx1">
                    <a:lumMod val="85000"/>
                    <a:lumOff val="15000"/>
                  </a:schemeClr>
                </a:solidFill>
              </a:rPr>
              <a:t> </a:t>
            </a:r>
          </a:p>
          <a:p>
            <a:pPr marL="0" indent="342900">
              <a:lnSpc>
                <a:spcPct val="120000"/>
              </a:lnSpc>
              <a:spcBef>
                <a:spcPts val="0"/>
              </a:spcBef>
              <a:buNone/>
            </a:pPr>
            <a:r>
              <a:rPr lang="ru-RU" b="1" dirty="0" err="1" smtClean="0">
                <a:solidFill>
                  <a:schemeClr val="tx1">
                    <a:lumMod val="85000"/>
                    <a:lumOff val="15000"/>
                  </a:schemeClr>
                </a:solidFill>
                <a:hlinkClick r:id="rId15"/>
              </a:rPr>
              <a:t>Cловарь-справочник</a:t>
            </a:r>
            <a:r>
              <a:rPr lang="ru-RU" b="1" dirty="0" smtClean="0">
                <a:solidFill>
                  <a:schemeClr val="tx1">
                    <a:lumMod val="85000"/>
                    <a:lumOff val="15000"/>
                  </a:schemeClr>
                </a:solidFill>
                <a:hlinkClick r:id="rId15"/>
              </a:rPr>
              <a:t> по Древней Греции, Риму и мифологии</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6"/>
              </a:rPr>
              <a:t>Биографический словарь Франции</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17"/>
              </a:rPr>
              <a:t>Словарь наркотического сленга</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8"/>
              </a:rPr>
              <a:t>Словарь русских личных имен</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19"/>
              </a:rPr>
              <a:t>Словарь русских технических сокращений</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20"/>
              </a:rPr>
              <a:t>Словарь строителя</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21"/>
              </a:rPr>
              <a:t>Аббревиатуры</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22"/>
              </a:rPr>
              <a:t>Словарь эпитетов</a:t>
            </a:r>
            <a:endParaRPr lang="ru-RU"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dirty="0" smtClean="0"/>
              <a:t>Продолжение следует…</a:t>
            </a:r>
            <a:endParaRPr lang="ru-RU"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Бобунова</a:t>
            </a:r>
            <a:r>
              <a:rPr lang="ru-RU" dirty="0" smtClean="0"/>
              <a:t> М.А.</a:t>
            </a:r>
            <a:endParaRPr lang="ru-RU" dirty="0"/>
          </a:p>
        </p:txBody>
      </p:sp>
      <p:sp>
        <p:nvSpPr>
          <p:cNvPr id="3" name="Содержимое 2"/>
          <p:cNvSpPr>
            <a:spLocks noGrp="1"/>
          </p:cNvSpPr>
          <p:nvPr>
            <p:ph idx="1"/>
          </p:nvPr>
        </p:nvSpPr>
        <p:spPr/>
        <p:txBody>
          <a:bodyPr/>
          <a:lstStyle/>
          <a:p>
            <a:pPr algn="just">
              <a:buNone/>
            </a:pPr>
            <a:r>
              <a:rPr lang="ru-RU" sz="4000" dirty="0" smtClean="0">
                <a:latin typeface="Times New Roman" pitchFamily="18" charset="0"/>
                <a:cs typeface="Times New Roman" pitchFamily="18" charset="0"/>
              </a:rPr>
              <a:t>Русская лексикография </a:t>
            </a:r>
            <a:r>
              <a:rPr lang="en-US" sz="4000" dirty="0" smtClean="0">
                <a:latin typeface="Times New Roman" pitchFamily="18" charset="0"/>
                <a:cs typeface="Times New Roman" pitchFamily="18" charset="0"/>
              </a:rPr>
              <a:t>XXI</a:t>
            </a:r>
            <a:r>
              <a:rPr lang="ru-RU" sz="4000" dirty="0" smtClean="0">
                <a:latin typeface="Times New Roman" pitchFamily="18" charset="0"/>
                <a:cs typeface="Times New Roman" pitchFamily="18" charset="0"/>
              </a:rPr>
              <a:t> века. (</a:t>
            </a:r>
            <a:r>
              <a:rPr lang="ru-RU" dirty="0" smtClean="0">
                <a:latin typeface="Times New Roman" pitchFamily="18" charset="0"/>
                <a:cs typeface="Times New Roman" pitchFamily="18" charset="0"/>
              </a:rPr>
              <a:t>Учебное пособие. М.: Флинта: Наука, 2009)</a:t>
            </a:r>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Особые словари:</a:t>
            </a:r>
            <a:endParaRPr lang="ru-RU" dirty="0"/>
          </a:p>
        </p:txBody>
      </p:sp>
      <p:sp>
        <p:nvSpPr>
          <p:cNvPr id="3" name="Содержимое 2"/>
          <p:cNvSpPr>
            <a:spLocks noGrp="1"/>
          </p:cNvSpPr>
          <p:nvPr>
            <p:ph idx="1"/>
          </p:nvPr>
        </p:nvSpPr>
        <p:spPr>
          <a:xfrm>
            <a:off x="0" y="1142984"/>
            <a:ext cx="8991600" cy="5715016"/>
          </a:xfrm>
        </p:spPr>
        <p:txBody>
          <a:bodyPr>
            <a:normAutofit/>
          </a:bodyPr>
          <a:lstStyle/>
          <a:p>
            <a:pPr marL="742950" indent="-742950" algn="just">
              <a:buAutoNum type="arabicPeriod"/>
            </a:pPr>
            <a:r>
              <a:rPr lang="ru-RU" sz="3600" dirty="0" err="1" smtClean="0">
                <a:latin typeface="Times New Roman" pitchFamily="18" charset="0"/>
                <a:cs typeface="Times New Roman" pitchFamily="18" charset="0"/>
              </a:rPr>
              <a:t>Семонимические</a:t>
            </a:r>
            <a:r>
              <a:rPr lang="ru-RU" sz="3600" dirty="0" smtClean="0">
                <a:latin typeface="Times New Roman" pitchFamily="18" charset="0"/>
                <a:cs typeface="Times New Roman" pitchFamily="18" charset="0"/>
              </a:rPr>
              <a:t> (антонимов, синонимов, паронимов</a:t>
            </a:r>
            <a:r>
              <a:rPr lang="ru-RU" sz="3600" smtClean="0">
                <a:latin typeface="Times New Roman" pitchFamily="18" charset="0"/>
                <a:cs typeface="Times New Roman" pitchFamily="18" charset="0"/>
              </a:rPr>
              <a:t>, омонимов)</a:t>
            </a:r>
            <a:endParaRPr lang="ru-RU" sz="3600" dirty="0" smtClean="0">
              <a:latin typeface="Times New Roman" pitchFamily="18" charset="0"/>
              <a:cs typeface="Times New Roman" pitchFamily="18" charset="0"/>
            </a:endParaRPr>
          </a:p>
          <a:p>
            <a:pPr marL="742950" indent="-742950" algn="just">
              <a:buAutoNum type="arabicPeriod"/>
            </a:pPr>
            <a:r>
              <a:rPr lang="ru-RU" sz="3600" dirty="0" smtClean="0">
                <a:latin typeface="Times New Roman" pitchFamily="18" charset="0"/>
                <a:cs typeface="Times New Roman" pitchFamily="18" charset="0"/>
              </a:rPr>
              <a:t>Комплексные </a:t>
            </a:r>
          </a:p>
          <a:p>
            <a:pPr marL="742950" indent="-742950" algn="just">
              <a:buAutoNum type="arabicPeriod"/>
            </a:pPr>
            <a:r>
              <a:rPr lang="ru-RU" sz="3600" dirty="0" smtClean="0">
                <a:latin typeface="Times New Roman" pitchFamily="18" charset="0"/>
                <a:cs typeface="Times New Roman" pitchFamily="18" charset="0"/>
              </a:rPr>
              <a:t>Экспериментальная лексикография (фольклорная лексикография, авторская лексикография, словари авторских новообразований, </a:t>
            </a:r>
            <a:r>
              <a:rPr lang="ru-RU" sz="3600" dirty="0" err="1" smtClean="0">
                <a:latin typeface="Times New Roman" pitchFamily="18" charset="0"/>
                <a:cs typeface="Times New Roman" pitchFamily="18" charset="0"/>
              </a:rPr>
              <a:t>контрастивные</a:t>
            </a:r>
            <a:r>
              <a:rPr lang="ru-RU" sz="3600" dirty="0" smtClean="0">
                <a:latin typeface="Times New Roman" pitchFamily="18" charset="0"/>
                <a:cs typeface="Times New Roman" pitchFamily="18" charset="0"/>
              </a:rPr>
              <a:t> словари, словари речевого этикета, демонстрационные словари)</a:t>
            </a:r>
            <a:endParaRPr lang="ru-RU" sz="36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428736"/>
            <a:ext cx="8686800" cy="4525963"/>
          </a:xfrm>
        </p:spPr>
        <p:txBody>
          <a:bodyPr/>
          <a:lstStyle/>
          <a:p>
            <a:pPr>
              <a:buNone/>
            </a:pPr>
            <a:r>
              <a:rPr lang="ru-RU" b="1" dirty="0" err="1" smtClean="0"/>
              <a:t>Мейнстрим</a:t>
            </a:r>
            <a:r>
              <a:rPr lang="ru-RU" dirty="0" smtClean="0"/>
              <a:t> в лингвистике: </a:t>
            </a:r>
          </a:p>
          <a:p>
            <a:pPr>
              <a:buNone/>
            </a:pPr>
            <a:r>
              <a:rPr lang="ru-RU" dirty="0" smtClean="0"/>
              <a:t>Функционализм и Антропоцентризм</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Антропоцентризм</a:t>
            </a:r>
            <a:endParaRPr lang="ru-RU" dirty="0"/>
          </a:p>
        </p:txBody>
      </p:sp>
      <p:sp>
        <p:nvSpPr>
          <p:cNvPr id="3" name="Содержимое 2"/>
          <p:cNvSpPr>
            <a:spLocks noGrp="1"/>
          </p:cNvSpPr>
          <p:nvPr>
            <p:ph idx="1"/>
          </p:nvPr>
        </p:nvSpPr>
        <p:spPr/>
        <p:txBody>
          <a:bodyPr/>
          <a:lstStyle/>
          <a:p>
            <a:pPr marL="0" indent="342900">
              <a:spcBef>
                <a:spcPts val="0"/>
              </a:spcBef>
              <a:buNone/>
            </a:pPr>
            <a:r>
              <a:rPr lang="ru-RU" dirty="0" smtClean="0"/>
              <a:t>– </a:t>
            </a:r>
            <a:r>
              <a:rPr lang="ru-RU" sz="2800" i="1" dirty="0" smtClean="0">
                <a:latin typeface="Times New Roman" pitchFamily="18" charset="0"/>
                <a:cs typeface="Times New Roman" pitchFamily="18" charset="0"/>
              </a:rPr>
              <a:t>это концентрация интересов исследователя на анализе человека в языке и языка в человеке.</a:t>
            </a:r>
          </a:p>
          <a:p>
            <a:pPr marL="0" indent="342900">
              <a:spcBef>
                <a:spcPts val="0"/>
              </a:spcBef>
              <a:buNone/>
            </a:pPr>
            <a:r>
              <a:rPr lang="ru-RU" sz="2800" dirty="0" smtClean="0">
                <a:latin typeface="Times New Roman" pitchFamily="18" charset="0"/>
                <a:cs typeface="Times New Roman" pitchFamily="18" charset="0"/>
              </a:rPr>
              <a:t>Антропоцентрическая парадигма представлена:</a:t>
            </a:r>
          </a:p>
          <a:p>
            <a:pPr marL="0" indent="342900">
              <a:spcBef>
                <a:spcPts val="0"/>
              </a:spcBef>
              <a:buFont typeface="Wingdings" pitchFamily="2" charset="2"/>
              <a:buChar char="§"/>
            </a:pPr>
            <a:r>
              <a:rPr lang="ru-RU" sz="2800" dirty="0" err="1" smtClean="0">
                <a:latin typeface="Times New Roman" pitchFamily="18" charset="0"/>
                <a:cs typeface="Times New Roman" pitchFamily="18" charset="0"/>
              </a:rPr>
              <a:t>этнолингвистикой</a:t>
            </a:r>
            <a:endParaRPr lang="ru-RU" sz="2800" dirty="0" smtClean="0">
              <a:latin typeface="Times New Roman" pitchFamily="18" charset="0"/>
              <a:cs typeface="Times New Roman" pitchFamily="18" charset="0"/>
            </a:endParaRP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социолингвистикой</a:t>
            </a: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психолингвистикой</a:t>
            </a: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коммуникативной лингвистикой</a:t>
            </a: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когнитивной лингвистикой</a:t>
            </a:r>
          </a:p>
          <a:p>
            <a:pPr marL="0" indent="342900">
              <a:spcBef>
                <a:spcPts val="0"/>
              </a:spcBef>
              <a:buFont typeface="Wingdings" pitchFamily="2" charset="2"/>
              <a:buChar char="§"/>
            </a:pPr>
            <a:r>
              <a:rPr lang="ru-RU" sz="2800" dirty="0" err="1" smtClean="0">
                <a:latin typeface="Times New Roman" pitchFamily="18" charset="0"/>
                <a:cs typeface="Times New Roman" pitchFamily="18" charset="0"/>
              </a:rPr>
              <a:t>лингвокультурологией</a:t>
            </a:r>
            <a:endParaRPr lang="ru-RU" sz="2800" dirty="0" smtClean="0">
              <a:latin typeface="Times New Roman" pitchFamily="18" charset="0"/>
              <a:cs typeface="Times New Roman" pitchFamily="18" charset="0"/>
            </a:endParaRPr>
          </a:p>
          <a:p>
            <a:pPr marL="0" indent="342900">
              <a:spcBef>
                <a:spcPts val="0"/>
              </a:spcBef>
              <a:buFont typeface="Wingdings" pitchFamily="2" charset="2"/>
              <a:buChar char="§"/>
            </a:pPr>
            <a:r>
              <a:rPr lang="ru-RU" sz="2800" dirty="0" err="1" smtClean="0">
                <a:latin typeface="Times New Roman" pitchFamily="18" charset="0"/>
                <a:cs typeface="Times New Roman" pitchFamily="18" charset="0"/>
              </a:rPr>
              <a:t>гендерной</a:t>
            </a:r>
            <a:r>
              <a:rPr lang="ru-RU" sz="2800" dirty="0" smtClean="0">
                <a:latin typeface="Times New Roman" pitchFamily="18" charset="0"/>
                <a:cs typeface="Times New Roman" pitchFamily="18" charset="0"/>
              </a:rPr>
              <a:t> лингвистикой</a:t>
            </a:r>
          </a:p>
          <a:p>
            <a:pP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Функционализм </a:t>
            </a:r>
            <a:endParaRPr lang="ru-RU" dirty="0"/>
          </a:p>
        </p:txBody>
      </p:sp>
      <p:sp>
        <p:nvSpPr>
          <p:cNvPr id="3" name="Содержимое 2"/>
          <p:cNvSpPr>
            <a:spLocks noGrp="1"/>
          </p:cNvSpPr>
          <p:nvPr>
            <p:ph idx="1"/>
          </p:nvPr>
        </p:nvSpPr>
        <p:spPr/>
        <p:txBody>
          <a:bodyPr/>
          <a:lstStyle/>
          <a:p>
            <a:pPr>
              <a:buNone/>
            </a:pPr>
            <a:r>
              <a:rPr lang="ru-RU" dirty="0" smtClean="0"/>
              <a:t> - </a:t>
            </a:r>
            <a:r>
              <a:rPr lang="ru-RU" sz="2800" i="1" dirty="0" smtClean="0">
                <a:latin typeface="Times New Roman" pitchFamily="18" charset="0"/>
                <a:cs typeface="Times New Roman" pitchFamily="18" charset="0"/>
              </a:rPr>
              <a:t>объяснение языковой формы её функциями</a:t>
            </a:r>
          </a:p>
          <a:p>
            <a:pPr>
              <a:buNone/>
            </a:pPr>
            <a:endParaRPr lang="ru-RU" sz="2800" i="1"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Почему язык или языковой факт устроен именно так?</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522</TotalTime>
  <Words>1714</Words>
  <Application>Microsoft Office PowerPoint</Application>
  <PresentationFormat>Экран (4:3)</PresentationFormat>
  <Paragraphs>137</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Трек</vt:lpstr>
      <vt:lpstr>СЛОВАРИ      КАК ОТРАЖЕНИЕ  СОВРЕМЕННЫХ НАУЧНЫХ ТЕНДЕНЦИЙ В ЛИНГВИСТИКЕ</vt:lpstr>
      <vt:lpstr>Словарь – собрание слов (обычно в алфавитном порядке), устойчивых выражений с пояснениями, толкованиями или с переводом на другой язык (Ожегов С.И., Шведова Н.Ю. Толковый словарь русского языка) </vt:lpstr>
      <vt:lpstr>Словарная статья - </vt:lpstr>
      <vt:lpstr>Бобунова М.А.</vt:lpstr>
      <vt:lpstr>Особые словари:</vt:lpstr>
      <vt:lpstr>Презентация PowerPoint</vt:lpstr>
      <vt:lpstr>Презентация PowerPoint</vt:lpstr>
      <vt:lpstr>Антропоцентризм</vt:lpstr>
      <vt:lpstr>Функционализм </vt:lpstr>
      <vt:lpstr>Презентация PowerPoint</vt:lpstr>
      <vt:lpstr>Презентация PowerPoint</vt:lpstr>
      <vt:lpstr>Презентация PowerPoint</vt:lpstr>
      <vt:lpstr>Степанов Ю.С. Константы: Словарь русской культуры / Степанов Юрий Сергеевич. - 2-е изд.,испр.и доп. - М.: Академический проект, 2001. - 992с.: ил.</vt:lpstr>
      <vt:lpstr>Отраслевые рубрики: культура, культурология </vt:lpstr>
      <vt:lpstr>Презентация PowerPoint</vt:lpstr>
      <vt:lpstr>Презентация PowerPoint</vt:lpstr>
      <vt:lpstr>Презентация PowerPoint</vt:lpstr>
      <vt:lpstr>ДЗЭНСКОЕ МЫШЛЕНИЕ</vt:lpstr>
      <vt:lpstr>"ДОКТОР ФАУСТУС: </vt:lpstr>
      <vt:lpstr>психолингвистика</vt:lpstr>
      <vt:lpstr>Вопросы, которые традиционно занимают умы психолингвистов: </vt:lpstr>
      <vt:lpstr>Презентация PowerPoint</vt:lpstr>
      <vt:lpstr>Караулов Ю.Н.   </vt:lpstr>
      <vt:lpstr>Лингвистическая гендерология</vt:lpstr>
      <vt:lpstr>Презентация PowerPoint</vt:lpstr>
      <vt:lpstr>Словарь гендерных терминов </vt:lpstr>
      <vt:lpstr>АЛФАВИТНЫЙ СПИСОК ТЕРМИНОВ </vt:lpstr>
      <vt:lpstr>Презентация PowerPoint</vt:lpstr>
      <vt:lpstr>Гендерная асимметрия в языке (андроцентризм языка, фаллологоцентризм) </vt:lpstr>
      <vt:lpstr>Вдовство</vt:lpstr>
      <vt:lpstr>Идеографические словари (тезаурус, тематический словарь)</vt:lpstr>
      <vt:lpstr>Словарь-тезаурус синонимов русской речи. Около 46600 слов</vt:lpstr>
      <vt:lpstr>Презентация PowerPoint</vt:lpstr>
      <vt:lpstr>http://www.slovopedia.com/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СЛОВАРИ      КАК ОТРАЖЕНИЕ  СОВРЕМЕННЫХ НАУЧНЫХ ТЕНДЕНЦИЙ В ЛИНГВИСТИКЕ</dc:title>
  <dc:creator>Кирилл</dc:creator>
  <cp:lastModifiedBy>RePack by Diakov</cp:lastModifiedBy>
  <cp:revision>43</cp:revision>
  <dcterms:created xsi:type="dcterms:W3CDTF">2010-10-13T07:58:55Z</dcterms:created>
  <dcterms:modified xsi:type="dcterms:W3CDTF">2017-09-08T13:41:30Z</dcterms:modified>
</cp:coreProperties>
</file>