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4" r:id="rId9"/>
    <p:sldId id="268" r:id="rId10"/>
    <p:sldId id="269" r:id="rId11"/>
    <p:sldId id="270" r:id="rId12"/>
    <p:sldId id="261" r:id="rId13"/>
    <p:sldId id="266" r:id="rId14"/>
    <p:sldId id="267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8DBF1-6CE0-452C-AE33-7E75616DEE36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A49-4F2C-4A71-A719-6BBE7D591CD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8DBF1-6CE0-452C-AE33-7E75616DEE36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A49-4F2C-4A71-A719-6BBE7D591C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8DBF1-6CE0-452C-AE33-7E75616DEE36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A49-4F2C-4A71-A719-6BBE7D591C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8DBF1-6CE0-452C-AE33-7E75616DEE36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A49-4F2C-4A71-A719-6BBE7D591C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8DBF1-6CE0-452C-AE33-7E75616DEE36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A49-4F2C-4A71-A719-6BBE7D591CD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8DBF1-6CE0-452C-AE33-7E75616DEE36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A49-4F2C-4A71-A719-6BBE7D591C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8DBF1-6CE0-452C-AE33-7E75616DEE36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A49-4F2C-4A71-A719-6BBE7D591C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8DBF1-6CE0-452C-AE33-7E75616DEE36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A49-4F2C-4A71-A719-6BBE7D591C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8DBF1-6CE0-452C-AE33-7E75616DEE36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A49-4F2C-4A71-A719-6BBE7D591C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8DBF1-6CE0-452C-AE33-7E75616DEE36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A49-4F2C-4A71-A719-6BBE7D591C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8DBF1-6CE0-452C-AE33-7E75616DEE36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49F3A49-4F2C-4A71-A719-6BBE7D591CD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638DBF1-6CE0-452C-AE33-7E75616DEE36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49F3A49-4F2C-4A71-A719-6BBE7D591CD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49756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Чувствительность к внешним воздействиям и тип ВНД</a:t>
            </a:r>
            <a:endParaRPr lang="ru-RU" sz="6000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nemo-crack.org/uploads/posts/2014-01/1390842234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573016"/>
            <a:ext cx="7091497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352928" cy="4752528"/>
          </a:xfrm>
        </p:spPr>
        <p:txBody>
          <a:bodyPr>
            <a:noAutofit/>
          </a:bodyPr>
          <a:lstStyle/>
          <a:p>
            <a:pPr marL="514350" indent="-514350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Ход работы: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Альбомный лист делим на 6 равных прямоугольников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По команде выставляем максимальное число точек в каждом прямоугольнике. На каждый сектор по 5 секунд.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Обработка результатов: подсчитываем число точек в каждом прямоугольнике; строим график (ось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количество точек, ось Х – номера прямоугольников по порядку выполнения задания)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hameleons.com/uploads/posts/2012-01/1326041909_1aa3dstlchrts500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 t="40451"/>
          <a:stretch>
            <a:fillRect/>
          </a:stretch>
        </p:blipFill>
        <p:spPr bwMode="auto">
          <a:xfrm>
            <a:off x="395537" y="764705"/>
            <a:ext cx="8208912" cy="584110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Выводы:</a:t>
            </a:r>
          </a:p>
          <a:p>
            <a:pPr marL="514350" indent="-514350">
              <a:buClrTx/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Если число точек в прямоугольнике колеблется от 25 до 35 – у испытуемого средняя подвижность нервных процессов; ниже 25 – низкая; выше 35 – высокая.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ClrTx/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 графике можно увидеть проявление утомления. Так «нисходящий» тип кривой работоспособности говорит о слабости НС, невысокой выносливости; «промежуточный» и «вогнутый» типы характеризуют среднюю силу НС; «выпуклый» и «ровный» типы говорят о сильной НС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3172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Темперамент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(от лат. </a:t>
            </a:r>
            <a:r>
              <a:rPr lang="ru-RU" sz="4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temperamentum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— надлежащее соотношение частей) — биологически обусловленное устойчивое объединение индивидуальных особенностей личности, связанных с динамическими, а не содержательными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аспектами деятельности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70609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Особенности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ВНД человека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1714"/>
            <a:ext cx="7920880" cy="5187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1909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Полина\Мои документы\Downloads\1d982b6366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457200" y="3717032"/>
            <a:ext cx="2962672" cy="2664296"/>
          </a:xfrm>
        </p:spPr>
        <p:txBody>
          <a:bodyPr>
            <a:noAutofit/>
          </a:bodyPr>
          <a:lstStyle/>
          <a:p>
            <a:pPr eaLnBrk="1" hangingPunct="1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определить темперамент?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920" y="260648"/>
            <a:ext cx="4968552" cy="604867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Каждому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темпераменту соответствует один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тип ВНД.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Критерии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скорость протекания нервных процессов у человека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скорость обмена веществ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сила эмоций и конституционные особенности строения тела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соматотип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когда возникают сомнения в отнесении человека к тому или иному темпераменту, предпочтение следует отдавать не поведению человека, а его внешним признакам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127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Самостоятельная работа с текстом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36096" y="2265834"/>
            <a:ext cx="30243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Составьте таблицу «Сравнительная характеристика типов темперамента», использую текст учебника §26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chernila.org.ua/wp-content/uploads/2012/02/writing-headlin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348880"/>
            <a:ext cx="4762500" cy="3171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620688"/>
            <a:ext cx="3106688" cy="216024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люди отличаются друг от друга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tainy.net/wp-content/uploads/2013/10/1346761326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4953000" cy="3952876"/>
          </a:xfrm>
          <a:prstGeom prst="rect">
            <a:avLst/>
          </a:prstGeom>
          <a:noFill/>
        </p:spPr>
      </p:pic>
      <p:pic>
        <p:nvPicPr>
          <p:cNvPr id="1028" name="Picture 4" descr="http://divine-girl.ru/wp-content/uploads/2014/02/tea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237664"/>
            <a:ext cx="5171306" cy="344050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51520" y="4221088"/>
            <a:ext cx="3456384" cy="237626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не только внешне, но и особенностями характера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941168"/>
            <a:ext cx="2376264" cy="63894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Гиппократ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vzglyadzagran.ru/wp-content/uploads/2012/10/351910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3131840" cy="4608512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563888" y="476672"/>
            <a:ext cx="5040560" cy="1944216"/>
          </a:xfrm>
          <a:prstGeom prst="rect">
            <a:avLst/>
          </a:prstGeom>
        </p:spPr>
        <p:txBody>
          <a:bodyPr vert="horz" lIns="0" rIns="0" bIns="0" anchor="b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Впервые пытался объяснить природу индивидуальных особенностей человека</a:t>
            </a:r>
            <a:endParaRPr kumimoji="0" lang="ru-RU" sz="36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7652" name="Picture 4" descr="http://stranakids.ru/wp-content/uploads/2012/06/coloring-the-human-body2.jpg?70b8e6"/>
          <p:cNvPicPr>
            <a:picLocks noChangeAspect="1" noChangeArrowheads="1"/>
          </p:cNvPicPr>
          <p:nvPr/>
        </p:nvPicPr>
        <p:blipFill>
          <a:blip r:embed="rId3" cstate="print"/>
          <a:srcRect l="2567" r="54448"/>
          <a:stretch>
            <a:fillRect/>
          </a:stretch>
        </p:blipFill>
        <p:spPr bwMode="auto">
          <a:xfrm>
            <a:off x="7092280" y="2708920"/>
            <a:ext cx="1800200" cy="364502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652120" y="2780928"/>
            <a:ext cx="979755" cy="3816424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Жизненные соки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6660232" y="4365104"/>
            <a:ext cx="576064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491880" y="2852936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Кровь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59832" y="3717032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Слизь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59832" y="4365104"/>
            <a:ext cx="15841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Черная желчь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47864" y="5589240"/>
            <a:ext cx="15841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Желтая желчь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4211960" y="3933056"/>
            <a:ext cx="136815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4355976" y="4725144"/>
            <a:ext cx="136815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704743">
            <a:off x="4689553" y="3356102"/>
            <a:ext cx="936104" cy="1257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19934722">
            <a:off x="4627834" y="6070186"/>
            <a:ext cx="86409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ver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Преобладание одного из соков создает темперамент</a:t>
            </a:r>
            <a:endParaRPr lang="ru-RU" sz="4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dls.vspu.ac.ru/wiki/images/graphviz/aebe6ab0005d0046e3c94423a7ef22e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8840"/>
            <a:ext cx="9144000" cy="2736304"/>
          </a:xfrm>
          <a:prstGeom prst="rect">
            <a:avLst/>
          </a:prstGeom>
          <a:noFill/>
        </p:spPr>
      </p:pic>
      <p:pic>
        <p:nvPicPr>
          <p:cNvPr id="28676" name="Picture 4" descr="http://www.syl.ru/misc/i/ai/79104/119389.jpg"/>
          <p:cNvPicPr>
            <a:picLocks noChangeAspect="1" noChangeArrowheads="1"/>
          </p:cNvPicPr>
          <p:nvPr/>
        </p:nvPicPr>
        <p:blipFill>
          <a:blip r:embed="rId3" cstate="print"/>
          <a:srcRect r="53504" b="48293"/>
          <a:stretch>
            <a:fillRect/>
          </a:stretch>
        </p:blipFill>
        <p:spPr bwMode="auto">
          <a:xfrm>
            <a:off x="4644008" y="4725144"/>
            <a:ext cx="1944216" cy="2088232"/>
          </a:xfrm>
          <a:prstGeom prst="rect">
            <a:avLst/>
          </a:prstGeom>
          <a:noFill/>
        </p:spPr>
      </p:pic>
      <p:pic>
        <p:nvPicPr>
          <p:cNvPr id="28678" name="Picture 6" descr="http://www.syl.ru/misc/i/ai/79104/119389.jpg"/>
          <p:cNvPicPr>
            <a:picLocks noChangeAspect="1" noChangeArrowheads="1"/>
          </p:cNvPicPr>
          <p:nvPr/>
        </p:nvPicPr>
        <p:blipFill>
          <a:blip r:embed="rId3" cstate="print"/>
          <a:srcRect l="49940" t="49924"/>
          <a:stretch>
            <a:fillRect/>
          </a:stretch>
        </p:blipFill>
        <p:spPr bwMode="auto">
          <a:xfrm>
            <a:off x="7050757" y="4835623"/>
            <a:ext cx="2093243" cy="2022377"/>
          </a:xfrm>
          <a:prstGeom prst="rect">
            <a:avLst/>
          </a:prstGeom>
          <a:noFill/>
        </p:spPr>
      </p:pic>
      <p:pic>
        <p:nvPicPr>
          <p:cNvPr id="28680" name="Picture 8" descr="http://www.syl.ru/misc/i/ai/79104/119389.jpg"/>
          <p:cNvPicPr>
            <a:picLocks noChangeAspect="1" noChangeArrowheads="1"/>
          </p:cNvPicPr>
          <p:nvPr/>
        </p:nvPicPr>
        <p:blipFill>
          <a:blip r:embed="rId3" cstate="print"/>
          <a:srcRect t="50754" r="51782"/>
          <a:stretch>
            <a:fillRect/>
          </a:stretch>
        </p:blipFill>
        <p:spPr bwMode="auto">
          <a:xfrm>
            <a:off x="2411760" y="4797152"/>
            <a:ext cx="2016224" cy="1988840"/>
          </a:xfrm>
          <a:prstGeom prst="rect">
            <a:avLst/>
          </a:prstGeom>
          <a:noFill/>
        </p:spPr>
      </p:pic>
      <p:pic>
        <p:nvPicPr>
          <p:cNvPr id="28682" name="Picture 10" descr="http://www.syl.ru/misc/i/ai/79104/119389.jpg"/>
          <p:cNvPicPr>
            <a:picLocks noChangeAspect="1" noChangeArrowheads="1"/>
          </p:cNvPicPr>
          <p:nvPr/>
        </p:nvPicPr>
        <p:blipFill>
          <a:blip r:embed="rId3" cstate="print"/>
          <a:srcRect l="52655" t="1783" b="48293"/>
          <a:stretch>
            <a:fillRect/>
          </a:stretch>
        </p:blipFill>
        <p:spPr bwMode="auto">
          <a:xfrm>
            <a:off x="251520" y="4762622"/>
            <a:ext cx="1872208" cy="19067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51216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Современные взгляды на темперамент и характер были заложены в учении И.П. Павлова о ВНД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488" y="2060848"/>
            <a:ext cx="3861456" cy="4549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68" y="591785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90000"/>
                  </a:schemeClr>
                </a:solidFill>
              </a:rPr>
              <a:t>И.П. Павлов (1849-1936)</a:t>
            </a:r>
            <a:endParaRPr lang="ru-RU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932040" y="2636912"/>
            <a:ext cx="3744416" cy="273630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Темпераменты – это проявления</a:t>
            </a:r>
            <a:r>
              <a:rPr kumimoji="0" lang="ru-RU" sz="32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процессов возбуждения и торможения в ЦНС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85496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Типы ВНД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3629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 нервной системы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– совокупность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врожденных и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приобретенных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свойств нервных процессов, которые определяют различия в поведении разных людей и в их отношении к одним и тем же внешним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воздействиям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AB0F-448A-4006-8A4A-C9DB8C2008A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216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Типы ВНД </a:t>
            </a:r>
            <a:endParaRPr lang="ru-RU" sz="4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340768"/>
            <a:ext cx="8229600" cy="474198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основу деления нервной системы на типы ВНД И. П. Павлов положил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три свойства нервных процессов: 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силу </a:t>
            </a:r>
            <a:endParaRPr lang="ru-RU" sz="36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уравновешенность</a:t>
            </a:r>
          </a:p>
          <a:p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подвижность </a:t>
            </a:r>
          </a:p>
          <a:p>
            <a:pPr marL="0" indent="0">
              <a:buNone/>
            </a:pP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возбудительного </a:t>
            </a:r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тормозного 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процессов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7368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7525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Сила 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нервных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процессов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способность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нейронов выдерживать длительное возбуждение без перехода в состояние запредельного торможения при действии сильного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раздражителя </a:t>
            </a:r>
          </a:p>
          <a:p>
            <a:pPr marL="0" indent="0" algn="just">
              <a:buNone/>
            </a:pPr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Уравновешенность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одинаковая реактивность нервной системы в ответ на возбуждающие и тормозные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влияния,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характеризуется соотношением процессов возбуждения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торможения</a:t>
            </a:r>
          </a:p>
          <a:p>
            <a:pPr marL="0" indent="0" algn="just">
              <a:buNone/>
            </a:pPr>
            <a:endParaRPr lang="ru-RU" sz="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Подвижность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 показатель быстроты смены процессов возбуждения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торможения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097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Лабораторная работа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628800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Определение некоторых свойств нервных процессов. Лежащих в основе деления на типы ВНД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4365104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Метод: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Теппинг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тест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://st03.kakprosto.ru/images/article/2012/3/30/1_5254feef535405254feef5357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284984"/>
            <a:ext cx="4762500" cy="34099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2996952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Изучить отдельные свойства нервных процессов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1875</TotalTime>
  <Words>365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Чувствительность к внешним воздействиям и тип ВНД</vt:lpstr>
      <vt:lpstr>Все люди отличаются друг от друга</vt:lpstr>
      <vt:lpstr>Гиппократ</vt:lpstr>
      <vt:lpstr>Преобладание одного из соков создает темперамент</vt:lpstr>
      <vt:lpstr>Современные взгляды на темперамент и характер были заложены в учении И.П. Павлова о ВНД</vt:lpstr>
      <vt:lpstr> Типы ВНД </vt:lpstr>
      <vt:lpstr> Типы ВНД </vt:lpstr>
      <vt:lpstr>Слайд 8</vt:lpstr>
      <vt:lpstr>Лабораторная работа</vt:lpstr>
      <vt:lpstr>Ход работы: 1. Альбомный лист делим на 6 равных прямоугольников 2. По команде выставляем максимальное число точек в каждом прямоугольнике. На каждый сектор по 5 секунд. 3. Обработка результатов: подсчитываем число точек в каждом прямоугольнике; строим график (ось Y – количество точек, ось Х – номера прямоугольников по порядку выполнения задания) </vt:lpstr>
      <vt:lpstr>Слайд 11</vt:lpstr>
      <vt:lpstr>Темперамент (от лат. temperamentum — надлежащее соотношение частей) — биологически обусловленное устойчивое объединение индивидуальных особенностей личности, связанных с динамическими, а не содержательными аспектами деятельности</vt:lpstr>
      <vt:lpstr> Особенности ВНД человека </vt:lpstr>
      <vt:lpstr>Как определить темперамент?</vt:lpstr>
      <vt:lpstr>Самостоятельная работа с текстом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Чувствительность к внешним</dc:title>
  <dc:creator>Елена</dc:creator>
  <cp:lastModifiedBy>Елена</cp:lastModifiedBy>
  <cp:revision>20</cp:revision>
  <dcterms:created xsi:type="dcterms:W3CDTF">2015-03-31T09:39:58Z</dcterms:created>
  <dcterms:modified xsi:type="dcterms:W3CDTF">2015-04-01T16:55:20Z</dcterms:modified>
</cp:coreProperties>
</file>