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4"/>
  </p:notesMasterIdLst>
  <p:sldIdLst>
    <p:sldId id="260" r:id="rId2"/>
    <p:sldId id="282" r:id="rId3"/>
    <p:sldId id="263" r:id="rId4"/>
    <p:sldId id="261" r:id="rId5"/>
    <p:sldId id="264" r:id="rId6"/>
    <p:sldId id="265" r:id="rId7"/>
    <p:sldId id="280" r:id="rId8"/>
    <p:sldId id="278" r:id="rId9"/>
    <p:sldId id="279" r:id="rId10"/>
    <p:sldId id="276" r:id="rId11"/>
    <p:sldId id="266" r:id="rId12"/>
    <p:sldId id="267" r:id="rId13"/>
    <p:sldId id="269" r:id="rId14"/>
    <p:sldId id="270" r:id="rId15"/>
    <p:sldId id="274" r:id="rId16"/>
    <p:sldId id="271" r:id="rId17"/>
    <p:sldId id="268" r:id="rId18"/>
    <p:sldId id="256" r:id="rId19"/>
    <p:sldId id="259" r:id="rId20"/>
    <p:sldId id="258" r:id="rId21"/>
    <p:sldId id="273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57617" autoAdjust="0"/>
  </p:normalViewPr>
  <p:slideViewPr>
    <p:cSldViewPr>
      <p:cViewPr varScale="1">
        <p:scale>
          <a:sx n="107" d="100"/>
          <a:sy n="107" d="100"/>
        </p:scale>
        <p:origin x="-8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088FF-C190-4A29-A489-2F7E26FEBC3A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D7283-B3AC-404B-840C-ECF68C86E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D7283-B3AC-404B-840C-ECF68C86E0E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85765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Трудные вопросы</a:t>
            </a:r>
            <a:br>
              <a:rPr lang="ru-RU" sz="6600" dirty="0" smtClean="0"/>
            </a:br>
            <a:r>
              <a:rPr lang="ru-RU" sz="6600" dirty="0" smtClean="0"/>
              <a:t>синтаксиса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357166"/>
            <a:ext cx="8786874" cy="61436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Татьяна должна была играть. </a:t>
            </a:r>
          </a:p>
          <a:p>
            <a:pPr marL="0" indent="0">
              <a:buNone/>
            </a:pPr>
            <a:r>
              <a:rPr lang="ru-RU" dirty="0" smtClean="0"/>
              <a:t>2. Я старался казаться весёлым</a:t>
            </a:r>
          </a:p>
          <a:p>
            <a:pPr marL="0" indent="0">
              <a:buNone/>
            </a:pPr>
            <a:r>
              <a:rPr lang="ru-RU" dirty="0" smtClean="0"/>
              <a:t>3. Она попробовала пройти</a:t>
            </a:r>
          </a:p>
          <a:p>
            <a:pPr marL="0" indent="0">
              <a:buNone/>
            </a:pPr>
            <a:r>
              <a:rPr lang="ru-RU" dirty="0" smtClean="0"/>
              <a:t>4. Человек должен быть человечен не только в своей радости, но и страдании</a:t>
            </a:r>
          </a:p>
          <a:p>
            <a:pPr marL="0" indent="0">
              <a:buNone/>
            </a:pPr>
            <a:r>
              <a:rPr lang="ru-RU" dirty="0" smtClean="0"/>
              <a:t>5. Ученый должен ценить истину дороже своих личных желаний или отношений</a:t>
            </a:r>
          </a:p>
          <a:p>
            <a:pPr marL="0" indent="0">
              <a:buNone/>
            </a:pPr>
            <a:r>
              <a:rPr lang="ru-RU" dirty="0" smtClean="0"/>
              <a:t>6. Мир героев Грина может показаться нереальным только человеку нищему духом </a:t>
            </a:r>
          </a:p>
          <a:p>
            <a:pPr marL="0" indent="0">
              <a:buNone/>
            </a:pPr>
            <a:r>
              <a:rPr lang="ru-RU" dirty="0" smtClean="0"/>
              <a:t> 7. Но на другой день, по непредвиденным обстоятельствам, я должен был выехать из Москвы</a:t>
            </a:r>
          </a:p>
          <a:p>
            <a:pPr marL="0" indent="0">
              <a:buNone/>
            </a:pPr>
            <a:r>
              <a:rPr lang="ru-RU" dirty="0" smtClean="0"/>
              <a:t>8. Под конец мечта дойти до линии фронта начала казаться им несбыточной </a:t>
            </a:r>
          </a:p>
          <a:p>
            <a:pPr marL="0" indent="0">
              <a:buNone/>
            </a:pPr>
            <a:r>
              <a:rPr lang="ru-RU" dirty="0" smtClean="0"/>
              <a:t> 9. Издевательство над чужими страданиями не должно быть прощаемо </a:t>
            </a:r>
          </a:p>
          <a:p>
            <a:pPr marL="0" indent="0">
              <a:buNone/>
            </a:pPr>
            <a:r>
              <a:rPr lang="ru-RU" dirty="0" smtClean="0"/>
              <a:t>10. Саша готов был хоть сейчас уехать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Выражение главных членов предложения фразеологизмами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071546"/>
          <a:ext cx="8229600" cy="5786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916"/>
                <a:gridCol w="2143140"/>
                <a:gridCol w="3257544"/>
              </a:tblGrid>
              <a:tr h="121328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Типы фразеологизмов по степени семантической слитности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Примеры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Членимость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нечленимость</a:t>
                      </a:r>
                      <a:r>
                        <a:rPr lang="ru-RU" baseline="0" dirty="0" smtClean="0"/>
                        <a:t>  на самостоятельные члены предложения</a:t>
                      </a:r>
                      <a:endParaRPr lang="ru-RU" dirty="0" smtClean="0"/>
                    </a:p>
                  </a:txBody>
                  <a:tcPr anchor="ctr"/>
                </a:tc>
              </a:tr>
              <a:tr h="933299">
                <a:tc>
                  <a:txBody>
                    <a:bodyPr/>
                    <a:lstStyle/>
                    <a:p>
                      <a:r>
                        <a:rPr lang="ru-RU" dirty="0" smtClean="0"/>
                        <a:t>Фразеологические сращения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попасть впросак, </a:t>
                      </a:r>
                    </a:p>
                    <a:p>
                      <a:r>
                        <a:rPr lang="ru-RU" i="1" dirty="0" smtClean="0"/>
                        <a:t>вверх тормашками</a:t>
                      </a:r>
                      <a:endParaRPr lang="ru-RU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Выступают в роли одного члена</a:t>
                      </a:r>
                      <a:r>
                        <a:rPr lang="ru-RU" baseline="0" dirty="0" smtClean="0"/>
                        <a:t> предложения</a:t>
                      </a:r>
                      <a:endParaRPr lang="ru-RU" dirty="0"/>
                    </a:p>
                  </a:txBody>
                  <a:tcPr anchor="ctr"/>
                </a:tc>
              </a:tr>
              <a:tr h="933299">
                <a:tc>
                  <a:txBody>
                    <a:bodyPr/>
                    <a:lstStyle/>
                    <a:p>
                      <a:r>
                        <a:rPr lang="ru-RU" dirty="0" smtClean="0"/>
                        <a:t>Фразеологические единства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из мухи делать слона,</a:t>
                      </a:r>
                      <a:r>
                        <a:rPr lang="ru-RU" i="1" baseline="0" dirty="0" smtClean="0"/>
                        <a:t> пальчики оближешь</a:t>
                      </a:r>
                      <a:endParaRPr lang="ru-RU" i="1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Могут выступать в роли одного или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нескольких членов</a:t>
                      </a:r>
                      <a:r>
                        <a:rPr lang="ru-RU" baseline="0" dirty="0" smtClean="0"/>
                        <a:t> предложения</a:t>
                      </a:r>
                      <a:endParaRPr lang="ru-RU" dirty="0" smtClean="0"/>
                    </a:p>
                    <a:p>
                      <a:pPr algn="just"/>
                      <a:endParaRPr lang="ru-RU" dirty="0"/>
                    </a:p>
                  </a:txBody>
                  <a:tcPr anchor="ctr"/>
                </a:tc>
              </a:tr>
              <a:tr h="1493278"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Составные термины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белый гриб, вопросительный знак, </a:t>
                      </a:r>
                    </a:p>
                    <a:p>
                      <a:r>
                        <a:rPr lang="ru-RU" i="1" dirty="0" smtClean="0"/>
                        <a:t>железная дорога, Каспийское море</a:t>
                      </a:r>
                      <a:endParaRPr lang="ru-RU" i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3289">
                <a:tc>
                  <a:txBody>
                    <a:bodyPr/>
                    <a:lstStyle/>
                    <a:p>
                      <a:r>
                        <a:rPr lang="ru-RU" dirty="0" smtClean="0"/>
                        <a:t>Фразеологические</a:t>
                      </a:r>
                      <a:r>
                        <a:rPr lang="ru-RU" baseline="0" dirty="0" smtClean="0"/>
                        <a:t> сочетания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страх берет, щекотливый вопрос, карие</a:t>
                      </a:r>
                      <a:r>
                        <a:rPr lang="ru-RU" i="1" baseline="0" dirty="0" smtClean="0"/>
                        <a:t> глаза, гнедой конь</a:t>
                      </a:r>
                      <a:endParaRPr lang="ru-RU" i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500" b="1" dirty="0" smtClean="0"/>
              <a:t>Приемы определения синтаксической </a:t>
            </a:r>
            <a:r>
              <a:rPr lang="ru-RU" sz="2500" b="1" dirty="0" err="1" smtClean="0"/>
              <a:t>членимости</a:t>
            </a:r>
            <a:r>
              <a:rPr lang="ru-RU" sz="2500" b="1" dirty="0" smtClean="0"/>
              <a:t>/</a:t>
            </a:r>
            <a:r>
              <a:rPr lang="ru-RU" sz="2500" b="1" dirty="0" err="1" smtClean="0"/>
              <a:t>нечленимости</a:t>
            </a:r>
            <a:r>
              <a:rPr lang="ru-RU" sz="2500" b="1" dirty="0" smtClean="0"/>
              <a:t> фразеологических единств, составных терминов и фразеологических сочетаний</a:t>
            </a:r>
            <a:endParaRPr lang="ru-RU" sz="25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500174"/>
            <a:ext cx="8429684" cy="5572164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Способность компонентов выступать в качестве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самостоятельных членов предложения  обусловлена: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b="1" dirty="0" smtClean="0"/>
          </a:p>
          <a:p>
            <a:pPr algn="just"/>
            <a:r>
              <a:rPr lang="ru-RU" dirty="0" smtClean="0"/>
              <a:t>1) </a:t>
            </a:r>
            <a:r>
              <a:rPr lang="ru-RU" u="sng" dirty="0" smtClean="0"/>
              <a:t>наличием парадигматического ряда</a:t>
            </a:r>
            <a:r>
              <a:rPr lang="ru-RU" dirty="0" smtClean="0"/>
              <a:t> для одного или двух членов сочетания: </a:t>
            </a:r>
            <a:r>
              <a:rPr lang="ru-RU" b="1" i="1" dirty="0" smtClean="0"/>
              <a:t>железная</a:t>
            </a:r>
            <a:r>
              <a:rPr lang="ru-RU" i="1" dirty="0" smtClean="0"/>
              <a:t> (шоссейная, проселочная) </a:t>
            </a:r>
            <a:r>
              <a:rPr lang="ru-RU" b="1" i="1" dirty="0" smtClean="0"/>
              <a:t>дорога</a:t>
            </a:r>
            <a:r>
              <a:rPr lang="ru-RU" i="1" dirty="0" smtClean="0"/>
              <a:t>, </a:t>
            </a:r>
            <a:r>
              <a:rPr lang="ru-RU" b="1" i="1" dirty="0" smtClean="0"/>
              <a:t>каменный </a:t>
            </a:r>
            <a:r>
              <a:rPr lang="ru-RU" i="1" dirty="0" smtClean="0"/>
              <a:t>(бурый древесный) </a:t>
            </a:r>
            <a:r>
              <a:rPr lang="ru-RU" b="1" i="1" dirty="0" smtClean="0"/>
              <a:t>уголь </a:t>
            </a:r>
            <a:r>
              <a:rPr lang="ru-RU" i="1" dirty="0" smtClean="0"/>
              <a:t>(дом)</a:t>
            </a:r>
          </a:p>
          <a:p>
            <a:pPr algn="just"/>
            <a:r>
              <a:rPr lang="ru-RU" dirty="0" smtClean="0"/>
              <a:t>2) </a:t>
            </a:r>
            <a:r>
              <a:rPr lang="ru-RU" u="sng" dirty="0" smtClean="0"/>
              <a:t>употреблением компонентов  фразеологизмов в прямых значениях</a:t>
            </a:r>
            <a:r>
              <a:rPr lang="ru-RU" dirty="0" smtClean="0"/>
              <a:t>: </a:t>
            </a:r>
            <a:r>
              <a:rPr lang="ru-RU" i="1" dirty="0" smtClean="0"/>
              <a:t>сложное предложение, Северный полюс. </a:t>
            </a:r>
            <a:r>
              <a:rPr lang="ru-RU" dirty="0" smtClean="0"/>
              <a:t>В таких сочетаниях один элемент может выступать в качестве подлежащего, а другой в качестве сказуемого: </a:t>
            </a:r>
            <a:r>
              <a:rPr lang="ru-RU" i="1" dirty="0" smtClean="0"/>
              <a:t>Предложение – сложное; полюс – Северный. </a:t>
            </a:r>
            <a:r>
              <a:rPr lang="ru-RU" dirty="0" smtClean="0"/>
              <a:t>(Ср.: употребление в переносных значениях – </a:t>
            </a:r>
            <a:r>
              <a:rPr lang="ru-RU" i="1" dirty="0" smtClean="0"/>
              <a:t>анютины глазки, белая горячка, намылить голову; </a:t>
            </a:r>
            <a:r>
              <a:rPr lang="ru-RU" dirty="0" smtClean="0"/>
              <a:t>невозможность построения предложений:  </a:t>
            </a:r>
            <a:r>
              <a:rPr lang="ru-RU" i="1" dirty="0" smtClean="0"/>
              <a:t>Глазки – анютины; Горячка – белая; Намылить – голову)</a:t>
            </a:r>
            <a:endParaRPr lang="ru-RU" dirty="0" smtClean="0"/>
          </a:p>
          <a:p>
            <a:pPr algn="just"/>
            <a:r>
              <a:rPr lang="ru-RU" dirty="0" smtClean="0"/>
              <a:t>3) </a:t>
            </a:r>
            <a:r>
              <a:rPr lang="ru-RU" u="sng" dirty="0" smtClean="0"/>
              <a:t>возможностью замены существительного относительным местоимением </a:t>
            </a:r>
            <a:r>
              <a:rPr lang="ru-RU" i="1" u="sng" dirty="0" smtClean="0"/>
              <a:t>который</a:t>
            </a:r>
            <a:r>
              <a:rPr lang="ru-RU" i="1" dirty="0" smtClean="0"/>
              <a:t> </a:t>
            </a:r>
            <a:r>
              <a:rPr lang="ru-RU" dirty="0" smtClean="0"/>
              <a:t>без изменения смысла предложения</a:t>
            </a:r>
            <a:r>
              <a:rPr lang="ru-RU" i="1" dirty="0" smtClean="0"/>
              <a:t>:  Я пришел к заключению – Заключение, к которому я пришел. (Ср.: Я пришел в бешенство </a:t>
            </a:r>
            <a:r>
              <a:rPr lang="ru-RU" dirty="0" smtClean="0"/>
              <a:t>нельзя заменить на </a:t>
            </a:r>
            <a:r>
              <a:rPr lang="ru-RU" i="1" dirty="0" smtClean="0"/>
              <a:t>Бешенство, в которое я пришел.)</a:t>
            </a:r>
            <a:endParaRPr lang="ru-RU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Приемы разграничения второстепенных членов предложения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Ты </a:t>
            </a:r>
            <a:r>
              <a:rPr lang="ru-RU" b="1" i="1" dirty="0" smtClean="0"/>
              <a:t>опять</a:t>
            </a:r>
            <a:r>
              <a:rPr lang="ru-RU" i="1" dirty="0" smtClean="0"/>
              <a:t> пришел?</a:t>
            </a:r>
          </a:p>
          <a:p>
            <a:r>
              <a:rPr lang="ru-RU" i="1" dirty="0" smtClean="0"/>
              <a:t>Он победил </a:t>
            </a:r>
            <a:r>
              <a:rPr lang="ru-RU" b="1" i="1" dirty="0" smtClean="0"/>
              <a:t>второй раз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Мы </a:t>
            </a:r>
            <a:r>
              <a:rPr lang="ru-RU" b="1" i="1" dirty="0" smtClean="0"/>
              <a:t>снова</a:t>
            </a:r>
            <a:r>
              <a:rPr lang="ru-RU" i="1" dirty="0" smtClean="0"/>
              <a:t> встретились.</a:t>
            </a:r>
          </a:p>
          <a:p>
            <a:r>
              <a:rPr lang="ru-RU" i="1" dirty="0" smtClean="0"/>
              <a:t>Брат </a:t>
            </a:r>
            <a:r>
              <a:rPr lang="ru-RU" b="1" i="1" dirty="0" smtClean="0"/>
              <a:t>действительно</a:t>
            </a:r>
            <a:r>
              <a:rPr lang="ru-RU" i="1" dirty="0" smtClean="0"/>
              <a:t> болен.</a:t>
            </a:r>
          </a:p>
          <a:p>
            <a:r>
              <a:rPr lang="ru-RU" i="1" dirty="0" smtClean="0"/>
              <a:t>Я застал ее </a:t>
            </a:r>
            <a:r>
              <a:rPr lang="ru-RU" b="1" i="1" dirty="0" smtClean="0"/>
              <a:t>замужем.</a:t>
            </a:r>
          </a:p>
          <a:p>
            <a:r>
              <a:rPr lang="ru-RU" i="1" dirty="0" smtClean="0"/>
              <a:t>Он плакал </a:t>
            </a:r>
            <a:r>
              <a:rPr lang="ru-RU" b="1" i="1" dirty="0" smtClean="0"/>
              <a:t>во сне.</a:t>
            </a:r>
          </a:p>
          <a:p>
            <a:r>
              <a:rPr lang="ru-RU" b="1" i="1" dirty="0" smtClean="0"/>
              <a:t>На зов </a:t>
            </a:r>
            <a:r>
              <a:rPr lang="ru-RU" i="1" dirty="0" smtClean="0"/>
              <a:t>он явился немедленно</a:t>
            </a:r>
            <a:r>
              <a:rPr lang="ru-RU" b="1" i="1" dirty="0" smtClean="0"/>
              <a:t> </a:t>
            </a:r>
            <a:r>
              <a:rPr lang="ru-RU" i="1" dirty="0" smtClean="0"/>
              <a:t>(на что/когда/ почему он явился?).</a:t>
            </a:r>
            <a:endParaRPr lang="ru-RU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05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Типы вопросов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857232"/>
          <a:ext cx="8258204" cy="5357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199"/>
                <a:gridCol w="3225884"/>
                <a:gridCol w="2982121"/>
              </a:tblGrid>
              <a:tr h="538490">
                <a:tc>
                  <a:txBody>
                    <a:bodyPr/>
                    <a:lstStyle/>
                    <a:p>
                      <a:r>
                        <a:rPr lang="ru-RU" dirty="0" smtClean="0"/>
                        <a:t>Типы вопросов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1367125">
                <a:tc>
                  <a:txBody>
                    <a:bodyPr/>
                    <a:lstStyle/>
                    <a:p>
                      <a:r>
                        <a:rPr lang="ru-RU" dirty="0" smtClean="0"/>
                        <a:t>Лексический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Вопрос определяется лексическим значением, лексической сочетаемостью 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i="1" dirty="0" smtClean="0"/>
                        <a:t>Моя цель </a:t>
                      </a:r>
                      <a:r>
                        <a:rPr lang="ru-RU" i="1" dirty="0" smtClean="0"/>
                        <a:t>(какая?)</a:t>
                      </a:r>
                      <a:r>
                        <a:rPr lang="ru-RU" dirty="0" smtClean="0"/>
                        <a:t>- </a:t>
                      </a:r>
                      <a:r>
                        <a:rPr lang="ru-RU" i="1" dirty="0" smtClean="0"/>
                        <a:t>учиться.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124452">
                <a:tc>
                  <a:txBody>
                    <a:bodyPr/>
                    <a:lstStyle/>
                    <a:p>
                      <a:r>
                        <a:rPr lang="ru-RU" dirty="0" smtClean="0"/>
                        <a:t>Морфологический (</a:t>
                      </a:r>
                      <a:r>
                        <a:rPr lang="ru-RU" dirty="0" err="1" smtClean="0"/>
                        <a:t>грамматическией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Вопрос позволяет отнести слово к  какой-либо части речи путем отождествления его с другими отвечающими на этот же вопрос словами.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Занимался</a:t>
                      </a:r>
                      <a:r>
                        <a:rPr lang="ru-RU" i="1" baseline="0" dirty="0" smtClean="0"/>
                        <a:t> музыкой </a:t>
                      </a:r>
                    </a:p>
                    <a:p>
                      <a:r>
                        <a:rPr lang="ru-RU" baseline="0" dirty="0" smtClean="0"/>
                        <a:t>(до чего?) </a:t>
                      </a:r>
                      <a:r>
                        <a:rPr lang="ru-RU" i="1" baseline="0" dirty="0" smtClean="0"/>
                        <a:t>до работы</a:t>
                      </a:r>
                      <a:endParaRPr lang="ru-RU" i="1" dirty="0"/>
                    </a:p>
                  </a:txBody>
                  <a:tcPr/>
                </a:tc>
              </a:tr>
              <a:tr h="1327783">
                <a:tc>
                  <a:txBody>
                    <a:bodyPr/>
                    <a:lstStyle/>
                    <a:p>
                      <a:r>
                        <a:rPr lang="ru-RU" dirty="0" smtClean="0"/>
                        <a:t>Синтаксический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Синтаксический вопрос связан с выявлением роли словоформы в предложении.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Заниматься музыкой </a:t>
                      </a:r>
                      <a:r>
                        <a:rPr lang="ru-RU" dirty="0" smtClean="0"/>
                        <a:t>(когда?) </a:t>
                      </a:r>
                      <a:r>
                        <a:rPr lang="ru-RU" i="1" dirty="0" smtClean="0"/>
                        <a:t>до работы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u="sng" dirty="0" smtClean="0"/>
              <a:t>При возможности постановки к слову морфологического и синтаксического вопросов это слово не может рассматриваться как дополнение. При глаголе оно обстоятельство, при существительном обычно определение.</a:t>
            </a:r>
          </a:p>
          <a:p>
            <a:pPr algn="just"/>
            <a:r>
              <a:rPr lang="ru-RU" dirty="0" smtClean="0"/>
              <a:t>1)  </a:t>
            </a:r>
            <a:r>
              <a:rPr lang="ru-RU" i="1" u="sng" dirty="0" smtClean="0"/>
              <a:t>Забыл</a:t>
            </a:r>
            <a:r>
              <a:rPr lang="ru-RU" i="1" dirty="0" smtClean="0"/>
              <a:t> (гл.) </a:t>
            </a:r>
            <a:r>
              <a:rPr lang="ru-RU" i="1" u="sng" dirty="0" smtClean="0"/>
              <a:t>свое горе </a:t>
            </a:r>
            <a:r>
              <a:rPr lang="ru-RU" dirty="0" smtClean="0"/>
              <a:t>(благодаря чему?(м) почему? (с)) </a:t>
            </a:r>
            <a:r>
              <a:rPr lang="ru-RU" b="1" i="1" u="sng" dirty="0" smtClean="0"/>
              <a:t>благодаря работе</a:t>
            </a:r>
            <a:r>
              <a:rPr lang="ru-RU" i="1" dirty="0" smtClean="0"/>
              <a:t>. </a:t>
            </a:r>
          </a:p>
          <a:p>
            <a:pPr algn="just"/>
            <a:r>
              <a:rPr lang="ru-RU" i="1" dirty="0" smtClean="0"/>
              <a:t>      </a:t>
            </a:r>
            <a:r>
              <a:rPr lang="ru-RU" i="1" u="sng" dirty="0" smtClean="0"/>
              <a:t>Пришел к мастеру </a:t>
            </a:r>
            <a:r>
              <a:rPr lang="ru-RU" dirty="0" smtClean="0"/>
              <a:t>(за чем? с какой целью?) </a:t>
            </a:r>
            <a:r>
              <a:rPr lang="ru-RU" b="1" i="1" u="sng" dirty="0" smtClean="0"/>
              <a:t>за работой</a:t>
            </a:r>
            <a:r>
              <a:rPr lang="ru-RU" i="1" dirty="0" smtClean="0"/>
              <a:t>. </a:t>
            </a:r>
            <a:r>
              <a:rPr lang="ru-RU" dirty="0" smtClean="0"/>
              <a:t>→ обстоятельство</a:t>
            </a:r>
            <a:endParaRPr lang="ru-RU" i="1" dirty="0" smtClean="0"/>
          </a:p>
          <a:p>
            <a:pPr algn="just"/>
            <a:r>
              <a:rPr lang="ru-RU" dirty="0" smtClean="0"/>
              <a:t>2)  </a:t>
            </a:r>
            <a:r>
              <a:rPr lang="ru-RU" i="1" u="sng" dirty="0" smtClean="0"/>
              <a:t>Желание</a:t>
            </a:r>
            <a:r>
              <a:rPr lang="ru-RU" i="1" dirty="0" smtClean="0"/>
              <a:t> (</a:t>
            </a:r>
            <a:r>
              <a:rPr lang="ru-RU" i="1" dirty="0" err="1" smtClean="0"/>
              <a:t>сущ</a:t>
            </a:r>
            <a:r>
              <a:rPr lang="ru-RU" i="1" dirty="0" smtClean="0"/>
              <a:t>) </a:t>
            </a:r>
            <a:r>
              <a:rPr lang="ru-RU" dirty="0" smtClean="0"/>
              <a:t>(чего? (морф.) какое?(</a:t>
            </a:r>
            <a:r>
              <a:rPr lang="ru-RU" dirty="0" err="1" smtClean="0"/>
              <a:t>синт</a:t>
            </a:r>
            <a:r>
              <a:rPr lang="ru-RU" dirty="0" smtClean="0"/>
              <a:t>.)) </a:t>
            </a:r>
            <a:r>
              <a:rPr lang="ru-RU" b="1" i="1" u="sng" dirty="0" smtClean="0"/>
              <a:t>учиться</a:t>
            </a:r>
            <a:r>
              <a:rPr lang="ru-RU" i="1" u="sng" dirty="0" smtClean="0"/>
              <a:t> овладело мальчиком</a:t>
            </a:r>
            <a:r>
              <a:rPr lang="ru-RU" i="1" dirty="0" smtClean="0"/>
              <a:t>. </a:t>
            </a:r>
            <a:r>
              <a:rPr lang="ru-RU" dirty="0" smtClean="0"/>
              <a:t>→ определение</a:t>
            </a:r>
            <a:endParaRPr lang="ru-RU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Единым членом предложения считается сочетание количественного числительного и существительного ("два друга", "с пятью подружками"). При рассмотрении подобных словосочетаний обычно говорят об особом типе связи, не соотносимом ни с одним из трех основных. </a:t>
            </a:r>
          </a:p>
          <a:p>
            <a:pPr algn="just"/>
            <a:r>
              <a:rPr lang="ru-RU" dirty="0" smtClean="0"/>
              <a:t>Отрицание "не"включается в состав члена предложения.  </a:t>
            </a:r>
            <a:r>
              <a:rPr lang="ru-RU" i="1" dirty="0" smtClean="0"/>
              <a:t>Не тебе учить меня жизни! Он начал читать книгу не с начала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449263" algn="just"/>
            <a:r>
              <a:rPr lang="ru-RU" i="1" dirty="0" smtClean="0"/>
              <a:t>Балашова Л.В., Дементьев В.В. </a:t>
            </a:r>
            <a:r>
              <a:rPr lang="ru-RU" dirty="0" smtClean="0"/>
              <a:t>Курс русского языка. – Саратов: «Лицей», 2005.</a:t>
            </a:r>
          </a:p>
          <a:p>
            <a:pPr marL="0" indent="449263" algn="just"/>
            <a:r>
              <a:rPr lang="ru-RU" i="1" dirty="0" smtClean="0"/>
              <a:t>Федоров А.К. </a:t>
            </a:r>
            <a:r>
              <a:rPr lang="ru-RU" dirty="0" smtClean="0"/>
              <a:t>Трудные вопросы синтаксиса. – М: «Просвещение», 1972.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829576" cy="42862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Синтаксические связи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768188"/>
          <a:ext cx="8715437" cy="5668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0727"/>
                <a:gridCol w="2564903"/>
                <a:gridCol w="2564904"/>
                <a:gridCol w="2564903"/>
              </a:tblGrid>
              <a:tr h="348154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Тип связи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Определение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Трудные случаи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290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Комментарий</a:t>
                      </a:r>
                      <a:endParaRPr lang="ru-RU" dirty="0"/>
                    </a:p>
                  </a:txBody>
                  <a:tcPr/>
                </a:tc>
              </a:tr>
              <a:tr h="104500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dirty="0" smtClean="0"/>
                        <a:t>Согласование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множество домиков,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(неполное согласование)</a:t>
                      </a:r>
                      <a:endParaRPr lang="ru-RU" dirty="0"/>
                    </a:p>
                  </a:txBody>
                  <a:tcPr/>
                </a:tc>
              </a:tr>
              <a:tr h="201696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dirty="0" smtClean="0"/>
                        <a:t>Управление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Это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синтаксическая зависимость любой формы</a:t>
                      </a:r>
                      <a:r>
                        <a:rPr lang="ru-RU" sz="1400" baseline="0" dirty="0" smtClean="0"/>
                        <a:t>  косвенного падежа существительного или слова с субстантивным значением от отдельного слова.</a:t>
                      </a:r>
                    </a:p>
                    <a:p>
                      <a:pPr algn="ctr"/>
                      <a:r>
                        <a:rPr lang="ru-RU" sz="1400" dirty="0" smtClean="0"/>
                        <a:t>принести газету,</a:t>
                      </a:r>
                    </a:p>
                    <a:p>
                      <a:pPr algn="ctr"/>
                      <a:r>
                        <a:rPr lang="ru-RU" sz="1400" dirty="0" smtClean="0"/>
                        <a:t>доверять людям,</a:t>
                      </a:r>
                    </a:p>
                    <a:p>
                      <a:pPr algn="ctr"/>
                      <a:r>
                        <a:rPr lang="ru-RU" sz="1400" dirty="0" smtClean="0"/>
                        <a:t>полон нежности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жить в деревне,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pPr algn="ctr"/>
                      <a:r>
                        <a:rPr lang="ru-RU" baseline="0" dirty="0" smtClean="0"/>
                        <a:t>мчаться по дороге, разговор по душам</a:t>
                      </a:r>
                      <a:r>
                        <a:rPr lang="ru-RU" dirty="0" smtClean="0"/>
                        <a:t>,</a:t>
                      </a:r>
                    </a:p>
                    <a:p>
                      <a:pPr algn="ctr"/>
                      <a:r>
                        <a:rPr lang="ru-RU" dirty="0" smtClean="0"/>
                        <a:t>поверить на слово</a:t>
                      </a:r>
                    </a:p>
                    <a:p>
                      <a:pPr algn="ctr"/>
                      <a:r>
                        <a:rPr lang="ru-RU" dirty="0" smtClean="0"/>
                        <a:t>(пространство, время, причина</a:t>
                      </a:r>
                      <a:r>
                        <a:rPr lang="ru-RU" baseline="0" dirty="0" smtClean="0"/>
                        <a:t> , способ, цель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Близко</a:t>
                      </a:r>
                    </a:p>
                    <a:p>
                      <a:pPr algn="ctr"/>
                      <a:r>
                        <a:rPr lang="ru-RU" dirty="0" smtClean="0"/>
                        <a:t>к примыканию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8113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Примыкание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Это связь  с господствующим словом  зависимого неизменяемого слова, то есть наречия, деепричастия, инфинитива и формы сравнительной степени прилагательного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Сильное и слабое управление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Отношения зависимости существительных в формах косвенных падежей сложны и неоднородны, года эти отношения бесспорно говорят о </a:t>
            </a:r>
            <a:r>
              <a:rPr lang="ru-RU" b="1" dirty="0" smtClean="0"/>
              <a:t>сильном управлении</a:t>
            </a:r>
            <a:r>
              <a:rPr lang="ru-RU" dirty="0" smtClean="0"/>
              <a:t>. В других случаях, когда они близки к примыканию, следует говорить о </a:t>
            </a:r>
            <a:r>
              <a:rPr lang="ru-RU" b="1" dirty="0" smtClean="0"/>
              <a:t>слабом управлении</a:t>
            </a:r>
            <a:r>
              <a:rPr lang="ru-RU" dirty="0" smtClean="0"/>
              <a:t>.</a:t>
            </a:r>
          </a:p>
          <a:p>
            <a:pPr algn="just"/>
            <a:r>
              <a:rPr lang="ru-RU" b="1" dirty="0" smtClean="0"/>
              <a:t>Сильное управление </a:t>
            </a:r>
            <a:r>
              <a:rPr lang="ru-RU" dirty="0" smtClean="0"/>
              <a:t>– 1</a:t>
            </a:r>
            <a:r>
              <a:rPr lang="en-US" dirty="0" smtClean="0"/>
              <a:t>) </a:t>
            </a:r>
            <a:r>
              <a:rPr lang="ru-RU" dirty="0" smtClean="0"/>
              <a:t>наличие зависимого слова обязательно и предсказуемо, без него предложение становится неполным (</a:t>
            </a:r>
            <a:r>
              <a:rPr lang="ru-RU" i="1" dirty="0" smtClean="0"/>
              <a:t>оборудовать, переписать, попрекать, руководить, удостоить, участвовать</a:t>
            </a:r>
            <a:r>
              <a:rPr lang="ru-RU" dirty="0" smtClean="0"/>
              <a:t>), 2) управляющим словом предопределено наличие при нем строго определенной управляемой формы (</a:t>
            </a:r>
            <a:r>
              <a:rPr lang="ru-RU" i="1" dirty="0" smtClean="0"/>
              <a:t>увидеть планету, командование полком</a:t>
            </a:r>
            <a:r>
              <a:rPr lang="ru-RU" dirty="0" smtClean="0"/>
              <a:t>)</a:t>
            </a:r>
          </a:p>
          <a:p>
            <a:pPr algn="just"/>
            <a:r>
              <a:rPr lang="ru-RU" dirty="0" smtClean="0"/>
              <a:t>При </a:t>
            </a:r>
            <a:r>
              <a:rPr lang="ru-RU" b="1" dirty="0" smtClean="0"/>
              <a:t>слабом управлении </a:t>
            </a:r>
            <a:r>
              <a:rPr lang="ru-RU" dirty="0" smtClean="0"/>
              <a:t>1)зависимое слово факультативно (</a:t>
            </a:r>
            <a:r>
              <a:rPr lang="ru-RU" i="1" dirty="0" smtClean="0"/>
              <a:t>спит на диване, в комнате, до полудня, после работы</a:t>
            </a:r>
            <a:r>
              <a:rPr lang="ru-RU" dirty="0" smtClean="0"/>
              <a:t>), 2) подчиненная форме не предопределена как единственно возможная (</a:t>
            </a:r>
            <a:r>
              <a:rPr lang="ru-RU" i="1" dirty="0" smtClean="0"/>
              <a:t>копать за домом, в лесу, для забавы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Главные члены предложения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Способы выражения сказуемого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Приемы разграничения подлежащего и сказуемого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Союзы и союзные слова</a:t>
            </a:r>
          </a:p>
          <a:p>
            <a:pPr marL="514350" indent="-514350">
              <a:buFont typeface="+mj-lt"/>
              <a:buAutoNum type="arabicPeriod"/>
            </a:pPr>
            <a:endParaRPr lang="ru-RU" smtClean="0"/>
          </a:p>
          <a:p>
            <a:pPr marL="514350" indent="-514350">
              <a:buFont typeface="+mj-lt"/>
              <a:buAutoNum type="arabicPeriod"/>
            </a:pPr>
            <a:r>
              <a:rPr lang="ru-RU" smtClean="0"/>
              <a:t>Выражение </a:t>
            </a:r>
            <a:r>
              <a:rPr lang="ru-RU" dirty="0" smtClean="0"/>
              <a:t>главных членов предложения фразеологизмами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Второстепенные члены предложения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357166"/>
          <a:ext cx="8229600" cy="578647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185974"/>
                <a:gridCol w="2428892"/>
                <a:gridCol w="3614734"/>
              </a:tblGrid>
              <a:tr h="49517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Обособляются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Не обособляются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Смысл место в предложении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130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помимо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существу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несмотря на 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как правило </a:t>
                      </a:r>
                      <a:b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как в….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(книге)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хотя</a:t>
                      </a:r>
                      <a:r>
                        <a:rPr kumimoji="0" lang="ru-RU" sz="1800" kern="1200" baseline="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…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ввиду  </a:t>
                      </a:r>
                      <a:b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так называемый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 частности смысл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ввиду (от места)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 отличие (– в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зап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сер или границы)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прежде всего (– без </a:t>
                      </a:r>
                      <a:r>
                        <a:rPr kumimoji="0" lang="ru-RU" sz="1800" kern="1200" dirty="0" err="1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</a:t>
                      </a:r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 начала в пер </a:t>
                      </a:r>
                      <a:r>
                        <a:rPr kumimoji="0" lang="ru-RU" sz="1800" kern="1200" dirty="0" err="1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оч</a:t>
                      </a:r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в </a:t>
                      </a:r>
                      <a:r>
                        <a:rPr kumimoji="0" lang="ru-RU" sz="1800" kern="1200" dirty="0" err="1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</a:t>
                      </a:r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кроме того в </a:t>
                      </a:r>
                      <a:r>
                        <a:rPr kumimoji="0" lang="ru-RU" sz="1800" kern="1200" dirty="0" err="1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</a:t>
                      </a:r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(по раз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причем – союз за перед 0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первую очередь – от </a:t>
                      </a:r>
                      <a:r>
                        <a:rPr kumimoji="0" lang="ru-RU" sz="1800" kern="1200" dirty="0" err="1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algn="ctr"/>
            <a:r>
              <a:rPr lang="ru-RU" b="1" dirty="0" smtClean="0"/>
              <a:t>Правила </a:t>
            </a:r>
            <a:r>
              <a:rPr lang="ru-RU" b="1" dirty="0" err="1" smtClean="0"/>
              <a:t>слогоделения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Интервокальный согласный (между гласными) относится к последующему слогу [</a:t>
            </a:r>
            <a:r>
              <a:rPr lang="ru-RU" dirty="0" err="1" smtClean="0"/>
              <a:t>го-ло-ва</a:t>
            </a:r>
            <a:r>
              <a:rPr lang="ru-RU" dirty="0" smtClean="0"/>
              <a:t>].</a:t>
            </a:r>
          </a:p>
          <a:p>
            <a:pPr algn="just"/>
            <a:r>
              <a:rPr lang="ru-RU" dirty="0" smtClean="0"/>
              <a:t>Группа шумных согласных в интервокальном положении относится к последующему  слогу [</a:t>
            </a:r>
            <a:r>
              <a:rPr lang="ru-RU" dirty="0" err="1" smtClean="0"/>
              <a:t>ло-тка</a:t>
            </a:r>
            <a:r>
              <a:rPr lang="ru-RU" dirty="0" smtClean="0"/>
              <a:t>; </a:t>
            </a:r>
            <a:r>
              <a:rPr lang="ru-RU" dirty="0" err="1" smtClean="0"/>
              <a:t>ска-ска</a:t>
            </a:r>
            <a:r>
              <a:rPr lang="ru-RU" dirty="0" smtClean="0"/>
              <a:t>].</a:t>
            </a:r>
          </a:p>
          <a:p>
            <a:pPr algn="just"/>
            <a:r>
              <a:rPr lang="ru-RU" dirty="0" smtClean="0"/>
              <a:t>Группа </a:t>
            </a:r>
            <a:r>
              <a:rPr lang="ru-RU" dirty="0" err="1" smtClean="0"/>
              <a:t>шумные+сонорные</a:t>
            </a:r>
            <a:r>
              <a:rPr lang="ru-RU" dirty="0" smtClean="0"/>
              <a:t> относится к последующему слогу [</a:t>
            </a:r>
            <a:r>
              <a:rPr lang="ru-RU" dirty="0" err="1" smtClean="0"/>
              <a:t>ко-тлы</a:t>
            </a:r>
            <a:r>
              <a:rPr lang="ru-RU" dirty="0" smtClean="0"/>
              <a:t>].</a:t>
            </a:r>
          </a:p>
          <a:p>
            <a:pPr algn="just"/>
            <a:r>
              <a:rPr lang="ru-RU" dirty="0" smtClean="0"/>
              <a:t>Группа </a:t>
            </a:r>
            <a:r>
              <a:rPr lang="ru-RU" dirty="0" err="1" smtClean="0"/>
              <a:t>сонорные+шумные</a:t>
            </a:r>
            <a:r>
              <a:rPr lang="ru-RU" dirty="0" smtClean="0"/>
              <a:t> делится пополам [</a:t>
            </a:r>
            <a:r>
              <a:rPr lang="ru-RU" dirty="0" err="1" smtClean="0"/>
              <a:t>вол-га</a:t>
            </a:r>
            <a:r>
              <a:rPr lang="ru-RU" dirty="0" smtClean="0"/>
              <a:t>; </a:t>
            </a:r>
            <a:r>
              <a:rPr lang="ru-RU" dirty="0" err="1" smtClean="0"/>
              <a:t>коман-дир</a:t>
            </a:r>
            <a:r>
              <a:rPr lang="ru-RU" dirty="0" smtClean="0"/>
              <a:t>].</a:t>
            </a:r>
          </a:p>
          <a:p>
            <a:pPr algn="just"/>
            <a:r>
              <a:rPr lang="ru-RU" dirty="0" smtClean="0"/>
              <a:t>Двойные </a:t>
            </a:r>
            <a:r>
              <a:rPr lang="ru-RU" dirty="0" err="1" smtClean="0"/>
              <a:t>согланые</a:t>
            </a:r>
            <a:r>
              <a:rPr lang="ru-RU" dirty="0" smtClean="0"/>
              <a:t> разделяются, если транскрибируются отдельно [</a:t>
            </a:r>
            <a:r>
              <a:rPr lang="ru-RU" dirty="0" err="1" smtClean="0"/>
              <a:t>медле-нно</a:t>
            </a:r>
            <a:r>
              <a:rPr lang="ru-RU" dirty="0" smtClean="0"/>
              <a:t>; </a:t>
            </a:r>
            <a:r>
              <a:rPr lang="ru-RU" dirty="0" err="1" smtClean="0"/>
              <a:t>ван-на</a:t>
            </a:r>
            <a:r>
              <a:rPr lang="ru-RU" dirty="0" smtClean="0"/>
              <a:t>].</a:t>
            </a:r>
          </a:p>
          <a:p>
            <a:pPr algn="just"/>
            <a:r>
              <a:rPr lang="ru-RU" dirty="0" smtClean="0"/>
              <a:t>Два сонорных согласных делятся пополам </a:t>
            </a:r>
            <a:r>
              <a:rPr lang="ru-RU" sz="2800" dirty="0" smtClean="0"/>
              <a:t>[</a:t>
            </a:r>
            <a:r>
              <a:rPr lang="ru-RU" sz="2800" dirty="0" err="1" smtClean="0"/>
              <a:t>ар-мия</a:t>
            </a:r>
            <a:r>
              <a:rPr lang="ru-RU" sz="2800" dirty="0" smtClean="0"/>
              <a:t>]</a:t>
            </a:r>
            <a:r>
              <a:rPr lang="ru-RU" dirty="0" smtClean="0"/>
              <a:t> </a:t>
            </a:r>
          </a:p>
          <a:p>
            <a:r>
              <a:rPr lang="ru-RU" dirty="0" smtClean="0"/>
              <a:t>Группа </a:t>
            </a:r>
            <a:r>
              <a:rPr lang="ru-RU" dirty="0" err="1" smtClean="0"/>
              <a:t>й+шумный</a:t>
            </a:r>
            <a:r>
              <a:rPr lang="ru-RU" dirty="0" smtClean="0"/>
              <a:t> делится пополам [мой-ка].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Он отвел душу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42958"/>
          </a:xfrm>
        </p:spPr>
        <p:txBody>
          <a:bodyPr/>
          <a:lstStyle/>
          <a:p>
            <a:pPr algn="ctr"/>
            <a:r>
              <a:rPr lang="ru-RU" b="1" dirty="0" smtClean="0"/>
              <a:t>Подлежащее и сказуемое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81634"/>
          </a:xfrm>
        </p:spPr>
        <p:txBody>
          <a:bodyPr>
            <a:normAutofit fontScale="92500" lnSpcReduction="20000"/>
          </a:bodyPr>
          <a:lstStyle/>
          <a:p>
            <a:pPr marL="0" indent="449263" algn="just"/>
            <a:r>
              <a:rPr lang="ru-RU" b="1" dirty="0" smtClean="0"/>
              <a:t>Грамматическим значением подлежавшего </a:t>
            </a:r>
            <a:r>
              <a:rPr lang="ru-RU" dirty="0" smtClean="0"/>
              <a:t>является понятие о предмете известном, данном, исходном для говорящего (то, о чем будет говориться). Основным грамматическим средством выражения этого значения является форма именительного падежа существительного. Другую форму (или сочетание форм) можно признать подлежащим только в том случае, если она занимает такую же синтаксическую позицию, как и форма именительного падежа. Кроме того, эта форма должна быть грамматически независимой в предложении, а при наличии сказуемого — всегда подчиняющей.</a:t>
            </a:r>
          </a:p>
          <a:p>
            <a:pPr marL="0" indent="449263" algn="just"/>
            <a:r>
              <a:rPr lang="ru-RU" b="1" dirty="0" smtClean="0"/>
              <a:t>Грамматическое значение сказуемого </a:t>
            </a:r>
            <a:r>
              <a:rPr lang="ru-RU" dirty="0" smtClean="0"/>
              <a:t>— это значение признака, приписываемого подлежащему, т. е. в сказуемом заключено то новое, что говорящий сообщает об известном, исходном понятии (то есть то, что говорится о подлежащем).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86766" cy="15001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Приемы разграничения подлежащего и сказуемого, выраженных не типичными для них формами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571613"/>
          <a:ext cx="8229600" cy="4858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338"/>
                <a:gridCol w="4586262"/>
              </a:tblGrid>
              <a:tr h="60402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Существительное + </a:t>
                      </a:r>
                      <a:r>
                        <a:rPr lang="ru-RU" dirty="0" err="1" smtClean="0"/>
                        <a:t>существительное</a:t>
                      </a:r>
                      <a:r>
                        <a:rPr lang="ru-RU" dirty="0" smtClean="0"/>
                        <a:t>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инфинитив</a:t>
                      </a:r>
                      <a:r>
                        <a:rPr lang="ru-RU" baseline="0" dirty="0" smtClean="0"/>
                        <a:t> + существительное в им. падеже</a:t>
                      </a:r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04028">
                <a:tc gridSpan="2"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Подлинное искусство – только поэзия</a:t>
                      </a:r>
                    </a:p>
                    <a:p>
                      <a:pPr algn="ctr"/>
                      <a:r>
                        <a:rPr lang="ru-RU" i="1" dirty="0" smtClean="0"/>
                        <a:t>Уметь слушать – великое искусство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9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Приемы разграничения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Примеры</a:t>
                      </a:r>
                      <a:endParaRPr lang="ru-RU" dirty="0"/>
                    </a:p>
                  </a:txBody>
                  <a:tcPr/>
                </a:tc>
              </a:tr>
              <a:tr h="10485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Выявление темы и ремы (необходимо знание контекста)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- Что такое подлинное искусство?</a:t>
                      </a:r>
                    </a:p>
                    <a:p>
                      <a:r>
                        <a:rPr lang="ru-RU" i="1" dirty="0" smtClean="0"/>
                        <a:t>- Подлинное </a:t>
                      </a:r>
                      <a:r>
                        <a:rPr lang="ru-RU" i="1" u="sng" dirty="0" smtClean="0"/>
                        <a:t>искусство</a:t>
                      </a:r>
                      <a:r>
                        <a:rPr lang="ru-RU" i="1" baseline="0" dirty="0" smtClean="0"/>
                        <a:t> – только </a:t>
                      </a:r>
                      <a:r>
                        <a:rPr lang="ru-RU" i="1" u="dbl" baseline="0" dirty="0" smtClean="0"/>
                        <a:t>поэзия</a:t>
                      </a:r>
                    </a:p>
                  </a:txBody>
                  <a:tcPr/>
                </a:tc>
              </a:tr>
              <a:tr h="20897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один из главных членов имеет ярко выраженное оценочное значение, то независимо от позиции он почти всегда выполняет функцию сказуемого.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Ужасные </a:t>
                      </a:r>
                      <a:r>
                        <a:rPr kumimoji="0" lang="ru-RU" sz="1800" i="1" u="dbl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бестии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эти </a:t>
                      </a:r>
                      <a:r>
                        <a:rPr kumimoji="0" lang="ru-RU" sz="1800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азиаты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! </a:t>
                      </a:r>
                      <a:endParaRPr kumimoji="0" lang="ru-RU" sz="18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500042"/>
          <a:ext cx="8229600" cy="5970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0892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35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Эмоционально-экспрессивное сказуемое часто сопровождается местоимением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какой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усиливающим оценочное значение предикативного существительного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Какое это счастье, какое наслаждение – труд!</a:t>
                      </a:r>
                    </a:p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Какая прозрачная ясность — любовь! Ах, какая это беда – старость не вовремя…</a:t>
                      </a:r>
                    </a:p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Какая радость – видеть в вас внимательного и хорошего друга!</a:t>
                      </a:r>
                      <a:endParaRPr lang="ru-RU" i="1" dirty="0"/>
                    </a:p>
                  </a:txBody>
                  <a:tcPr/>
                </a:tc>
              </a:tr>
              <a:tr h="27775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Наличие такой связки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перед существительным, независимо от его места в предложении, — бесспорный показатель сказуемостного значения этого существительного. Даже слова с ярким оценочным значением становятся подлежащими, если второе существительное присоединено к первому при помощи местоименной связки </a:t>
                      </a:r>
                      <a:r>
                        <a:rPr kumimoji="0" lang="ru-RU" sz="1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Счастье и наслаждение – это труд.</a:t>
                      </a:r>
                    </a:p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Беда – это старость не вовремя.</a:t>
                      </a:r>
                    </a:p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Подлость – это измена другу.</a:t>
                      </a:r>
                    </a:p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 против нашего закона – поминать старое.</a:t>
                      </a: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156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Восстановление</a:t>
                      </a:r>
                      <a:r>
                        <a:rPr lang="ru-RU" baseline="0" dirty="0" smtClean="0"/>
                        <a:t> нулевой связки (или замена ее полузнаменательной )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Подлинным </a:t>
                      </a:r>
                      <a:r>
                        <a:rPr lang="ru-RU" i="1" u="dbl" baseline="0" dirty="0" smtClean="0"/>
                        <a:t>искусством</a:t>
                      </a:r>
                      <a:r>
                        <a:rPr lang="ru-RU" i="1" baseline="0" dirty="0" smtClean="0"/>
                        <a:t> </a:t>
                      </a:r>
                      <a:r>
                        <a:rPr lang="ru-RU" i="1" u="dbl" baseline="0" dirty="0" smtClean="0"/>
                        <a:t>является</a:t>
                      </a:r>
                      <a:r>
                        <a:rPr lang="ru-RU" i="1" baseline="0" dirty="0" smtClean="0"/>
                        <a:t> только </a:t>
                      </a:r>
                      <a:r>
                        <a:rPr lang="ru-RU" i="1" u="sng" baseline="0" dirty="0" smtClean="0"/>
                        <a:t>поэзия.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214311"/>
          <a:ext cx="8229601" cy="5748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486"/>
                <a:gridCol w="4329115"/>
              </a:tblGrid>
              <a:tr h="42860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i="1" dirty="0"/>
                    </a:p>
                  </a:txBody>
                  <a:tcPr anchor="ctr"/>
                </a:tc>
              </a:tr>
              <a:tr h="815823">
                <a:tc row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предложениях со значением тождества дифференцирующую роль синтаксической позиции главных членов является порядок слов (подлежащее предшествует сказуемому)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Стать</a:t>
                      </a:r>
                      <a:r>
                        <a:rPr lang="ru-RU" i="1" baseline="0" dirty="0" smtClean="0"/>
                        <a:t> художником – мечта моего сына</a:t>
                      </a:r>
                      <a:endParaRPr lang="ru-RU" i="1" dirty="0"/>
                    </a:p>
                  </a:txBody>
                  <a:tcPr anchor="ctr"/>
                </a:tc>
              </a:tr>
              <a:tr h="815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baseline="0" dirty="0" smtClean="0"/>
                        <a:t>Мечта моего сына - с</a:t>
                      </a:r>
                      <a:r>
                        <a:rPr lang="ru-RU" i="1" dirty="0" smtClean="0"/>
                        <a:t>тать</a:t>
                      </a:r>
                      <a:r>
                        <a:rPr lang="ru-RU" i="1" baseline="0" dirty="0" smtClean="0"/>
                        <a:t> художником </a:t>
                      </a:r>
                      <a:endParaRPr lang="ru-RU" i="1" dirty="0" smtClean="0"/>
                    </a:p>
                    <a:p>
                      <a:pPr algn="ctr"/>
                      <a:endParaRPr lang="ru-RU" i="1" dirty="0"/>
                    </a:p>
                  </a:txBody>
                  <a:tcPr anchor="ctr"/>
                </a:tc>
              </a:tr>
              <a:tr h="3582080">
                <a:tc gridSpan="2">
                  <a:txBody>
                    <a:bodyPr/>
                    <a:lstStyle/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Самый это доступный </a:t>
                      </a:r>
                      <a:r>
                        <a:rPr kumimoji="0" lang="ru-RU" sz="1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способ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возвысить себя в своих глазах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другого </a:t>
                      </a:r>
                      <a:r>
                        <a:rPr kumimoji="0" lang="ru-RU" sz="1800" b="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унизить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ведь первый долг человека в жизни – говорить людям правду.</a:t>
                      </a:r>
                    </a:p>
                    <a:p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Большое счастье – жить на земле честным человеком.</a:t>
                      </a:r>
                    </a:p>
                    <a:p>
                      <a:endParaRPr kumimoji="0" lang="ru-RU" sz="1800" i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28604"/>
            <a:ext cx="9144000" cy="6072230"/>
          </a:xfrm>
        </p:spPr>
        <p:txBody>
          <a:bodyPr>
            <a:normAutofit fontScale="85000" lnSpcReduction="10000"/>
          </a:bodyPr>
          <a:lstStyle/>
          <a:p>
            <a:pPr marL="261938" indent="361950">
              <a:buFont typeface="+mj-lt"/>
              <a:buAutoNum type="arabicPeriod"/>
            </a:pPr>
            <a:r>
              <a:rPr lang="ru-RU" dirty="0" smtClean="0"/>
              <a:t>Лететь в тумане было несложной затеей </a:t>
            </a:r>
          </a:p>
          <a:p>
            <a:pPr marL="261938" indent="361950">
              <a:buFont typeface="+mj-lt"/>
              <a:buAutoNum type="arabicPeriod"/>
            </a:pPr>
            <a:r>
              <a:rPr lang="ru-RU" dirty="0" smtClean="0"/>
              <a:t>Я с командиром тебя Красной Армии в целости сдать обязаны</a:t>
            </a:r>
          </a:p>
          <a:p>
            <a:pPr marL="623888" indent="-361950">
              <a:buFont typeface="+mj-lt"/>
              <a:buAutoNum type="arabicPeriod"/>
            </a:pPr>
            <a:r>
              <a:rPr lang="ru-RU" dirty="0" smtClean="0"/>
              <a:t>Товарищ, делавший доклад, предложил своей команде принять участие в кампании помощи</a:t>
            </a:r>
          </a:p>
          <a:p>
            <a:pPr marL="261938" indent="361950">
              <a:buFont typeface="+mj-lt"/>
              <a:buAutoNum type="arabicPeriod"/>
            </a:pPr>
            <a:r>
              <a:rPr lang="ru-RU" dirty="0" smtClean="0"/>
              <a:t>Я вышел умыться во двор </a:t>
            </a:r>
          </a:p>
          <a:p>
            <a:pPr marL="623888" indent="-361950">
              <a:buFont typeface="+mj-lt"/>
              <a:buAutoNum type="arabicPeriod"/>
            </a:pPr>
            <a:r>
              <a:rPr lang="ru-RU" dirty="0" smtClean="0"/>
              <a:t>Изучить повседневный ход службы не представляло особого труда</a:t>
            </a:r>
          </a:p>
          <a:p>
            <a:pPr marL="623888" indent="-361950">
              <a:buFont typeface="+mj-lt"/>
              <a:buAutoNum type="arabicPeriod"/>
            </a:pPr>
            <a:r>
              <a:rPr lang="ru-RU" dirty="0" smtClean="0"/>
              <a:t>Часть из них может выйти наверх - покурить, посмотреть на небо</a:t>
            </a:r>
          </a:p>
          <a:p>
            <a:pPr marL="261938" indent="361950">
              <a:buFont typeface="+mj-lt"/>
              <a:buAutoNum type="arabicPeriod"/>
            </a:pPr>
            <a:r>
              <a:rPr lang="ru-RU" dirty="0" smtClean="0"/>
              <a:t>Завидовать другому - незавидно</a:t>
            </a:r>
          </a:p>
          <a:p>
            <a:pPr marL="261938" indent="361950">
              <a:buFont typeface="+mj-lt"/>
              <a:buAutoNum type="arabicPeriod"/>
            </a:pPr>
            <a:r>
              <a:rPr lang="ru-RU" dirty="0" smtClean="0"/>
              <a:t>Они должны надолго отказаться от привычных удобств</a:t>
            </a:r>
          </a:p>
          <a:p>
            <a:pPr marL="261938" indent="361950">
              <a:buFont typeface="+mj-lt"/>
              <a:buAutoNum type="arabicPeriod"/>
            </a:pPr>
            <a:r>
              <a:rPr lang="ru-RU" dirty="0" smtClean="0"/>
              <a:t>Команда вправе требовать отдыха</a:t>
            </a:r>
          </a:p>
          <a:p>
            <a:pPr marL="261938" indent="361950">
              <a:buFont typeface="+mj-lt"/>
              <a:buAutoNum type="arabicPeriod"/>
            </a:pPr>
            <a:r>
              <a:rPr lang="ru-RU" dirty="0" smtClean="0"/>
              <a:t>Он жестом приказал </a:t>
            </a:r>
            <a:r>
              <a:rPr lang="ru-RU" dirty="0" err="1" smtClean="0"/>
              <a:t>Метчелу</a:t>
            </a:r>
            <a:r>
              <a:rPr lang="ru-RU" dirty="0" smtClean="0"/>
              <a:t> застегнуть ремни </a:t>
            </a:r>
          </a:p>
          <a:p>
            <a:pPr marL="261938" indent="361950">
              <a:buFont typeface="+mj-lt"/>
              <a:buAutoNum type="arabicPeriod"/>
            </a:pPr>
            <a:r>
              <a:rPr lang="ru-RU" dirty="0" smtClean="0"/>
              <a:t>Другие были вынуждены причалить к берегу </a:t>
            </a:r>
          </a:p>
          <a:p>
            <a:pPr marL="261938" indent="361950">
              <a:buFont typeface="+mj-lt"/>
              <a:buAutoNum type="arabicPeriod"/>
            </a:pPr>
            <a:r>
              <a:rPr lang="ru-RU" dirty="0" smtClean="0"/>
              <a:t>Я с </a:t>
            </a:r>
            <a:r>
              <a:rPr lang="ru-RU" dirty="0" err="1" smtClean="0"/>
              <a:t>Кучумом</a:t>
            </a:r>
            <a:r>
              <a:rPr lang="ru-RU" dirty="0" smtClean="0"/>
              <a:t> отправился побродить перед сном </a:t>
            </a:r>
          </a:p>
          <a:p>
            <a:pPr marL="261938" indent="361950">
              <a:buFont typeface="+mj-lt"/>
              <a:buAutoNum type="arabicPeriod"/>
            </a:pPr>
            <a:r>
              <a:rPr lang="ru-RU" dirty="0" smtClean="0"/>
              <a:t>Колючие звёзды мешают уснуть </a:t>
            </a:r>
          </a:p>
          <a:p>
            <a:pPr marL="261938" indent="361950">
              <a:buFont typeface="+mj-lt"/>
              <a:buAutoNum type="arabicPeriod"/>
            </a:pPr>
            <a:r>
              <a:rPr lang="ru-RU" dirty="0" smtClean="0"/>
              <a:t>Печальное нам смешно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Осложненные типы </a:t>
            </a:r>
            <a:br>
              <a:rPr lang="ru-RU" dirty="0" smtClean="0"/>
            </a:br>
            <a:r>
              <a:rPr lang="ru-RU" dirty="0" smtClean="0"/>
              <a:t>составного глагольного сказуемого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268753"/>
          <a:ext cx="8358248" cy="514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562"/>
                <a:gridCol w="1768090"/>
                <a:gridCol w="2136993"/>
                <a:gridCol w="2363603"/>
              </a:tblGrid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Схема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Комментарий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Комментарий</a:t>
                      </a:r>
                      <a:endParaRPr lang="ru-RU" dirty="0"/>
                    </a:p>
                  </a:txBody>
                  <a:tcPr/>
                </a:tc>
              </a:tr>
              <a:tr h="63757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Осложненное СГС </a:t>
                      </a:r>
                    </a:p>
                    <a:p>
                      <a:pPr algn="ctr"/>
                      <a:r>
                        <a:rPr lang="ru-RU" dirty="0" smtClean="0"/>
                        <a:t>= СИС + инфинитив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Вспомогательная часть – </a:t>
                      </a:r>
                    </a:p>
                    <a:p>
                      <a:pPr algn="ctr"/>
                      <a:r>
                        <a:rPr lang="ru-RU" dirty="0" smtClean="0"/>
                        <a:t>СИС (</a:t>
                      </a:r>
                      <a:r>
                        <a:rPr lang="ru-RU" dirty="0" err="1" smtClean="0"/>
                        <a:t>микросказуемое</a:t>
                      </a:r>
                      <a:r>
                        <a:rPr lang="ru-RU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i="1" dirty="0" smtClean="0"/>
                        <a:t>Он должен уехать</a:t>
                      </a:r>
                      <a:endParaRPr lang="ru-RU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был должен </a:t>
                      </a:r>
                      <a:r>
                        <a:rPr lang="ru-RU" dirty="0" smtClean="0"/>
                        <a:t>– СИС (</a:t>
                      </a:r>
                      <a:r>
                        <a:rPr lang="ru-RU" dirty="0" err="1" smtClean="0"/>
                        <a:t>микросказуемое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 anchor="ctr"/>
                </a:tc>
              </a:tr>
              <a:tr h="86262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Осложненное СГС </a:t>
                      </a:r>
                    </a:p>
                    <a:p>
                      <a:pPr algn="ctr"/>
                      <a:r>
                        <a:rPr lang="ru-RU" dirty="0" smtClean="0"/>
                        <a:t>= вспомогательный гл. + СГС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Основная часть</a:t>
                      </a:r>
                    </a:p>
                    <a:p>
                      <a:pPr algn="ctr"/>
                      <a:r>
                        <a:rPr lang="ru-RU" dirty="0" smtClean="0"/>
                        <a:t>- СГС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Он хотел начать работать</a:t>
                      </a:r>
                      <a:endParaRPr lang="ru-RU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начал работать -</a:t>
                      </a:r>
                      <a:r>
                        <a:rPr lang="ru-RU" i="0" dirty="0" smtClean="0"/>
                        <a:t>СГС</a:t>
                      </a:r>
                      <a:endParaRPr lang="ru-RU" i="0" dirty="0"/>
                    </a:p>
                  </a:txBody>
                  <a:tcPr anchor="ctr"/>
                </a:tc>
              </a:tr>
              <a:tr h="157737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Осложненное СГС </a:t>
                      </a:r>
                    </a:p>
                    <a:p>
                      <a:pPr algn="ctr"/>
                      <a:r>
                        <a:rPr lang="ru-RU" dirty="0" smtClean="0"/>
                        <a:t>= СИС + СГС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Вспомогательная часть – </a:t>
                      </a:r>
                    </a:p>
                    <a:p>
                      <a:pPr algn="ctr"/>
                      <a:r>
                        <a:rPr lang="ru-RU" dirty="0" smtClean="0"/>
                        <a:t>СИС,</a:t>
                      </a:r>
                      <a:r>
                        <a:rPr lang="ru-RU" baseline="0" dirty="0" smtClean="0"/>
                        <a:t> основная - СГС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i="1" dirty="0" smtClean="0"/>
                        <a:t>Он был вынужден начать работать</a:t>
                      </a:r>
                      <a:endParaRPr lang="ru-RU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был</a:t>
                      </a:r>
                      <a:r>
                        <a:rPr lang="ru-RU" i="1" baseline="0" dirty="0" smtClean="0"/>
                        <a:t> вынужден – </a:t>
                      </a:r>
                      <a:r>
                        <a:rPr lang="ru-RU" baseline="0" dirty="0" smtClean="0"/>
                        <a:t>СИС (</a:t>
                      </a:r>
                      <a:r>
                        <a:rPr lang="ru-RU" baseline="0" dirty="0" err="1" smtClean="0"/>
                        <a:t>микросказуемое</a:t>
                      </a:r>
                      <a:r>
                        <a:rPr lang="ru-RU" baseline="0" dirty="0" smtClean="0"/>
                        <a:t>),</a:t>
                      </a:r>
                    </a:p>
                    <a:p>
                      <a:r>
                        <a:rPr lang="ru-RU" i="1" baseline="0" dirty="0" smtClean="0"/>
                        <a:t>начать работать – </a:t>
                      </a:r>
                      <a:r>
                        <a:rPr lang="ru-RU" baseline="0" dirty="0" smtClean="0"/>
                        <a:t>СГС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Осложненные типы </a:t>
            </a:r>
            <a:br>
              <a:rPr lang="ru-RU" dirty="0" smtClean="0"/>
            </a:br>
            <a:r>
              <a:rPr lang="ru-RU" dirty="0" smtClean="0"/>
              <a:t>составного именного сказуемого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95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055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Схема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Комментарий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Комментарий</a:t>
                      </a:r>
                      <a:endParaRPr lang="ru-RU" dirty="0"/>
                    </a:p>
                  </a:txBody>
                  <a:tcPr anchor="ctr"/>
                </a:tc>
              </a:tr>
              <a:tr h="196807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Осложненное СИС </a:t>
                      </a:r>
                    </a:p>
                    <a:p>
                      <a:pPr algn="ctr"/>
                      <a:r>
                        <a:rPr lang="ru-RU" dirty="0" smtClean="0"/>
                        <a:t>= СГС+СИС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Вспомогательная часть – </a:t>
                      </a:r>
                    </a:p>
                    <a:p>
                      <a:pPr algn="ctr"/>
                      <a:r>
                        <a:rPr lang="ru-RU" dirty="0" smtClean="0"/>
                        <a:t>СГС</a:t>
                      </a:r>
                      <a:r>
                        <a:rPr lang="ru-RU" baseline="0" dirty="0" smtClean="0"/>
                        <a:t> основная  - СИС</a:t>
                      </a:r>
                      <a:endParaRPr lang="ru-RU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i="1" dirty="0" smtClean="0"/>
                        <a:t>Я хочу стать врачом</a:t>
                      </a:r>
                      <a:endParaRPr lang="ru-RU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хочу стать</a:t>
                      </a:r>
                      <a:r>
                        <a:rPr lang="ru-RU" dirty="0" smtClean="0"/>
                        <a:t>– СГС,</a:t>
                      </a:r>
                    </a:p>
                    <a:p>
                      <a:pPr algn="ctr"/>
                      <a:r>
                        <a:rPr lang="ru-RU" i="1" dirty="0" smtClean="0"/>
                        <a:t>стать</a:t>
                      </a:r>
                      <a:r>
                        <a:rPr lang="ru-RU" i="1" baseline="0" dirty="0" smtClean="0"/>
                        <a:t> врачом </a:t>
                      </a:r>
                      <a:r>
                        <a:rPr lang="ru-RU" baseline="0" dirty="0" smtClean="0"/>
                        <a:t>- </a:t>
                      </a:r>
                      <a:r>
                        <a:rPr lang="ru-RU" i="1" baseline="0" dirty="0" smtClean="0"/>
                        <a:t>СИС </a:t>
                      </a:r>
                      <a:endParaRPr lang="ru-RU" dirty="0"/>
                    </a:p>
                  </a:txBody>
                  <a:tcPr anchor="ctr"/>
                </a:tc>
              </a:tr>
              <a:tr h="242224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Осложненное СИС </a:t>
                      </a:r>
                    </a:p>
                    <a:p>
                      <a:pPr algn="ctr"/>
                      <a:r>
                        <a:rPr lang="ru-RU" dirty="0" smtClean="0"/>
                        <a:t>= СИС (</a:t>
                      </a:r>
                      <a:r>
                        <a:rPr lang="ru-RU" dirty="0" err="1" smtClean="0"/>
                        <a:t>микросказуемое</a:t>
                      </a:r>
                      <a:r>
                        <a:rPr lang="ru-RU" dirty="0" smtClean="0"/>
                        <a:t>)+ СИС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Вспомогательная </a:t>
                      </a:r>
                      <a:r>
                        <a:rPr lang="ru-RU" baseline="0" dirty="0" smtClean="0"/>
                        <a:t> часть – СИС, </a:t>
                      </a:r>
                    </a:p>
                    <a:p>
                      <a:pPr algn="ctr"/>
                      <a:r>
                        <a:rPr lang="ru-RU" baseline="0" dirty="0" smtClean="0"/>
                        <a:t>основная часть – СИС.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Я должен был стать </a:t>
                      </a:r>
                      <a:r>
                        <a:rPr lang="ru-RU" i="1" dirty="0" err="1" smtClean="0"/>
                        <a:t>вречом</a:t>
                      </a:r>
                      <a:r>
                        <a:rPr lang="ru-RU" i="1" dirty="0" smtClean="0"/>
                        <a:t>.</a:t>
                      </a:r>
                      <a:endParaRPr lang="ru-RU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Должен был – </a:t>
                      </a:r>
                      <a:r>
                        <a:rPr lang="ru-RU" i="0" dirty="0" smtClean="0"/>
                        <a:t>СИС,</a:t>
                      </a:r>
                    </a:p>
                    <a:p>
                      <a:pPr algn="ctr"/>
                      <a:r>
                        <a:rPr lang="ru-RU" i="1" dirty="0" smtClean="0"/>
                        <a:t>стать</a:t>
                      </a:r>
                      <a:r>
                        <a:rPr lang="ru-RU" i="1" baseline="0" dirty="0" smtClean="0"/>
                        <a:t> врачом -</a:t>
                      </a:r>
                      <a:endParaRPr lang="ru-RU" i="1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753</TotalTime>
  <Words>1578</Words>
  <PresentationFormat>Экран (4:3)</PresentationFormat>
  <Paragraphs>216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Начальная</vt:lpstr>
      <vt:lpstr>Трудные вопросы синтаксиса</vt:lpstr>
      <vt:lpstr>Содержание</vt:lpstr>
      <vt:lpstr>Подлежащее и сказуемое</vt:lpstr>
      <vt:lpstr>Приемы разграничения подлежащего и сказуемого, выраженных не типичными для них формами</vt:lpstr>
      <vt:lpstr>Слайд 5</vt:lpstr>
      <vt:lpstr>Слайд 6</vt:lpstr>
      <vt:lpstr>Слайд 7</vt:lpstr>
      <vt:lpstr>Осложненные типы  составного глагольного сказуемого</vt:lpstr>
      <vt:lpstr>Осложненные типы  составного именного сказуемого</vt:lpstr>
      <vt:lpstr>Слайд 10</vt:lpstr>
      <vt:lpstr>Выражение главных членов предложения фразеологизмами</vt:lpstr>
      <vt:lpstr>Приемы определения синтаксической членимости/нечленимости фразеологических единств, составных терминов и фразеологических сочетаний</vt:lpstr>
      <vt:lpstr>Приемы разграничения второстепенных членов предложения</vt:lpstr>
      <vt:lpstr>Типы вопросов</vt:lpstr>
      <vt:lpstr>Слайд 15</vt:lpstr>
      <vt:lpstr>Слайд 16</vt:lpstr>
      <vt:lpstr>Литература</vt:lpstr>
      <vt:lpstr>Синтаксические связи</vt:lpstr>
      <vt:lpstr>Сильное и слабое управление</vt:lpstr>
      <vt:lpstr>Слайд 20</vt:lpstr>
      <vt:lpstr>Правила слогоделения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Ввиду б  так называемой  б помимо з в частности смыс как правило в зпа ввиду от места как в дисс в зап в отлич – в зап в сер или границы </dc:title>
  <dc:creator>В. Н. Яшин</dc:creator>
  <cp:lastModifiedBy>afoninaov</cp:lastModifiedBy>
  <cp:revision>86</cp:revision>
  <dcterms:created xsi:type="dcterms:W3CDTF">2010-11-23T12:30:13Z</dcterms:created>
  <dcterms:modified xsi:type="dcterms:W3CDTF">2011-05-13T11:49:35Z</dcterms:modified>
</cp:coreProperties>
</file>