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62" r:id="rId10"/>
    <p:sldId id="263" r:id="rId11"/>
    <p:sldId id="264" r:id="rId12"/>
    <p:sldId id="265" r:id="rId13"/>
    <p:sldId id="266" r:id="rId14"/>
    <p:sldId id="267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-90" y="-5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3A2DD-3FF9-4351-9498-0183228F41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E755-ADC1-4D93-BE19-0DE4B7FE4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2433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3A2DD-3FF9-4351-9498-0183228F41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E755-ADC1-4D93-BE19-0DE4B7FE4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042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3A2DD-3FF9-4351-9498-0183228F41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E755-ADC1-4D93-BE19-0DE4B7FE4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222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3A2DD-3FF9-4351-9498-0183228F41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E755-ADC1-4D93-BE19-0DE4B7FE4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0670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3A2DD-3FF9-4351-9498-0183228F41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E755-ADC1-4D93-BE19-0DE4B7FE4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1082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3A2DD-3FF9-4351-9498-0183228F41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E755-ADC1-4D93-BE19-0DE4B7FE4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8215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3A2DD-3FF9-4351-9498-0183228F41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E755-ADC1-4D93-BE19-0DE4B7FE4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2450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3A2DD-3FF9-4351-9498-0183228F41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E755-ADC1-4D93-BE19-0DE4B7FE4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056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3A2DD-3FF9-4351-9498-0183228F41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E755-ADC1-4D93-BE19-0DE4B7FE4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9717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3A2DD-3FF9-4351-9498-0183228F41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E755-ADC1-4D93-BE19-0DE4B7FE4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5546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3A2DD-3FF9-4351-9498-0183228F41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E755-ADC1-4D93-BE19-0DE4B7FE4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1779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Haga clic para modificar el estilo de título del patrón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Haga clic para modificar el estilo de texto del patrón</a:t>
            </a:r>
          </a:p>
          <a:p>
            <a:pPr lvl="1"/>
            <a:r>
              <a:rPr lang="ru-RU" smtClean="0"/>
              <a:t>Segundo nivel</a:t>
            </a:r>
          </a:p>
          <a:p>
            <a:pPr lvl="2"/>
            <a:r>
              <a:rPr lang="ru-RU" smtClean="0"/>
              <a:t>Tercer nivel</a:t>
            </a:r>
          </a:p>
          <a:p>
            <a:pPr lvl="3"/>
            <a:r>
              <a:rPr lang="ru-RU" smtClean="0"/>
              <a:t>Cuarto nivel</a:t>
            </a:r>
          </a:p>
          <a:p>
            <a:pPr lvl="4"/>
            <a:r>
              <a:rPr lang="ru-RU" smtClean="0"/>
              <a:t>Quinto nivel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3A2DD-3FF9-4351-9498-0183228F41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0E755-ADC1-4D93-BE19-0DE4B7FE48A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="" xmlns:p14="http://schemas.microsoft.com/office/powerpoint/2010/main" val="4125503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068" y="219739"/>
            <a:ext cx="10363200" cy="1470025"/>
          </a:xfrm>
        </p:spPr>
        <p:txBody>
          <a:bodyPr/>
          <a:lstStyle/>
          <a:p>
            <a:r>
              <a:rPr lang="ru-RU" dirty="0" smtClean="0"/>
              <a:t>Компьютерная зависимость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97039" y="5278272"/>
            <a:ext cx="8534400" cy="1752600"/>
          </a:xfrm>
        </p:spPr>
        <p:txBody>
          <a:bodyPr/>
          <a:lstStyle/>
          <a:p>
            <a:r>
              <a:rPr lang="ru-RU" dirty="0" smtClean="0"/>
              <a:t>Рекомендации родителям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73" y="1846287"/>
            <a:ext cx="5240214" cy="316741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6788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60990"/>
            <a:ext cx="10972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Компьютер это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побег</a:t>
            </a:r>
            <a:r>
              <a:rPr lang="ru-RU" dirty="0"/>
              <a:t> из гнетущей реальности в другой </a:t>
            </a:r>
            <a:r>
              <a:rPr lang="ru-RU" dirty="0" smtClean="0"/>
              <a:t>мир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1" y="1597152"/>
            <a:ext cx="8217408" cy="4879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/>
              <a:t>В сети компьютерной зависимости чаще всего попадают несчастные </a:t>
            </a:r>
            <a:r>
              <a:rPr lang="ru-RU" dirty="0" smtClean="0"/>
              <a:t>дети (нет </a:t>
            </a:r>
            <a:r>
              <a:rPr lang="ru-RU" dirty="0"/>
              <a:t>взаимопонимания с родителями, </a:t>
            </a:r>
            <a:r>
              <a:rPr lang="ru-RU" dirty="0" smtClean="0"/>
              <a:t> </a:t>
            </a:r>
            <a:r>
              <a:rPr lang="ru-RU" dirty="0"/>
              <a:t>их терроризируют одноклассники, или они чувствуют себя ущербными из-за своей внешности, </a:t>
            </a:r>
            <a:r>
              <a:rPr lang="ru-RU" dirty="0" smtClean="0"/>
              <a:t> </a:t>
            </a:r>
            <a:r>
              <a:rPr lang="ru-RU" dirty="0"/>
              <a:t>нет возможности реализовать свои способности в </a:t>
            </a:r>
            <a:r>
              <a:rPr lang="ru-RU" dirty="0" smtClean="0"/>
              <a:t>жизни).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Так, ребёнок, </a:t>
            </a:r>
            <a:r>
              <a:rPr lang="ru-RU" dirty="0"/>
              <a:t>затравленный </a:t>
            </a:r>
            <a:r>
              <a:rPr lang="ru-RU" dirty="0" smtClean="0"/>
              <a:t>одноклассниками, </a:t>
            </a:r>
            <a:r>
              <a:rPr lang="ru-RU" dirty="0"/>
              <a:t>превращается во всесильного космического владыку, а одинокий Малыш встречает своего </a:t>
            </a:r>
            <a:r>
              <a:rPr lang="ru-RU" dirty="0" err="1"/>
              <a:t>Карлсона</a:t>
            </a:r>
            <a:r>
              <a:rPr lang="ru-RU" dirty="0"/>
              <a:t>. В виртуальном мире дети </a:t>
            </a:r>
            <a:r>
              <a:rPr lang="ru-RU" b="1" dirty="0"/>
              <a:t>находят то, чего их лишил мир реальный.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245" y="3206496"/>
            <a:ext cx="3880319" cy="25115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8392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74888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Нередко родители </a:t>
            </a:r>
            <a:r>
              <a:rPr lang="ru-RU" dirty="0"/>
              <a:t>сами </a:t>
            </a:r>
            <a:r>
              <a:rPr lang="ru-RU" dirty="0" smtClean="0"/>
              <a:t> </a:t>
            </a:r>
            <a:r>
              <a:rPr lang="ru-RU" dirty="0"/>
              <a:t>толкают детей на гибельный путь.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717888"/>
            <a:ext cx="6514531" cy="46829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Сотовый телефон, компьютер или планшет такая удобная вещь для отвлечения ребенка</a:t>
            </a:r>
            <a:r>
              <a:rPr lang="ru-RU" dirty="0" smtClean="0"/>
              <a:t>!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Малыш пристает к маме, он хочет пообщаться или поиграть, но маме некогда — она с обеда еще не заходила на сайт «в контакте», у нее самой свербит глянуть — ну что там ей ответили на ее сногсшибательный рассказ о вчерашнем походе по магазинам. И чтобы нейтрализовать ребенка, она дает ему… сотовый телефон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496" y="2071260"/>
            <a:ext cx="4591050" cy="33432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3442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636049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Ребёнок перенаправляет, смещает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effectLst/>
              </a:rPr>
              <a:t>свои эмоции и чувства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с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effectLst/>
              </a:rPr>
              <a:t>живых людей на игру и интернет-общение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94830" y="2142699"/>
            <a:ext cx="6983104" cy="44355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Происходит </a:t>
            </a:r>
            <a:r>
              <a:rPr lang="ru-RU" sz="3200" dirty="0"/>
              <a:t>подмена объектов любви: захотелось ласки — выйди в интернет. Захотелось общения с близкими по духу людьми — интернет наше все. Дети не учатся делиться своими переживаниями с близкими, отвыкают видеть глаза собеседника, понимать его без слов.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46" y="2797790"/>
            <a:ext cx="4155785" cy="27996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6347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effectLst/>
              </a:rPr>
              <a:t>Как уберечь ребенка от зависимости?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050878"/>
            <a:ext cx="11263952" cy="556828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1. Пребывание ребенка за компьютером необходимо начинать как можно </a:t>
            </a:r>
            <a:r>
              <a:rPr lang="ru-RU" b="1" dirty="0"/>
              <a:t>позже и ограничивать</a:t>
            </a:r>
            <a:r>
              <a:rPr lang="ru-RU" dirty="0"/>
              <a:t>.   Детям младшего школьного возраста — не более получаса, старшего школьного возраста — не более часа в сутки на игры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2. Компьютер следует </a:t>
            </a:r>
            <a:r>
              <a:rPr lang="ru-RU" b="1" dirty="0"/>
              <a:t>устанавливать в таком месте, где вы будете </a:t>
            </a:r>
            <a:r>
              <a:rPr lang="ru-RU" b="1" dirty="0" smtClean="0"/>
              <a:t>видеть экран и ребёнка.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3. Л</a:t>
            </a:r>
            <a:r>
              <a:rPr lang="ru-RU" dirty="0" smtClean="0"/>
              <a:t>учше </a:t>
            </a:r>
            <a:r>
              <a:rPr lang="ru-RU" b="1" dirty="0"/>
              <a:t>не покупать </a:t>
            </a:r>
            <a:r>
              <a:rPr lang="ru-RU" b="1" dirty="0" smtClean="0"/>
              <a:t>ребёнку отдельный </a:t>
            </a:r>
            <a:r>
              <a:rPr lang="ru-RU" b="1" dirty="0" smtClean="0"/>
              <a:t>компьютер</a:t>
            </a:r>
            <a:r>
              <a:rPr lang="ru-RU" dirty="0" smtClean="0"/>
              <a:t>, а в телефоне не подключать Интернет.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4. </a:t>
            </a:r>
            <a:r>
              <a:rPr lang="ru-RU" b="1" dirty="0" smtClean="0"/>
              <a:t>Организуйте свободное время ребёнка </a:t>
            </a:r>
            <a:r>
              <a:rPr lang="ru-RU" dirty="0" smtClean="0"/>
              <a:t>- работа </a:t>
            </a:r>
            <a:r>
              <a:rPr lang="ru-RU" dirty="0"/>
              <a:t>по дому, кружки по интересам, спортивные секции. Очень действенный метод — отдать его в компьютерный </a:t>
            </a:r>
            <a:r>
              <a:rPr lang="ru-RU" dirty="0" smtClean="0"/>
              <a:t>класс. Пусть </a:t>
            </a:r>
            <a:r>
              <a:rPr lang="ru-RU" dirty="0"/>
              <a:t>освоит </a:t>
            </a:r>
            <a:r>
              <a:rPr lang="ru-RU" dirty="0" err="1"/>
              <a:t>фотошоп</a:t>
            </a:r>
            <a:r>
              <a:rPr lang="ru-RU" dirty="0"/>
              <a:t>, пусть научится создавать сайты, верстать полиграфию — к 18 годам у него уже будет </a:t>
            </a:r>
            <a:r>
              <a:rPr lang="ru-RU" dirty="0" smtClean="0"/>
              <a:t>профессия.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5. Поднимайте </a:t>
            </a:r>
            <a:r>
              <a:rPr lang="ru-RU" b="1" dirty="0"/>
              <a:t>самооценку</a:t>
            </a:r>
            <a:r>
              <a:rPr lang="ru-RU" dirty="0"/>
              <a:t> ребенка. </a:t>
            </a:r>
          </a:p>
          <a:p>
            <a:pPr marL="0" indent="0">
              <a:buNone/>
            </a:pPr>
            <a:r>
              <a:rPr lang="ru-RU" dirty="0"/>
              <a:t>6. Поощряйте </a:t>
            </a:r>
            <a:r>
              <a:rPr lang="ru-RU" b="1" dirty="0"/>
              <a:t>дружбу ребенка с другими детьми</a:t>
            </a:r>
            <a:r>
              <a:rPr lang="ru-RU" dirty="0"/>
              <a:t>. Приглашайте в гости его друзей и его отпускайте в гости к друзьям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7. </a:t>
            </a:r>
            <a:r>
              <a:rPr lang="ru-RU" dirty="0" smtClean="0"/>
              <a:t>Родители должны быть знакомы </a:t>
            </a:r>
            <a:r>
              <a:rPr lang="ru-RU" dirty="0"/>
              <a:t>с популярными у их детей </a:t>
            </a:r>
            <a:r>
              <a:rPr lang="ru-RU" dirty="0" smtClean="0"/>
              <a:t>играми.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1335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  <a:effectLst/>
              </a:rPr>
              <a:t>Чем раньше ребенок начал приобщаться к компьютеру, тем у него выше шансы стать зависимым.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600201"/>
            <a:ext cx="7128681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При </a:t>
            </a:r>
            <a:r>
              <a:rPr lang="ru-RU" dirty="0"/>
              <a:t>этом немаловажно, во что играет ребенок, в какие игры. </a:t>
            </a:r>
          </a:p>
          <a:p>
            <a:pPr marL="0" indent="0">
              <a:buNone/>
            </a:pPr>
            <a:r>
              <a:rPr lang="ru-RU" dirty="0" smtClean="0"/>
              <a:t>Детям </a:t>
            </a:r>
            <a:r>
              <a:rPr lang="ru-RU" dirty="0"/>
              <a:t>до 7 лет если и приобщаться к компьютеру, то через образовательные игры, обучающие чтению и счету. </a:t>
            </a:r>
            <a:r>
              <a:rPr lang="ru-RU" dirty="0" smtClean="0"/>
              <a:t>Недопустимо</a:t>
            </a:r>
            <a:r>
              <a:rPr lang="ru-RU" dirty="0" smtClean="0"/>
              <a:t>, </a:t>
            </a:r>
            <a:r>
              <a:rPr lang="ru-RU" dirty="0"/>
              <a:t>чтобы дети младшего возраста играли в агрессивные игры или просто бесцельно бродили бы со страницы на страницу, а лучше, если бы они вообще не садились ни за компьютер, ни за планшет.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281" y="3197037"/>
            <a:ext cx="4154267" cy="31116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9921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4187634"/>
          </a:xfrm>
        </p:spPr>
        <p:txBody>
          <a:bodyPr/>
          <a:lstStyle/>
          <a:p>
            <a:r>
              <a:rPr lang="ru-RU" dirty="0" smtClean="0"/>
              <a:t>Будьте бдительны!!!!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4181856"/>
            <a:ext cx="10972800" cy="1944308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400" dirty="0" smtClean="0"/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963595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Компьютерная зависимость у детей </a:t>
            </a:r>
            <a:r>
              <a:rPr lang="ru-RU" sz="36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это навязчивый, намеренный уход в виртуальную реальность с потерей прежнего интереса к другим занятиям и обязанностям.</a:t>
            </a:r>
            <a:r>
              <a:rPr lang="ru-RU" sz="31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1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100" b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8" y="2060812"/>
            <a:ext cx="8134066" cy="435363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</a:rPr>
              <a:t>Как формируется зависимость?</a:t>
            </a: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У компьютерной зависимости те же корни, что и у </a:t>
            </a:r>
            <a:r>
              <a:rPr lang="ru-RU" dirty="0" err="1">
                <a:solidFill>
                  <a:schemeClr val="tx1"/>
                </a:solidFill>
              </a:rPr>
              <a:t>игромании</a:t>
            </a:r>
            <a:r>
              <a:rPr lang="ru-RU" dirty="0">
                <a:solidFill>
                  <a:schemeClr val="tx1"/>
                </a:solidFill>
              </a:rPr>
              <a:t> (</a:t>
            </a:r>
            <a:r>
              <a:rPr lang="ru-RU" dirty="0" err="1">
                <a:solidFill>
                  <a:schemeClr val="tx1"/>
                </a:solidFill>
              </a:rPr>
              <a:t>лудомании</a:t>
            </a:r>
            <a:r>
              <a:rPr lang="ru-RU" dirty="0">
                <a:solidFill>
                  <a:schemeClr val="tx1"/>
                </a:solidFill>
              </a:rPr>
              <a:t>). Мозг каждого человека снабжен </a:t>
            </a:r>
            <a:r>
              <a:rPr lang="ru-RU" b="1" dirty="0">
                <a:solidFill>
                  <a:schemeClr val="tx1"/>
                </a:solidFill>
              </a:rPr>
              <a:t>центром удовольствия</a:t>
            </a:r>
            <a:r>
              <a:rPr lang="ru-RU" dirty="0">
                <a:solidFill>
                  <a:schemeClr val="tx1"/>
                </a:solidFill>
              </a:rPr>
              <a:t>. Постоянная стимуляция этого центра у лабораторных животных приводит к тому, что они забывают обо всем на свете. Отказываясь от потребления пищи в угоду удовольствиям, лабораторные животные погибают от истощения. 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Компьютерная </a:t>
            </a:r>
            <a:r>
              <a:rPr lang="ru-RU" dirty="0">
                <a:solidFill>
                  <a:srgbClr val="C00000"/>
                </a:solidFill>
              </a:rPr>
              <a:t>болезнь – это недуг</a:t>
            </a:r>
            <a:r>
              <a:rPr lang="ru-RU" dirty="0">
                <a:solidFill>
                  <a:schemeClr val="tx1"/>
                </a:solidFill>
              </a:rPr>
              <a:t>, который формируется постепенно. Если </a:t>
            </a:r>
            <a:r>
              <a:rPr lang="ru-RU" dirty="0" err="1">
                <a:solidFill>
                  <a:schemeClr val="tx1"/>
                </a:solidFill>
              </a:rPr>
              <a:t>виртуальщика</a:t>
            </a:r>
            <a:r>
              <a:rPr lang="ru-RU" dirty="0">
                <a:solidFill>
                  <a:schemeClr val="tx1"/>
                </a:solidFill>
              </a:rPr>
              <a:t> оттащить от компьютера на 2 часа и более он, подобно алкоголику, страдающему от похмелья, испытывает абстинентный синдром.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6203" y="3025541"/>
            <a:ext cx="3638656" cy="24241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828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Основные типы компьютерной зависимости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8025" y="946377"/>
            <a:ext cx="10442196" cy="937014"/>
          </a:xfrm>
        </p:spPr>
        <p:txBody>
          <a:bodyPr>
            <a:normAutofit/>
          </a:bodyPr>
          <a:lstStyle/>
          <a:p>
            <a:pPr lvl="0" algn="ctr"/>
            <a:r>
              <a:rPr lang="ru-RU" sz="2800" dirty="0"/>
              <a:t>Зависимость от Интернета (</a:t>
            </a:r>
            <a:r>
              <a:rPr lang="ru-RU" sz="2800" dirty="0" err="1"/>
              <a:t>сетеголизм</a:t>
            </a:r>
            <a:r>
              <a:rPr lang="ru-RU" sz="2800" dirty="0"/>
              <a:t>)</a:t>
            </a:r>
          </a:p>
          <a:p>
            <a:pPr algn="ctr"/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599" y="1562408"/>
            <a:ext cx="5583769" cy="50431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b="1" dirty="0" err="1" smtClean="0"/>
              <a:t>Сетеголики</a:t>
            </a:r>
            <a:r>
              <a:rPr lang="ru-RU" sz="3200" dirty="0" smtClean="0"/>
              <a:t> проявляются </a:t>
            </a:r>
            <a:r>
              <a:rPr lang="ru-RU" sz="3200" dirty="0"/>
              <a:t>бесконечным пребыванием человека в </a:t>
            </a:r>
            <a:r>
              <a:rPr lang="ru-RU" sz="3200" dirty="0" smtClean="0"/>
              <a:t>сети (по </a:t>
            </a:r>
            <a:r>
              <a:rPr lang="ru-RU" sz="3200" dirty="0"/>
              <a:t>12-14 часов в </a:t>
            </a:r>
            <a:r>
              <a:rPr lang="ru-RU" sz="3200" dirty="0" smtClean="0"/>
              <a:t>сутки), </a:t>
            </a:r>
            <a:r>
              <a:rPr lang="ru-RU" sz="3200" dirty="0"/>
              <a:t>заводя виртуальные знакомства, скачивая музыку, общаясь в чатах</a:t>
            </a:r>
            <a:r>
              <a:rPr lang="ru-RU" sz="3200" dirty="0" smtClean="0"/>
              <a:t>. </a:t>
            </a:r>
            <a:r>
              <a:rPr lang="ru-RU" sz="3200" dirty="0"/>
              <a:t>Этим видом зависимости часто страдают одинокие, робкие в реальной жизни люди с заниженной самооценкой, которым тяжело заводить знакомства в </a:t>
            </a:r>
            <a:r>
              <a:rPr lang="ru-RU" sz="3200" dirty="0" smtClean="0"/>
              <a:t>реальности.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88104" y="1883391"/>
            <a:ext cx="5389033" cy="862808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П</a:t>
            </a:r>
            <a:r>
              <a:rPr lang="ru-RU" sz="3200" dirty="0" smtClean="0"/>
              <a:t>ризнаки </a:t>
            </a:r>
            <a:r>
              <a:rPr lang="ru-RU" sz="3200" dirty="0" err="1"/>
              <a:t>сетеголика</a:t>
            </a:r>
            <a:r>
              <a:rPr lang="ru-RU" sz="3200" dirty="0"/>
              <a:t>:</a:t>
            </a:r>
          </a:p>
          <a:p>
            <a:endParaRPr lang="ru-RU" sz="25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606721"/>
            <a:ext cx="5389033" cy="3519441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навязчивое </a:t>
            </a:r>
            <a:r>
              <a:rPr lang="ru-RU" dirty="0"/>
              <a:t>стремление постоянно проверять электронную почту;</a:t>
            </a:r>
          </a:p>
          <a:p>
            <a:pPr lvl="0"/>
            <a:r>
              <a:rPr lang="ru-RU" dirty="0"/>
              <a:t>предвкушение следующего сеанса он-</a:t>
            </a:r>
            <a:r>
              <a:rPr lang="ru-RU" dirty="0" err="1"/>
              <a:t>лайн</a:t>
            </a:r>
            <a:r>
              <a:rPr lang="ru-RU" dirty="0"/>
              <a:t>;</a:t>
            </a:r>
          </a:p>
          <a:p>
            <a:pPr lvl="0"/>
            <a:r>
              <a:rPr lang="ru-RU" dirty="0"/>
              <a:t>увеличение времени, проводимого он-</a:t>
            </a:r>
            <a:r>
              <a:rPr lang="ru-RU" dirty="0" err="1"/>
              <a:t>лайн</a:t>
            </a:r>
            <a:r>
              <a:rPr lang="ru-RU" dirty="0"/>
              <a:t>;</a:t>
            </a:r>
          </a:p>
          <a:p>
            <a:pPr lvl="0"/>
            <a:r>
              <a:rPr lang="ru-RU" dirty="0"/>
              <a:t>увеличение количества денег, расходуемых он-</a:t>
            </a:r>
            <a:r>
              <a:rPr lang="ru-RU" dirty="0" err="1"/>
              <a:t>лайн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8287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/>
              <a:t>Зависимость от компьютерных игр (</a:t>
            </a:r>
            <a:r>
              <a:rPr lang="ru-RU" sz="3600" b="1" dirty="0" err="1"/>
              <a:t>кибераддикция</a:t>
            </a:r>
            <a:r>
              <a:rPr lang="ru-RU" sz="3600" b="1" dirty="0"/>
              <a:t>)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6728" y="1119116"/>
            <a:ext cx="11145672" cy="1897039"/>
          </a:xfrm>
        </p:spPr>
        <p:txBody>
          <a:bodyPr>
            <a:normAutofit/>
          </a:bodyPr>
          <a:lstStyle/>
          <a:p>
            <a:r>
              <a:rPr lang="ru-RU" dirty="0"/>
              <a:t>Игрок бросает все: учебу, работу, семью, вся его жизнь перемещается в плоскость монитора, где кипят нешуточные страсти, идут бои и завоевываются новые миры.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688609"/>
            <a:ext cx="5386917" cy="3437554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/>
              <a:t>Кибераддикция</a:t>
            </a:r>
            <a:r>
              <a:rPr lang="ru-RU" dirty="0" smtClean="0"/>
              <a:t> </a:t>
            </a:r>
            <a:r>
              <a:rPr lang="ru-RU" dirty="0"/>
              <a:t>(зависимость от компьютерных игр) подразделяется на группы в зависимости от характера той или иной игры: </a:t>
            </a:r>
          </a:p>
          <a:p>
            <a:r>
              <a:rPr lang="ru-RU" dirty="0"/>
              <a:t>I. Ролевые компьютерные игры (максимальный уход от реальности). </a:t>
            </a:r>
          </a:p>
          <a:p>
            <a:r>
              <a:rPr lang="ru-RU" dirty="0"/>
              <a:t>II. </a:t>
            </a:r>
            <a:r>
              <a:rPr lang="ru-RU" dirty="0" err="1"/>
              <a:t>Неролевые</a:t>
            </a:r>
            <a:r>
              <a:rPr lang="ru-RU" dirty="0"/>
              <a:t> компьютерные игры (стремление к достижению цели – пройти игру, азарт от достижения цели, набора очков).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69389" y="3540752"/>
            <a:ext cx="5389033" cy="639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537" y="2548009"/>
            <a:ext cx="6100549" cy="3770904"/>
          </a:xfrm>
        </p:spPr>
      </p:pic>
    </p:spTree>
    <p:extLst>
      <p:ext uri="{BB962C8B-B14F-4D97-AF65-F5344CB8AC3E}">
        <p14:creationId xmlns="" xmlns:p14="http://schemas.microsoft.com/office/powerpoint/2010/main" val="235151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>Зависимость, проявляющаяся в виде бесконечного бесцельного </a:t>
            </a:r>
            <a:r>
              <a:rPr lang="ru-RU" sz="3600" b="1" dirty="0" smtClean="0"/>
              <a:t>просмотра сайтов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4495" y="1664245"/>
            <a:ext cx="11223009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- так </a:t>
            </a:r>
            <a:r>
              <a:rPr lang="ru-RU" dirty="0"/>
              <a:t>называемый сёрфинг по аналогии с видом спорта, когда спортсмен преодолевает волну за волной.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3002506"/>
            <a:ext cx="5386917" cy="339829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12749" y="3215647"/>
            <a:ext cx="5389033" cy="186974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/>
              <a:t>Пожалуй, это самый хитрый вид зависимости. Человек думает, что если он не играет с утра до вечера, не торчит на «одноклассниках», то с ним все в порядке. Но на самом деле он убивает время непрерывным поглощением информации, которая ему никогда не пригодится, просматривает всяческие «интересные факты» и самые красивые места природы.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63" y="2548210"/>
            <a:ext cx="5686425" cy="33337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4591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effectLst/>
              </a:rPr>
              <a:t>Признаки компьютерной зависимости: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214651"/>
            <a:ext cx="11072884" cy="5308979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/>
              <a:t>Значительное улучшение настроения от работы за компьютером,</a:t>
            </a:r>
          </a:p>
          <a:p>
            <a:pPr lvl="0"/>
            <a:r>
              <a:rPr lang="ru-RU" dirty="0"/>
              <a:t>Нежелание оторваться от работы или игры на компьютере,</a:t>
            </a:r>
          </a:p>
          <a:p>
            <a:pPr lvl="0"/>
            <a:r>
              <a:rPr lang="ru-RU" dirty="0"/>
              <a:t>Если Вы отрываете больного от компьютера, он испытывает раздражение, </a:t>
            </a:r>
            <a:r>
              <a:rPr lang="ru-RU" dirty="0" smtClean="0"/>
              <a:t> </a:t>
            </a:r>
            <a:r>
              <a:rPr lang="ru-RU" dirty="0"/>
              <a:t>агрессию по отношению к Вам,</a:t>
            </a:r>
          </a:p>
          <a:p>
            <a:pPr lvl="0"/>
            <a:r>
              <a:rPr lang="ru-RU" dirty="0"/>
              <a:t>Неспособность спланировать окончание работы или игры на компьютере,</a:t>
            </a:r>
          </a:p>
          <a:p>
            <a:pPr lvl="0"/>
            <a:r>
              <a:rPr lang="ru-RU" dirty="0"/>
              <a:t>Пренебрежение домашними делами в пользу компьютера,</a:t>
            </a:r>
          </a:p>
          <a:p>
            <a:pPr lvl="0"/>
            <a:r>
              <a:rPr lang="ru-RU" dirty="0"/>
              <a:t>Пренебрежение личной гигиеной и сном в пользу компьютера,</a:t>
            </a:r>
          </a:p>
          <a:p>
            <a:pPr lvl="0"/>
            <a:r>
              <a:rPr lang="ru-RU" dirty="0"/>
              <a:t>При общении с окружающими сведение любого разговора к компьютерной тематике,</a:t>
            </a:r>
          </a:p>
          <a:p>
            <a:pPr lvl="0"/>
            <a:r>
              <a:rPr lang="ru-RU" dirty="0"/>
              <a:t>Отказ от </a:t>
            </a:r>
            <a:r>
              <a:rPr lang="ru-RU" dirty="0" smtClean="0"/>
              <a:t>реального общения </a:t>
            </a:r>
            <a:r>
              <a:rPr lang="ru-RU" dirty="0"/>
              <a:t>с друзьями.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7736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Признаки зависимости от компьютера у детей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defRPr/>
            </a:pPr>
            <a:r>
              <a:rPr lang="ru-RU" b="1" dirty="0" smtClean="0"/>
              <a:t>Ребенок выходит за отведенные по времени границы по использованию компьютера.</a:t>
            </a:r>
            <a:endParaRPr lang="en-US" b="1" dirty="0" smtClean="0"/>
          </a:p>
          <a:p>
            <a:pPr marL="0" indent="0">
              <a:spcBef>
                <a:spcPts val="0"/>
              </a:spcBef>
              <a:buNone/>
              <a:defRPr/>
            </a:pPr>
            <a:endParaRPr lang="en-US" b="1" dirty="0" smtClean="0"/>
          </a:p>
          <a:p>
            <a:pPr marL="0" indent="0">
              <a:spcBef>
                <a:spcPts val="0"/>
              </a:spcBef>
              <a:defRPr/>
            </a:pPr>
            <a:r>
              <a:rPr lang="ru-RU" b="1" dirty="0" smtClean="0"/>
              <a:t>Ребенок игнорирует все дела по дому. </a:t>
            </a:r>
            <a:endParaRPr lang="en-US" b="1" dirty="0" smtClean="0"/>
          </a:p>
          <a:p>
            <a:pPr marL="0" indent="0">
              <a:spcBef>
                <a:spcPts val="0"/>
              </a:spcBef>
              <a:buNone/>
              <a:defRPr/>
            </a:pPr>
            <a:endParaRPr lang="en-US" b="1" dirty="0" smtClean="0"/>
          </a:p>
          <a:p>
            <a:pPr marL="0" indent="0">
              <a:spcBef>
                <a:spcPts val="0"/>
              </a:spcBef>
              <a:defRPr/>
            </a:pPr>
            <a:r>
              <a:rPr lang="ru-RU" b="1" dirty="0" smtClean="0"/>
              <a:t>Праздникам, общению с близкими и друзьями ребенок предпочитает интернет.</a:t>
            </a:r>
            <a:endParaRPr lang="en-US" b="1" dirty="0" smtClean="0"/>
          </a:p>
          <a:p>
            <a:pPr marL="0" indent="0">
              <a:spcBef>
                <a:spcPts val="0"/>
              </a:spcBef>
              <a:buNone/>
              <a:defRPr/>
            </a:pPr>
            <a:endParaRPr lang="en-US" b="1" dirty="0" smtClean="0"/>
          </a:p>
          <a:p>
            <a:pPr marL="0" indent="0">
              <a:spcBef>
                <a:spcPts val="0"/>
              </a:spcBef>
              <a:defRPr/>
            </a:pPr>
            <a:r>
              <a:rPr lang="ru-RU" b="1" dirty="0" smtClean="0"/>
              <a:t>Оставшись вне доступа к компьютеру, ребенок становится раздражительным и даже агрессивным.</a:t>
            </a:r>
            <a:endParaRPr lang="en-US" b="1" dirty="0" smtClean="0"/>
          </a:p>
          <a:p>
            <a:pPr marL="0" indent="0">
              <a:spcBef>
                <a:spcPts val="0"/>
              </a:spcBef>
              <a:buNone/>
              <a:defRPr/>
            </a:pPr>
            <a:endParaRPr lang="en-US" b="1" dirty="0" smtClean="0"/>
          </a:p>
          <a:p>
            <a:pPr marL="0" indent="0">
              <a:spcBef>
                <a:spcPts val="0"/>
              </a:spcBef>
              <a:defRPr/>
            </a:pPr>
            <a:r>
              <a:rPr lang="ru-RU" b="1" dirty="0" smtClean="0"/>
              <a:t>Ребенок не знает – чем себя занять, если нет возможности выйти в Сеть. </a:t>
            </a:r>
            <a:endParaRPr lang="en-US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98842"/>
          </a:xfrm>
        </p:spPr>
        <p:txBody>
          <a:bodyPr/>
          <a:lstStyle/>
          <a:p>
            <a:r>
              <a:rPr lang="ru-RU" dirty="0" smtClean="0"/>
              <a:t>Вред компьютера для детей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264920"/>
            <a:ext cx="10972800" cy="5151119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Излучение</a:t>
            </a:r>
            <a:r>
              <a:rPr lang="ru-RU" b="1" dirty="0" smtClean="0"/>
              <a:t> электромагнитных волн</a:t>
            </a:r>
            <a:endParaRPr lang="ru-RU" dirty="0" smtClean="0"/>
          </a:p>
          <a:p>
            <a:pPr>
              <a:lnSpc>
                <a:spcPct val="80000"/>
              </a:lnSpc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Психическое перенапряжение</a:t>
            </a:r>
            <a:r>
              <a:rPr lang="ru-RU" b="1" dirty="0" smtClean="0"/>
              <a:t>: повышается утомляемость, растет раздражительность и агрессивность </a:t>
            </a:r>
            <a:endParaRPr lang="ru-RU" dirty="0" smtClean="0"/>
          </a:p>
          <a:p>
            <a:pPr>
              <a:lnSpc>
                <a:spcPct val="80000"/>
              </a:lnSpc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Духовный вред</a:t>
            </a:r>
            <a:r>
              <a:rPr lang="ru-RU" b="1" dirty="0" smtClean="0"/>
              <a:t>: зависимость от интернета и компьютерных игр вытесняет потребность в чтении книг, теряется потребность и навыки в общении.</a:t>
            </a:r>
            <a:endParaRPr lang="ru-RU" dirty="0" smtClean="0"/>
          </a:p>
          <a:p>
            <a:pPr>
              <a:lnSpc>
                <a:spcPct val="80000"/>
              </a:lnSpc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Вред здоровью: </a:t>
            </a:r>
            <a:r>
              <a:rPr lang="ru-RU" b="1" dirty="0" smtClean="0"/>
              <a:t>катастрофически быстро портится зрение, снижается сопротивляемость организма заболеваниям, появляются головные боли, нарушается сон, головокружение и потемнение в глазах, возникают проблемы с сосудами, перенапряжение шейного отдела позвоночника приводит к плохому кровоснабжению мозга и его кислородному голоданию.</a:t>
            </a:r>
            <a:endParaRPr lang="ru-RU" dirty="0" smtClean="0"/>
          </a:p>
          <a:p>
            <a:pPr>
              <a:lnSpc>
                <a:spcPct val="80000"/>
              </a:lnSpc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Образ жизни ребенка</a:t>
            </a:r>
            <a:r>
              <a:rPr lang="ru-RU" b="1" dirty="0" smtClean="0"/>
              <a:t>: виртуальный мир подменяет реальный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672" y="273048"/>
            <a:ext cx="3643953" cy="2238139"/>
          </a:xfrm>
        </p:spPr>
        <p:txBody>
          <a:bodyPr>
            <a:normAutofit/>
          </a:bodyPr>
          <a:lstStyle/>
          <a:p>
            <a:r>
              <a:rPr lang="ru-RU" sz="2800" dirty="0"/>
              <a:t>30 </a:t>
            </a:r>
            <a:r>
              <a:rPr lang="ru-RU" sz="2800" dirty="0" smtClean="0"/>
              <a:t>лет назад </a:t>
            </a:r>
            <a:r>
              <a:rPr lang="ru-RU" sz="2800" dirty="0"/>
              <a:t>было научно доказано, что мозг ребенка развивается через </a:t>
            </a:r>
            <a:r>
              <a:rPr lang="ru-RU" sz="2800" dirty="0" smtClean="0"/>
              <a:t>руки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21625" y="273051"/>
            <a:ext cx="7460776" cy="625057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Наши предки были очень мудрыми людьми. Не зная тонкостей детской моторики и психики, они своим чутьем дошли до того, что те дети, с которыми мамы и бабушки играли в примитивные игры,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задействуя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ручки малыша, вырастали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более умными и смышлеными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. Такие игры как «Сорока-ворона» или «Этот пальчик в лес пошел» не просто бестолковое подергивание ребенка за пальчики.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Так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устроен наш организм, что в младенчестве сигналы, получаемые от рук, особенно от пальчиков, стимулируют развитие мозга.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2647666"/>
            <a:ext cx="3416489" cy="3478498"/>
          </a:xfrm>
        </p:spPr>
        <p:txBody>
          <a:bodyPr>
            <a:noAutofit/>
          </a:bodyPr>
          <a:lstStyle/>
          <a:p>
            <a:r>
              <a:rPr lang="ru-RU" sz="2800" dirty="0"/>
              <a:t>Заменяя пальчиковые игры вождением пальцем по плоскости монитора, родители закрывают перед детьми дорогу к развитию.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57491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126</TotalTime>
  <Words>1063</Words>
  <Application>Microsoft Office PowerPoint</Application>
  <PresentationFormat>Произвольный</PresentationFormat>
  <Paragraphs>75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La mente</vt:lpstr>
      <vt:lpstr>Компьютерная зависимость</vt:lpstr>
      <vt:lpstr>Компьютерная зависимость у детей – это навязчивый, намеренный уход в виртуальную реальность с потерей прежнего интереса к другим занятиям и обязанностям. </vt:lpstr>
      <vt:lpstr>Основные типы компьютерной зависимости </vt:lpstr>
      <vt:lpstr>Зависимость от компьютерных игр (кибераддикция) </vt:lpstr>
      <vt:lpstr>Зависимость, проявляющаяся в виде бесконечного бесцельного просмотра сайтов</vt:lpstr>
      <vt:lpstr>Признаки компьютерной зависимости: </vt:lpstr>
      <vt:lpstr>Признаки зависимости от компьютера у детей</vt:lpstr>
      <vt:lpstr>Вред компьютера для детей</vt:lpstr>
      <vt:lpstr>30 лет назад было научно доказано, что мозг ребенка развивается через руки</vt:lpstr>
      <vt:lpstr>Компьютер это побег из гнетущей реальности в другой мир</vt:lpstr>
      <vt:lpstr>Нередко родители сами  толкают детей на гибельный путь. </vt:lpstr>
      <vt:lpstr>Ребёнок перенаправляет, смещает свои эмоции и чувства  с живых людей на игру и интернет-общение</vt:lpstr>
      <vt:lpstr>Как уберечь ребенка от зависимости? </vt:lpstr>
      <vt:lpstr>Чем раньше ребенок начал приобщаться к компьютеру, тем у него выше шансы стать зависимым.</vt:lpstr>
      <vt:lpstr>Будьте бдительны!!!!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Компьютерная зависимость</dc:title>
  <dc:creator>111</dc:creator>
  <cp:lastModifiedBy>ДС101</cp:lastModifiedBy>
  <cp:revision>15</cp:revision>
  <dcterms:created xsi:type="dcterms:W3CDTF">2016-11-20T19:30:38Z</dcterms:created>
  <dcterms:modified xsi:type="dcterms:W3CDTF">2016-11-23T13:33:48Z</dcterms:modified>
</cp:coreProperties>
</file>