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0"/>
  </p:notes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3991D-EBCE-4DA1-98E3-3C1724A742EC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79167-3BCB-4E64-955E-294D04E719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95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2725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5BA69D3-799C-47A1-A58B-BF5E6BD257A3}" type="slidenum">
              <a:rPr lang="ru-RU" altLang="ru-RU"/>
              <a:pPr eaLnBrk="1" hangingPunct="1">
                <a:spcBef>
                  <a:spcPct val="0"/>
                </a:spcBef>
              </a:pPr>
              <a:t>1</a:t>
            </a:fld>
            <a:endParaRPr lang="ru-RU" altLang="ru-RU"/>
          </a:p>
        </p:txBody>
      </p:sp>
      <p:sp>
        <p:nvSpPr>
          <p:cNvPr id="2765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2725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0DCB926-0863-4D3D-86B6-FF22EFF19158}" type="slidenum">
              <a:rPr lang="ru-RU" altLang="ru-RU"/>
              <a:pPr eaLnBrk="1" hangingPunct="1">
                <a:spcBef>
                  <a:spcPct val="0"/>
                </a:spcBef>
              </a:pPr>
              <a:t>2</a:t>
            </a:fld>
            <a:endParaRPr lang="ru-RU" altLang="ru-RU"/>
          </a:p>
        </p:txBody>
      </p:sp>
      <p:sp>
        <p:nvSpPr>
          <p:cNvPr id="29699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700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2725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83D8CE-8F38-46C0-9C82-6B7685EE62C7}" type="slidenum">
              <a:rPr lang="ru-RU" altLang="ru-RU"/>
              <a:pPr eaLnBrk="1" hangingPunct="1">
                <a:spcBef>
                  <a:spcPct val="0"/>
                </a:spcBef>
              </a:pPr>
              <a:t>3</a:t>
            </a:fld>
            <a:endParaRPr lang="ru-RU" altLang="ru-RU"/>
          </a:p>
        </p:txBody>
      </p:sp>
      <p:sp>
        <p:nvSpPr>
          <p:cNvPr id="3072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4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2725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F0A5466-0C20-46E9-BD5C-9D6AB924D8F4}" type="slidenum">
              <a:rPr lang="ru-RU" altLang="ru-RU"/>
              <a:pPr eaLnBrk="1" hangingPunct="1">
                <a:spcBef>
                  <a:spcPct val="0"/>
                </a:spcBef>
              </a:pPr>
              <a:t>4</a:t>
            </a:fld>
            <a:endParaRPr lang="ru-RU" altLang="ru-RU"/>
          </a:p>
        </p:txBody>
      </p:sp>
      <p:sp>
        <p:nvSpPr>
          <p:cNvPr id="3174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8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2725"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eaLnBrk="0" hangingPunct="0">
              <a:spcBef>
                <a:spcPct val="3000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E29480C-582E-4318-B235-2273E0287741}" type="slidenum">
              <a:rPr lang="ru-RU" altLang="ru-RU"/>
              <a:pPr eaLnBrk="1" hangingPunct="1">
                <a:spcBef>
                  <a:spcPct val="0"/>
                </a:spcBef>
              </a:pPr>
              <a:t>5</a:t>
            </a:fld>
            <a:endParaRPr lang="ru-RU" altLang="ru-RU"/>
          </a:p>
        </p:txBody>
      </p:sp>
      <p:sp>
        <p:nvSpPr>
          <p:cNvPr id="32771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2" name="Rectangle 2"/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5B47E-CA34-4460-81BC-1A102F110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921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94F25-1B8D-4CD1-A6E8-B201F988B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150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9991C-78CA-46A2-BCAA-3CCD12E1E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696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13200" cy="4183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8838" y="530225"/>
            <a:ext cx="4013200" cy="4183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B45D2-4A67-4696-8F6C-1E35AFC2B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582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387A4-27E2-4274-97DF-A738719ED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935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9610F-3893-4B98-B952-F6304B722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524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C65B5-EA6F-44A5-8A34-C0BEFF42C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295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6A510-12E2-482B-82BE-17DC93E92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82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7162A-1DAD-496A-99A3-AAA6047F6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11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FAE2A-6202-4AFF-A387-B64250B9A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090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7338" y="530225"/>
            <a:ext cx="2044700" cy="5502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5981700" cy="5502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7DD58-ABC4-4A0E-AD86-05F09E122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9950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263D0-DDE0-4C64-B7CE-E704F4125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5911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57921-13AA-4369-AF16-3C9B3F98DA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2960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461DD-6657-4C88-9D4E-629291F37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8657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13200" cy="4183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8838" y="530225"/>
            <a:ext cx="4013200" cy="4183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06045-790B-4F65-9D34-B25C5C737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5164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A63D5-CFDA-4660-91D3-F8740EC2B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2790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CBE1B-601B-4E0F-A8DC-EF1B58BA6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04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A89F5-A592-46B3-A611-6A355A6F1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941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C5DD1-FA5B-4E37-B4D1-476AAD84D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797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F54DAE-E4AF-4D30-8D8A-62921AF37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014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DA6DB-01C9-4409-AC23-1CC804E270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4273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7338" y="530225"/>
            <a:ext cx="2044700" cy="5502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5981700" cy="5502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C1997-FE0A-4A2E-8A72-745D1BD83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80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0">
            <a:gsLst>
              <a:gs pos="0">
                <a:srgbClr val="FFFFFF"/>
              </a:gs>
              <a:gs pos="100000">
                <a:srgbClr val="DADADA"/>
              </a:gs>
            </a:gsLst>
            <a:lin ang="5400000" scaled="1"/>
          </a:gradFill>
          <a:ln w="2160" cap="rnd">
            <a:solidFill>
              <a:srgbClr val="A4A3A3"/>
            </a:solidFill>
            <a:miter lim="800000"/>
            <a:headEnd/>
            <a:tailEnd/>
          </a:ln>
          <a:effectLst>
            <a:outerShdw dist="50760" dir="5400000" algn="ctr" rotWithShape="0">
              <a:srgbClr val="000000">
                <a:alpha val="25040"/>
              </a:srgbClr>
            </a:outerShdw>
          </a:effec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414338" y="427038"/>
            <a:ext cx="8310562" cy="3116262"/>
            <a:chOff x="261" y="269"/>
            <a:chExt cx="5235" cy="1963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" y="269"/>
              <a:ext cx="5235" cy="1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058" name="Text Box 4"/>
            <p:cNvSpPr txBox="1">
              <a:spLocks noChangeArrowheads="1"/>
            </p:cNvSpPr>
            <p:nvPr/>
          </p:nvSpPr>
          <p:spPr bwMode="auto">
            <a:xfrm>
              <a:off x="290" y="300"/>
              <a:ext cx="5177" cy="1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4986338"/>
            <a:ext cx="8178800" cy="10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530225"/>
            <a:ext cx="81788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0" tIns="9144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776663" y="6111875"/>
            <a:ext cx="2281237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000">
                <a:solidFill>
                  <a:srgbClr val="A7A399"/>
                </a:solidFill>
                <a:latin typeface="Times New Roman" pitchFamily="18" charset="0"/>
                <a:ea typeface="Microsoft YaHei" charset="-122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ru-RU"/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062663" y="6111875"/>
            <a:ext cx="2286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8348663" y="6111875"/>
            <a:ext cx="452437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>
                <a:solidFill>
                  <a:srgbClr val="A7A399"/>
                </a:solidFill>
                <a:latin typeface="Times New Roman" pitchFamily="18" charset="0"/>
                <a:ea typeface="Microsoft YaHei" charset="-122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F08E824C-8F91-444B-875C-CAA3FE20621E}" type="slidenum">
              <a:rPr lang="ru-RU"/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97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2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0">
            <a:gsLst>
              <a:gs pos="0">
                <a:srgbClr val="FFFFFF"/>
              </a:gs>
              <a:gs pos="100000">
                <a:srgbClr val="DADADA"/>
              </a:gs>
            </a:gsLst>
            <a:lin ang="5400000" scaled="1"/>
          </a:gradFill>
          <a:ln w="2160" cap="rnd">
            <a:solidFill>
              <a:srgbClr val="A4A3A3"/>
            </a:solidFill>
            <a:miter lim="800000"/>
            <a:headEnd/>
            <a:tailEnd/>
          </a:ln>
          <a:effectLst>
            <a:outerShdw dist="50760" dir="5400000" algn="ctr" rotWithShape="0">
              <a:srgbClr val="000000">
                <a:alpha val="25040"/>
              </a:srgbClr>
            </a:outerShdw>
          </a:effec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414338" y="427038"/>
            <a:ext cx="8310562" cy="5492750"/>
            <a:chOff x="261" y="269"/>
            <a:chExt cx="5235" cy="3460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" y="269"/>
              <a:ext cx="5235" cy="3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34" name="Text Box 4"/>
            <p:cNvSpPr txBox="1">
              <a:spLocks noChangeArrowheads="1"/>
            </p:cNvSpPr>
            <p:nvPr/>
          </p:nvSpPr>
          <p:spPr bwMode="auto">
            <a:xfrm>
              <a:off x="285" y="295"/>
              <a:ext cx="5187" cy="3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 smtClean="0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102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4986338"/>
            <a:ext cx="8178800" cy="10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530225"/>
            <a:ext cx="81788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0" tIns="9144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776663" y="6111875"/>
            <a:ext cx="2281237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ru-RU">
              <a:latin typeface="Arial" charset="0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062663" y="6111875"/>
            <a:ext cx="2286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8348663" y="6111875"/>
            <a:ext cx="452437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1A5C8D85-DD71-4AEE-AAFE-A7F311C41FAA}" type="slidenum">
              <a:rPr lang="ru-RU">
                <a:latin typeface="Arial" charset="0"/>
              </a:rPr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ru-RU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20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FF8D3E"/>
          </a:solidFill>
          <a:latin typeface="Verdana" pitchFamily="34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2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2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708400" y="3284538"/>
            <a:ext cx="4535488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tIns="46800" rIns="4572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r"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  <a:br>
              <a:rPr lang="ru-RU" sz="28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8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4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учителя истории </a:t>
            </a:r>
            <a:br>
              <a:rPr lang="ru-RU" sz="24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4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и обществознания</a:t>
            </a:r>
            <a:br>
              <a:rPr lang="ru-RU" sz="24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4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Кравцовой</a:t>
            </a:r>
            <a:br>
              <a:rPr lang="ru-RU" sz="24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r>
              <a:rPr lang="ru-RU" sz="2400" b="1" dirty="0" smtClean="0">
                <a:solidFill>
                  <a:srgbClr val="9F293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Анжелики Алексеевны</a:t>
            </a:r>
            <a:r>
              <a:rPr lang="ru-RU" sz="24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400" b="1" dirty="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endParaRPr lang="ru-RU" sz="2400" b="1" dirty="0" smtClean="0">
              <a:solidFill>
                <a:srgbClr val="FF8D3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2916238" y="692150"/>
            <a:ext cx="5688012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1pPr>
            <a:lvl2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2pPr>
            <a:lvl3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3pPr>
            <a:lvl4pPr eaLnBrk="0" hangingPunct="0">
              <a:spcBef>
                <a:spcPts val="2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9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4pPr>
            <a:lvl5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9pPr>
          </a:lstStyle>
          <a:p>
            <a:pPr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4400" smtClean="0">
              <a:latin typeface="Arial" charset="0"/>
            </a:endParaRPr>
          </a:p>
          <a:p>
            <a:pPr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4400" smtClean="0">
              <a:latin typeface="Arial" charset="0"/>
            </a:endParaRPr>
          </a:p>
          <a:p>
            <a:pPr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4400" smtClean="0">
                <a:solidFill>
                  <a:srgbClr val="604878"/>
                </a:solidFill>
                <a:latin typeface="Arial" charset="0"/>
              </a:rPr>
              <a:t>      Портфолио</a:t>
            </a:r>
            <a:r>
              <a:rPr lang="ru-RU" altLang="ru-RU" sz="3200" smtClean="0">
                <a:latin typeface="Arial" charset="0"/>
              </a:rPr>
              <a:t> 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368425" y="287338"/>
            <a:ext cx="7343775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1pPr>
            <a:lvl2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2pPr>
            <a:lvl3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3pPr>
            <a:lvl4pPr eaLnBrk="0" hangingPunct="0">
              <a:spcBef>
                <a:spcPts val="2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9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4pPr>
            <a:lvl5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1800" b="1" i="1" smtClean="0">
              <a:latin typeface="Arial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endParaRPr lang="ru-RU" altLang="ru-RU" sz="1800" b="1" i="1" smtClean="0">
              <a:latin typeface="Arial" charset="0"/>
            </a:endParaRP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1800" b="1" i="1" smtClean="0">
                <a:latin typeface="Arial" charset="0"/>
              </a:rPr>
              <a:t>Частное общеобразовательное учреждение</a:t>
            </a:r>
          </a:p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1800" b="1" i="1" smtClean="0">
                <a:latin typeface="Arial" charset="0"/>
              </a:rPr>
              <a:t>«Средняя общеобразовательная школа №48 открытого  акционерного общества «Российские Железные Дороги»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6051550" y="6143625"/>
            <a:ext cx="1154113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1pPr>
            <a:lvl2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2pPr>
            <a:lvl3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2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3pPr>
            <a:lvl4pPr eaLnBrk="0" hangingPunct="0">
              <a:spcBef>
                <a:spcPts val="225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900"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4pPr>
            <a:lvl5pPr eaLnBrk="0" hangingPunct="0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Verdana" pitchFamily="34" charset="0"/>
                <a:ea typeface="Microsoft YaHei" pitchFamily="34" charset="-122"/>
              </a:defRPr>
            </a:lvl9pPr>
          </a:lstStyle>
          <a:p>
            <a:pPr algn="ctr" defTabSz="449263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altLang="ru-RU" sz="1800" b="1" i="1" smtClean="0">
                <a:latin typeface="Arial" charset="0"/>
              </a:rPr>
              <a:t>2017 год</a:t>
            </a:r>
          </a:p>
        </p:txBody>
      </p:sp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84"/>
          <a:stretch>
            <a:fillRect/>
          </a:stretch>
        </p:blipFill>
        <p:spPr bwMode="auto">
          <a:xfrm>
            <a:off x="403225" y="2797175"/>
            <a:ext cx="3448050" cy="285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4658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30145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250825" y="476250"/>
            <a:ext cx="8569325" cy="554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880" tIns="91440" rIns="90000" bIns="46800"/>
          <a:lstStyle>
            <a:lvl1pPr marL="271463" indent="-268288"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400" b="1" dirty="0" smtClean="0">
              <a:solidFill>
                <a:srgbClr val="52322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273050"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SzPct val="80000"/>
              <a:defRPr/>
            </a:pPr>
            <a:r>
              <a:rPr lang="ru-RU" sz="2400" b="1" dirty="0" smtClean="0">
                <a:solidFill>
                  <a:srgbClr val="D96B7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                          </a:t>
            </a:r>
            <a:r>
              <a:rPr lang="ru-RU" sz="2400" b="1" i="1" dirty="0" smtClean="0">
                <a:solidFill>
                  <a:srgbClr val="D96B7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Общие сведения</a:t>
            </a:r>
          </a:p>
          <a:p>
            <a:pPr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400" b="1" dirty="0" smtClean="0">
              <a:solidFill>
                <a:srgbClr val="52322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268288" indent="-265113"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" pitchFamily="2" charset="2"/>
              <a:buChar char=""/>
              <a:defRPr/>
            </a:pPr>
            <a:r>
              <a:rPr lang="ru-RU" sz="2000" b="1" i="1" dirty="0" smtClean="0">
                <a:solidFill>
                  <a:srgbClr val="52322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Ф.И.О.	          Кравцова Анжелика  Алексеевна</a:t>
            </a:r>
          </a:p>
          <a:p>
            <a:pPr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000" b="1" i="1" dirty="0" smtClean="0">
              <a:solidFill>
                <a:srgbClr val="523227"/>
              </a:solidFill>
              <a:latin typeface="Verdana" pitchFamily="34" charset="0"/>
            </a:endParaRPr>
          </a:p>
          <a:p>
            <a:pPr marL="268288" indent="-265113"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" pitchFamily="2" charset="2"/>
              <a:buChar char=""/>
              <a:defRPr/>
            </a:pPr>
            <a:r>
              <a:rPr lang="ru-RU" sz="2000" b="1" i="1" dirty="0" smtClean="0">
                <a:solidFill>
                  <a:srgbClr val="52322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Место работы    ЧОУ «СОШ №48  ОАО «РЖД»</a:t>
            </a:r>
          </a:p>
          <a:p>
            <a:pPr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000" b="1" i="1" dirty="0" smtClean="0">
              <a:solidFill>
                <a:srgbClr val="523227"/>
              </a:solidFill>
              <a:latin typeface="Verdana" pitchFamily="34" charset="0"/>
            </a:endParaRPr>
          </a:p>
          <a:p>
            <a:pPr marL="268288" indent="-265113"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" pitchFamily="2" charset="2"/>
              <a:buChar char=""/>
              <a:defRPr/>
            </a:pPr>
            <a:r>
              <a:rPr lang="ru-RU" sz="2000" b="1" i="1" dirty="0" smtClean="0">
                <a:solidFill>
                  <a:srgbClr val="52322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Должность         учитель истории и обществознания</a:t>
            </a:r>
          </a:p>
          <a:p>
            <a:pPr marL="273050"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000" b="1" i="1" dirty="0" smtClean="0">
              <a:solidFill>
                <a:srgbClr val="523227"/>
              </a:solidFill>
              <a:latin typeface="Verdana" pitchFamily="34" charset="0"/>
            </a:endParaRPr>
          </a:p>
          <a:p>
            <a:pPr marL="268288" indent="-265113"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" pitchFamily="2" charset="2"/>
              <a:buChar char=""/>
              <a:defRPr/>
            </a:pPr>
            <a:r>
              <a:rPr lang="ru-RU" sz="2000" b="1" i="1" dirty="0" smtClean="0">
                <a:solidFill>
                  <a:srgbClr val="52322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Квалификация	         </a:t>
            </a:r>
            <a:r>
              <a:rPr lang="en-US" sz="2000" b="1" i="1" dirty="0" smtClean="0">
                <a:solidFill>
                  <a:srgbClr val="52322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I </a:t>
            </a:r>
            <a:r>
              <a:rPr lang="ru-RU" sz="2000" b="1" i="1" dirty="0" smtClean="0">
                <a:solidFill>
                  <a:srgbClr val="52322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категория</a:t>
            </a:r>
          </a:p>
          <a:p>
            <a:pPr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000" b="1" i="1" dirty="0" smtClean="0">
              <a:solidFill>
                <a:srgbClr val="52322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268288" indent="-265113"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" pitchFamily="2" charset="2"/>
              <a:buChar char=""/>
              <a:defRPr/>
            </a:pPr>
            <a:r>
              <a:rPr lang="ru-RU" sz="2000" b="1" i="1" dirty="0" smtClean="0">
                <a:solidFill>
                  <a:srgbClr val="52322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Стаж работы	         16 лет</a:t>
            </a:r>
            <a:r>
              <a:rPr lang="ru-RU" sz="2000" b="1" i="1" dirty="0" smtClean="0">
                <a:solidFill>
                  <a:srgbClr val="003399"/>
                </a:solidFill>
              </a:rPr>
              <a:t> </a:t>
            </a:r>
          </a:p>
          <a:p>
            <a:pPr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000" b="1" i="1" dirty="0" smtClean="0">
              <a:solidFill>
                <a:srgbClr val="003399"/>
              </a:solidFill>
            </a:endParaRPr>
          </a:p>
          <a:p>
            <a:pPr marL="268288" indent="-265113" defTabSz="449263" fontAlgn="base">
              <a:lnSpc>
                <a:spcPct val="90000"/>
              </a:lnSpc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" pitchFamily="2" charset="2"/>
              <a:buChar char=""/>
              <a:defRPr/>
            </a:pPr>
            <a:r>
              <a:rPr lang="ru-RU" sz="2000" b="1" i="1" dirty="0" smtClean="0">
                <a:solidFill>
                  <a:srgbClr val="52322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Стаж работы в данном ОУ       12 лет</a:t>
            </a:r>
          </a:p>
        </p:txBody>
      </p:sp>
    </p:spTree>
    <p:extLst>
      <p:ext uri="{BB962C8B-B14F-4D97-AF65-F5344CB8AC3E}">
        <p14:creationId xmlns:p14="http://schemas.microsoft.com/office/powerpoint/2010/main" val="2774024584"/>
      </p:ext>
    </p:extLst>
  </p:cSld>
  <p:clrMapOvr>
    <a:masterClrMapping/>
  </p:clrMapOvr>
  <p:transition advTm="7168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500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5" dur="500"/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9" dur="500"/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3" dur="500"/>
                                        <p:tgtEl>
                                          <p:spTgt spid="112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7" dur="500"/>
                                        <p:tgtEl>
                                          <p:spTgt spid="112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2" dur="500"/>
                                        <p:tgtEl>
                                          <p:spTgt spid="112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539750" y="404813"/>
            <a:ext cx="8183563" cy="561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880" tIns="91440" rIns="90000" bIns="46800"/>
          <a:lstStyle>
            <a:lvl1pPr marL="273050" indent="-268288"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defTabSz="449263" fontAlgn="base">
              <a:spcBef>
                <a:spcPts val="250"/>
              </a:spcBef>
              <a:spcAft>
                <a:spcPct val="0"/>
              </a:spcAft>
              <a:buSzPct val="80000"/>
              <a:defRPr/>
            </a:pPr>
            <a:r>
              <a:rPr lang="ru-RU" sz="2600" b="1" smtClean="0">
                <a:solidFill>
                  <a:srgbClr val="D96B77"/>
                </a:solidFill>
                <a:latin typeface="Verdana" pitchFamily="34" charset="0"/>
              </a:rPr>
              <a:t>                           Образование</a:t>
            </a:r>
          </a:p>
          <a:p>
            <a:pPr defTabSz="449263" fontAlgn="base"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400" b="1" smtClean="0">
              <a:latin typeface="Verdana" pitchFamily="34" charset="0"/>
            </a:endParaRPr>
          </a:p>
          <a:p>
            <a:pPr marL="268288" indent="-263525" defTabSz="449263" fontAlgn="base"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 2" pitchFamily="18" charset="2"/>
              <a:buChar char=""/>
              <a:defRPr/>
            </a:pPr>
            <a:r>
              <a:rPr lang="ru-RU" sz="2000" b="1" i="1" smtClean="0">
                <a:solidFill>
                  <a:srgbClr val="674D26"/>
                </a:solidFill>
                <a:latin typeface="Verdana" pitchFamily="34" charset="0"/>
              </a:rPr>
              <a:t>Образование                           высшее</a:t>
            </a:r>
          </a:p>
          <a:p>
            <a:pPr marL="268288" indent="-263525" defTabSz="449263" fontAlgn="base"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 2" pitchFamily="18" charset="2"/>
              <a:buChar char=""/>
              <a:defRPr/>
            </a:pPr>
            <a:r>
              <a:rPr lang="ru-RU" sz="2000" b="1" i="1" smtClean="0">
                <a:solidFill>
                  <a:srgbClr val="674D26"/>
                </a:solidFill>
                <a:latin typeface="Verdana" pitchFamily="34" charset="0"/>
              </a:rPr>
              <a:t>ВУЗ                     Красноярский государственный </a:t>
            </a:r>
          </a:p>
          <a:p>
            <a:pPr defTabSz="449263" fontAlgn="base">
              <a:spcBef>
                <a:spcPts val="250"/>
              </a:spcBef>
              <a:spcAft>
                <a:spcPct val="0"/>
              </a:spcAft>
              <a:buSzPct val="80000"/>
              <a:defRPr/>
            </a:pPr>
            <a:r>
              <a:rPr lang="ru-RU" sz="2000" b="1" i="1" smtClean="0">
                <a:solidFill>
                  <a:srgbClr val="674D26"/>
                </a:solidFill>
                <a:latin typeface="Verdana" pitchFamily="34" charset="0"/>
              </a:rPr>
              <a:t>                                 педагогический университет</a:t>
            </a:r>
          </a:p>
          <a:p>
            <a:pPr marL="268288" indent="-263525" defTabSz="449263" fontAlgn="base"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 2" pitchFamily="18" charset="2"/>
              <a:buChar char=""/>
              <a:defRPr/>
            </a:pPr>
            <a:r>
              <a:rPr lang="ru-RU" sz="2000" b="1" i="1" smtClean="0">
                <a:solidFill>
                  <a:srgbClr val="674D26"/>
                </a:solidFill>
                <a:latin typeface="Verdana" pitchFamily="34" charset="0"/>
              </a:rPr>
              <a:t> Дата окончания                  2002 год</a:t>
            </a:r>
          </a:p>
          <a:p>
            <a:pPr marL="268288" indent="-263525" defTabSz="449263" fontAlgn="base"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 2" pitchFamily="18" charset="2"/>
              <a:buChar char=""/>
              <a:defRPr/>
            </a:pPr>
            <a:r>
              <a:rPr lang="ru-RU" sz="2000" b="1" i="1" smtClean="0">
                <a:solidFill>
                  <a:srgbClr val="674D26"/>
                </a:solidFill>
                <a:latin typeface="Verdana" pitchFamily="34" charset="0"/>
              </a:rPr>
              <a:t> Факультет                            филологический</a:t>
            </a:r>
          </a:p>
          <a:p>
            <a:pPr marL="268288" indent="-263525" defTabSz="449263" fontAlgn="base"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 2" pitchFamily="18" charset="2"/>
              <a:buChar char=""/>
              <a:defRPr/>
            </a:pPr>
            <a:r>
              <a:rPr lang="ru-RU" sz="2000" b="1" i="1" smtClean="0">
                <a:solidFill>
                  <a:srgbClr val="674D26"/>
                </a:solidFill>
                <a:latin typeface="Verdana" pitchFamily="34" charset="0"/>
              </a:rPr>
              <a:t> № диплома                         ДВС 1063489</a:t>
            </a:r>
          </a:p>
          <a:p>
            <a:pPr marL="268288" indent="-263525" defTabSz="449263" fontAlgn="base">
              <a:spcBef>
                <a:spcPts val="250"/>
              </a:spcBef>
              <a:spcAft>
                <a:spcPct val="0"/>
              </a:spcAft>
              <a:buClr>
                <a:srgbClr val="F07F09"/>
              </a:buClr>
              <a:buSzPct val="80000"/>
              <a:buFont typeface="Wingdings 2" pitchFamily="18" charset="2"/>
              <a:buChar char=""/>
              <a:defRPr/>
            </a:pPr>
            <a:r>
              <a:rPr lang="ru-RU" sz="2000" b="1" i="1" smtClean="0">
                <a:solidFill>
                  <a:srgbClr val="674D26"/>
                </a:solidFill>
                <a:latin typeface="Verdana" pitchFamily="34" charset="0"/>
              </a:rPr>
              <a:t>Занимаемая должность       учитель  истории и   </a:t>
            </a:r>
          </a:p>
          <a:p>
            <a:pPr defTabSz="449263" fontAlgn="base">
              <a:spcBef>
                <a:spcPts val="250"/>
              </a:spcBef>
              <a:spcAft>
                <a:spcPct val="0"/>
              </a:spcAft>
              <a:buSzPct val="80000"/>
              <a:defRPr/>
            </a:pPr>
            <a:r>
              <a:rPr lang="ru-RU" sz="2000" b="1" i="1" smtClean="0">
                <a:solidFill>
                  <a:srgbClr val="674D26"/>
                </a:solidFill>
                <a:latin typeface="Verdana" pitchFamily="34" charset="0"/>
              </a:rPr>
              <a:t>                                                              обществознания</a:t>
            </a:r>
          </a:p>
          <a:p>
            <a:pPr marL="271463" defTabSz="449263" fontAlgn="base"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200" b="1" smtClean="0">
              <a:latin typeface="Verdana" pitchFamily="34" charset="0"/>
            </a:endParaRPr>
          </a:p>
          <a:p>
            <a:pPr defTabSz="449263" fontAlgn="base">
              <a:spcBef>
                <a:spcPts val="250"/>
              </a:spcBef>
              <a:spcAft>
                <a:spcPct val="0"/>
              </a:spcAft>
              <a:buSzPct val="80000"/>
              <a:defRPr/>
            </a:pPr>
            <a:r>
              <a:rPr lang="ru-RU" sz="2200" smtClean="0">
                <a:latin typeface="Verdana" pitchFamily="34" charset="0"/>
              </a:rPr>
              <a:t>     </a:t>
            </a:r>
          </a:p>
          <a:p>
            <a:pPr marL="271463" defTabSz="449263" fontAlgn="base">
              <a:spcBef>
                <a:spcPts val="250"/>
              </a:spcBef>
              <a:spcAft>
                <a:spcPct val="0"/>
              </a:spcAft>
              <a:buSzPct val="80000"/>
              <a:defRPr/>
            </a:pPr>
            <a:endParaRPr lang="ru-RU" sz="2200" smtClean="0">
              <a:latin typeface="Verdana" pitchFamily="34" charset="0"/>
            </a:endParaRP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60000">
            <a:off x="3844131" y="3659982"/>
            <a:ext cx="1679575" cy="269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7201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E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250825" y="333375"/>
            <a:ext cx="85693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tIns="46800" rIns="4572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ru-RU" sz="2400" b="1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Повышение квалификации 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722313" y="3684588"/>
            <a:ext cx="7772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mtClean="0">
              <a:solidFill>
                <a:srgbClr val="FFFFFF"/>
              </a:solidFill>
              <a:latin typeface="Arial" charset="0"/>
            </a:endParaRPr>
          </a:p>
        </p:txBody>
      </p:sp>
      <p:graphicFrame>
        <p:nvGraphicFramePr>
          <p:cNvPr id="33795" name="Group 3"/>
          <p:cNvGraphicFramePr>
            <a:graphicFrameLocks noGrp="1"/>
          </p:cNvGraphicFramePr>
          <p:nvPr/>
        </p:nvGraphicFramePr>
        <p:xfrm>
          <a:off x="468313" y="981075"/>
          <a:ext cx="8281987" cy="5618163"/>
        </p:xfrm>
        <a:graphic>
          <a:graphicData uri="http://schemas.openxmlformats.org/drawingml/2006/table">
            <a:tbl>
              <a:tblPr/>
              <a:tblGrid>
                <a:gridCol w="449262"/>
                <a:gridCol w="3146425"/>
                <a:gridCol w="1465263"/>
                <a:gridCol w="1098550"/>
                <a:gridCol w="2122487"/>
              </a:tblGrid>
              <a:tr h="5603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№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7F0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Название курсов повышения квалификации 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7F0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Количество часов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7F0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Сроки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7F0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Вид полученного документа 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7F09"/>
                    </a:solidFill>
                  </a:tcPr>
                </a:tc>
              </a:tr>
              <a:tr h="15843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1.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«Развитие межкультурного и межконфессионального диалога средствами образования в поликультурной среде России» г. Москва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72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2014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удостоверение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7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</a:tr>
              <a:tr h="15271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2.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« ФГОС: содержание и деятельностные технологии обучения обществознанию»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г. Красноярск 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108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2014 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удостоверение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7"/>
                    </a:solidFill>
                  </a:tcPr>
                </a:tc>
              </a:tr>
              <a:tr h="19462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3.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«Содержание и методика преподавания истории в контексте Федеральных образовательных стандартов нового поколения»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 г. Красноярск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ea typeface="Microsoft YaHei" charset="-122"/>
                      </a:endParaRP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108 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2015 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Microsoft YaHei" charset="-122"/>
                        </a:rPr>
                        <a:t>удостоверение</a:t>
                      </a:r>
                    </a:p>
                  </a:txBody>
                  <a:tcPr marL="90000" marR="90000" marT="46800" marB="46800" horzOverflow="overflow">
                    <a:lnL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74973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1258888" y="620713"/>
            <a:ext cx="662622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2400" dirty="0">
                <a:solidFill>
                  <a:srgbClr val="3333CC">
                    <a:lumMod val="75000"/>
                  </a:srgbClr>
                </a:solidFill>
                <a:latin typeface="Arial" charset="0"/>
              </a:rPr>
              <a:t>Результаты педагогической деятельности</a:t>
            </a: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ru-RU" sz="2400" dirty="0">
              <a:solidFill>
                <a:srgbClr val="3333CC">
                  <a:lumMod val="75000"/>
                </a:srgbClr>
              </a:solidFill>
              <a:latin typeface="Arial" charset="0"/>
            </a:endParaRPr>
          </a:p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ru-RU" sz="2000" dirty="0">
                <a:solidFill>
                  <a:srgbClr val="3333CC">
                    <a:lumMod val="75000"/>
                  </a:srgbClr>
                </a:solidFill>
                <a:latin typeface="Arial" charset="0"/>
              </a:rPr>
              <a:t>Достижения моей педагогической деятельности в этом направлении, я считаю стабильные положительные результаты обучения и положительная динамика освоения учащимися программ в соответствии с требованиями государственного образовательного стандарта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070350"/>
            <a:ext cx="1914525" cy="145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4926013"/>
            <a:ext cx="1871663" cy="118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45125"/>
            <a:ext cx="1871662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063" y="3228975"/>
            <a:ext cx="1816100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642624"/>
      </p:ext>
    </p:extLst>
  </p:cSld>
  <p:clrMapOvr>
    <a:masterClrMapping/>
  </p:clrMapOvr>
  <p:transition advTm="7168">
    <p:dissolve/>
  </p:transition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042988" y="620713"/>
            <a:ext cx="7489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itchFamily="16" charset="0"/>
              <a:buNone/>
              <a:defRPr/>
            </a:pPr>
            <a:r>
              <a:rPr lang="ru-RU" sz="2400" b="1" i="1" dirty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Результативность профессиональной деятельности основного общего образования при 100 % успеваемости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0825" y="2060575"/>
          <a:ext cx="8642351" cy="4681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588"/>
                <a:gridCol w="2220018"/>
                <a:gridCol w="2101157"/>
                <a:gridCol w="2160588"/>
              </a:tblGrid>
              <a:tr h="54565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год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2014-15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2015-16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2016-17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</a:tr>
              <a:tr h="54565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</a:t>
                      </a:r>
                      <a:endParaRPr lang="ru-RU" sz="14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8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 9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10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</a:tr>
              <a:tr h="96112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История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Обществознание</a:t>
                      </a:r>
                      <a:endParaRPr lang="ru-RU" sz="14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50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                50</a:t>
                      </a:r>
                      <a:endParaRPr lang="ru-RU" sz="1800" dirty="0"/>
                    </a:p>
                  </a:txBody>
                  <a:tcPr marL="91455" marR="91455" marT="45718" marB="45718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50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                50</a:t>
                      </a:r>
                      <a:endParaRPr lang="ru-RU" sz="1800" dirty="0"/>
                    </a:p>
                  </a:txBody>
                  <a:tcPr marL="91455" marR="91455" marT="45718" marB="45718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50</a:t>
                      </a:r>
                    </a:p>
                    <a:p>
                      <a:endParaRPr lang="ru-RU" sz="1800" dirty="0" smtClean="0"/>
                    </a:p>
                    <a:p>
                      <a:r>
                        <a:rPr lang="ru-RU" sz="1800" dirty="0" smtClean="0"/>
                        <a:t>                  70</a:t>
                      </a:r>
                      <a:endParaRPr lang="ru-RU" sz="1800" dirty="0"/>
                    </a:p>
                  </a:txBody>
                  <a:tcPr marL="91455" marR="91455" marT="45718" marB="45718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54565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</a:t>
                      </a:r>
                      <a:endParaRPr lang="ru-RU" sz="14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7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8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9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</a:tr>
              <a:tr h="768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История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Обществознание</a:t>
                      </a:r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78</a:t>
                      </a:r>
                    </a:p>
                    <a:p>
                      <a:r>
                        <a:rPr lang="ru-RU" sz="1800" dirty="0" smtClean="0"/>
                        <a:t>               89</a:t>
                      </a:r>
                    </a:p>
                  </a:txBody>
                  <a:tcPr marL="91455" marR="91455" marT="45718" marB="45718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78</a:t>
                      </a:r>
                    </a:p>
                    <a:p>
                      <a:r>
                        <a:rPr lang="ru-RU" sz="1800" dirty="0" smtClean="0"/>
                        <a:t>                 89</a:t>
                      </a:r>
                      <a:endParaRPr lang="ru-RU" sz="1800" dirty="0"/>
                    </a:p>
                  </a:txBody>
                  <a:tcPr marL="91455" marR="91455" marT="45718" marB="45718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78</a:t>
                      </a:r>
                    </a:p>
                    <a:p>
                      <a:r>
                        <a:rPr lang="ru-RU" sz="1800" dirty="0" smtClean="0"/>
                        <a:t>                 89</a:t>
                      </a:r>
                      <a:endParaRPr lang="ru-RU" sz="1800" dirty="0"/>
                    </a:p>
                  </a:txBody>
                  <a:tcPr marL="91455" marR="91455" marT="45718" marB="45718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54565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</a:t>
                      </a:r>
                      <a:endParaRPr lang="ru-RU" sz="14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6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  7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         8</a:t>
                      </a:r>
                      <a:endParaRPr lang="ru-RU" sz="1800" dirty="0"/>
                    </a:p>
                  </a:txBody>
                  <a:tcPr marL="91455" marR="91455" marT="45718" marB="45718"/>
                </a:tc>
              </a:tr>
              <a:tr h="768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История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Обществознание</a:t>
                      </a:r>
                    </a:p>
                  </a:txBody>
                  <a:tcPr marL="91455" marR="91455" marT="45718" marB="45718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78</a:t>
                      </a:r>
                    </a:p>
                    <a:p>
                      <a:r>
                        <a:rPr lang="ru-RU" sz="1800" dirty="0" smtClean="0"/>
                        <a:t>                   78</a:t>
                      </a:r>
                      <a:endParaRPr lang="ru-RU" sz="1800" dirty="0"/>
                    </a:p>
                  </a:txBody>
                  <a:tcPr marL="91455" marR="91455" marT="45718" marB="45718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86</a:t>
                      </a:r>
                    </a:p>
                    <a:p>
                      <a:r>
                        <a:rPr lang="ru-RU" sz="1800" dirty="0" smtClean="0"/>
                        <a:t>                100</a:t>
                      </a:r>
                      <a:endParaRPr lang="ru-RU" sz="1800" dirty="0"/>
                    </a:p>
                  </a:txBody>
                  <a:tcPr marL="91455" marR="91455" marT="45718" marB="45718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100</a:t>
                      </a:r>
                    </a:p>
                    <a:p>
                      <a:r>
                        <a:rPr lang="ru-RU" sz="1800" dirty="0" smtClean="0"/>
                        <a:t>                 100</a:t>
                      </a:r>
                      <a:endParaRPr lang="ru-RU" sz="1800" dirty="0"/>
                    </a:p>
                  </a:txBody>
                  <a:tcPr marL="91455" marR="91455" marT="45718" marB="45718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1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Verdana"/>
        <a:ea typeface="Microsoft YaHei"/>
        <a:cs typeface=""/>
      </a:majorFont>
      <a:minorFont>
        <a:latin typeface="Verdan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Verdana"/>
        <a:ea typeface="Microsoft YaHei"/>
        <a:cs typeface=""/>
      </a:majorFont>
      <a:minorFont>
        <a:latin typeface="Verdan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</Words>
  <Application>Microsoft Office PowerPoint</Application>
  <PresentationFormat>Экран (4:3)</PresentationFormat>
  <Paragraphs>113</Paragraphs>
  <Slides>6</Slides>
  <Notes>5</Notes>
  <HiddenSlides>1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1</cp:revision>
  <dcterms:created xsi:type="dcterms:W3CDTF">2017-09-08T16:36:50Z</dcterms:created>
  <dcterms:modified xsi:type="dcterms:W3CDTF">2017-09-08T16:39:45Z</dcterms:modified>
</cp:coreProperties>
</file>