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6"/>
  </p:notesMasterIdLst>
  <p:sldIdLst>
    <p:sldId id="287" r:id="rId2"/>
    <p:sldId id="289" r:id="rId3"/>
    <p:sldId id="257" r:id="rId4"/>
    <p:sldId id="262" r:id="rId5"/>
    <p:sldId id="266" r:id="rId6"/>
    <p:sldId id="267" r:id="rId7"/>
    <p:sldId id="284" r:id="rId8"/>
    <p:sldId id="288" r:id="rId9"/>
    <p:sldId id="271" r:id="rId10"/>
    <p:sldId id="272" r:id="rId11"/>
    <p:sldId id="285" r:id="rId12"/>
    <p:sldId id="286" r:id="rId13"/>
    <p:sldId id="281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75121" autoAdjust="0"/>
  </p:normalViewPr>
  <p:slideViewPr>
    <p:cSldViewPr>
      <p:cViewPr varScale="1">
        <p:scale>
          <a:sx n="39" d="100"/>
          <a:sy n="39" d="100"/>
        </p:scale>
        <p:origin x="-18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84475-1F01-44AC-BEC5-EFE3A907FCA3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BB060-266D-491B-98D7-D87C9774E1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BB060-266D-491B-98D7-D87C9774E1E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BB060-266D-491B-98D7-D87C9774E1E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BB060-266D-491B-98D7-D87C9774E1E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3029-8114-4FDF-8D64-F02C5CA3B8B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DEF1-BEF7-4424-977B-E4D52D458B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3029-8114-4FDF-8D64-F02C5CA3B8B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DEF1-BEF7-4424-977B-E4D52D458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3029-8114-4FDF-8D64-F02C5CA3B8B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DEF1-BEF7-4424-977B-E4D52D458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3029-8114-4FDF-8D64-F02C5CA3B8B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DEF1-BEF7-4424-977B-E4D52D458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3029-8114-4FDF-8D64-F02C5CA3B8B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1F6DEF1-BEF7-4424-977B-E4D52D458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3029-8114-4FDF-8D64-F02C5CA3B8B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DEF1-BEF7-4424-977B-E4D52D458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3029-8114-4FDF-8D64-F02C5CA3B8B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DEF1-BEF7-4424-977B-E4D52D458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3029-8114-4FDF-8D64-F02C5CA3B8B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DEF1-BEF7-4424-977B-E4D52D458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3029-8114-4FDF-8D64-F02C5CA3B8B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DEF1-BEF7-4424-977B-E4D52D458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3029-8114-4FDF-8D64-F02C5CA3B8B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DEF1-BEF7-4424-977B-E4D52D458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3029-8114-4FDF-8D64-F02C5CA3B8B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DEF1-BEF7-4424-977B-E4D52D458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0693029-8114-4FDF-8D64-F02C5CA3B8BD}" type="datetimeFigureOut">
              <a:rPr lang="ru-RU" smtClean="0"/>
              <a:pPr/>
              <a:t>09.09.2017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1F6DEF1-BEF7-4424-977B-E4D52D458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0"/>
            <a:ext cx="8229600" cy="1916832"/>
          </a:xfrm>
        </p:spPr>
        <p:txBody>
          <a:bodyPr>
            <a:normAutofit/>
          </a:bodyPr>
          <a:lstStyle/>
          <a:p>
            <a:r>
              <a:rPr lang="ru-RU" dirty="0" smtClean="0"/>
              <a:t>Фестиваль педагогических идей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3744416"/>
          </a:xfrm>
        </p:spPr>
        <p:txBody>
          <a:bodyPr>
            <a:normAutofit fontScale="25000" lnSpcReduction="20000"/>
          </a:bodyPr>
          <a:lstStyle/>
          <a:p>
            <a:r>
              <a:rPr lang="ru-RU" sz="6000" dirty="0" smtClean="0"/>
              <a:t>«</a:t>
            </a:r>
            <a:r>
              <a:rPr lang="ru-RU" sz="11200" dirty="0" smtClean="0"/>
              <a:t>Современное дошкольное образование в условиях реализации ФГОС дошкольного образования: опыт работы.» </a:t>
            </a:r>
          </a:p>
          <a:p>
            <a:endParaRPr lang="ru-RU" sz="11200" dirty="0" smtClean="0"/>
          </a:p>
          <a:p>
            <a:r>
              <a:rPr lang="ru-RU" sz="11200" dirty="0" smtClean="0"/>
              <a:t>Приготовила: воспитатель  </a:t>
            </a:r>
          </a:p>
          <a:p>
            <a:pPr algn="l"/>
            <a:r>
              <a:rPr lang="ru-RU" sz="11200" dirty="0" smtClean="0"/>
              <a:t>    МАДОУ « Малиновский детский сад»</a:t>
            </a:r>
          </a:p>
          <a:p>
            <a:pPr algn="l"/>
            <a:r>
              <a:rPr lang="ru-RU" sz="11200" dirty="0" smtClean="0"/>
              <a:t>     </a:t>
            </a:r>
            <a:r>
              <a:rPr lang="ru-RU" sz="11200" dirty="0" err="1" smtClean="0"/>
              <a:t>Батюта</a:t>
            </a:r>
            <a:r>
              <a:rPr lang="ru-RU" sz="11200" dirty="0" smtClean="0"/>
              <a:t>. Татьяна Олеговна.</a:t>
            </a:r>
          </a:p>
          <a:p>
            <a:r>
              <a:rPr lang="ru-RU" sz="11200" dirty="0" err="1" smtClean="0"/>
              <a:t>Ачинский</a:t>
            </a:r>
            <a:r>
              <a:rPr lang="ru-RU" sz="11200" dirty="0" smtClean="0"/>
              <a:t> район</a:t>
            </a:r>
          </a:p>
          <a:p>
            <a:r>
              <a:rPr lang="ru-RU" sz="11200" dirty="0" smtClean="0"/>
              <a:t>п. Малиновка</a:t>
            </a:r>
          </a:p>
          <a:p>
            <a:r>
              <a:rPr lang="ru-RU" sz="11200" dirty="0" smtClean="0"/>
              <a:t>2017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91264" cy="1417638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Результат: развитие творческого мышления и воображения, обогащение словарного запаса, свобода  в своих высказываниях, формулировка и решение проблем.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916832"/>
            <a:ext cx="2880319" cy="3293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1916833"/>
            <a:ext cx="3960440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err="1" smtClean="0"/>
              <a:t>Здоровьесберегающие</a:t>
            </a:r>
            <a:r>
              <a:rPr lang="ru-RU" sz="2800" dirty="0" smtClean="0"/>
              <a:t> технологии </a:t>
            </a:r>
            <a:br>
              <a:rPr lang="ru-RU" sz="2800" dirty="0" smtClean="0"/>
            </a:br>
            <a:r>
              <a:rPr lang="ru-RU" sz="2800" dirty="0" smtClean="0"/>
              <a:t> « использование нетрадиционного оборудования»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                          Цель:</a:t>
            </a:r>
            <a:endParaRPr lang="ru-RU" dirty="0" smtClean="0"/>
          </a:p>
          <a:p>
            <a:r>
              <a:rPr lang="ru-RU" dirty="0" smtClean="0"/>
              <a:t>Создать развивающую среду, внедряя нетрадиционное оборудование;</a:t>
            </a:r>
          </a:p>
          <a:p>
            <a:r>
              <a:rPr lang="ru-RU" dirty="0" smtClean="0"/>
              <a:t>Обеспечить высокую двигательную активность, совершенствуя движения детей и их физические качества;</a:t>
            </a:r>
          </a:p>
          <a:p>
            <a:r>
              <a:rPr lang="ru-RU" dirty="0" smtClean="0"/>
              <a:t>Развивать творческое воображение, стремление к активности, самостоятельности;</a:t>
            </a:r>
          </a:p>
          <a:p>
            <a:r>
              <a:rPr lang="ru-RU" dirty="0" smtClean="0"/>
              <a:t>Развивать у детей интерес к процессу движений с использованием нетрадиционного оборудования;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Задача:</a:t>
            </a:r>
            <a:r>
              <a:rPr lang="ru-RU" dirty="0" smtClean="0"/>
              <a:t> каждого дошкольного учреждения растить детей здоровыми, сильными, эмоциональными. Нетрадиционное оборудование – это всегда дополнительный стимул физкультурно-оздоровительной работы в ДОУ.</a:t>
            </a:r>
          </a:p>
          <a:p>
            <a:r>
              <a:rPr lang="ru-RU" dirty="0" smtClean="0"/>
              <a:t>Результат: Нетрадиционное двигательное оборудование помогает  добиваться высоких результатов у детей: расширяется двигательный опыт, совершенствуются навыки в основных движениях, развиваются ловкость, быстрота, выносливость. Дети учатся самостоятельности, общительности, у них повышается творческий и познавательный потенциал.</a:t>
            </a:r>
            <a:endParaRPr lang="ru-RU" u="sng" dirty="0" smtClean="0"/>
          </a:p>
          <a:p>
            <a:r>
              <a:rPr lang="ru-RU" u="sng" dirty="0" smtClean="0"/>
              <a:t>Народная мудрость гласит</a:t>
            </a:r>
            <a:r>
              <a:rPr lang="ru-RU" dirty="0" smtClean="0"/>
              <a:t>: «Чтобы сделать ребенка умным и </a:t>
            </a:r>
            <a:r>
              <a:rPr lang="ru-RU" u="sng" dirty="0" smtClean="0"/>
              <a:t>рассудительным</a:t>
            </a:r>
            <a:r>
              <a:rPr lang="ru-RU" dirty="0" smtClean="0"/>
              <a:t>: сделайте его крепким и </a:t>
            </a:r>
            <a:r>
              <a:rPr lang="ru-RU" b="1" dirty="0" smtClean="0"/>
              <a:t>здоровым</a:t>
            </a:r>
            <a:r>
              <a:rPr lang="ru-RU" dirty="0" smtClean="0"/>
              <a:t>!»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err="1" smtClean="0"/>
              <a:t>Здоровьесберегающие</a:t>
            </a:r>
            <a:r>
              <a:rPr lang="ru-RU" sz="2800" dirty="0" smtClean="0"/>
              <a:t> технологии </a:t>
            </a:r>
            <a:br>
              <a:rPr lang="ru-RU" sz="2800" dirty="0" smtClean="0"/>
            </a:br>
            <a:r>
              <a:rPr lang="ru-RU" sz="2800" dirty="0" smtClean="0"/>
              <a:t> « использование нетрадиционного оборудования»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Куб « дремучий лес»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                      ходунки</a:t>
            </a:r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492897"/>
            <a:ext cx="421196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2492896"/>
            <a:ext cx="379148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Применяемые </a:t>
            </a:r>
            <a:r>
              <a:rPr lang="ru-RU" b="1" dirty="0" smtClean="0"/>
              <a:t>технологии- </a:t>
            </a:r>
            <a:r>
              <a:rPr lang="ru-RU" dirty="0" smtClean="0"/>
              <a:t>позволили  изменить стиль работы с детьми и родителями. В результате чего,</a:t>
            </a:r>
          </a:p>
          <a:p>
            <a:r>
              <a:rPr lang="ru-RU" dirty="0" smtClean="0"/>
              <a:t>- повысилась детская самостоятельность, активность, любознательность;</a:t>
            </a:r>
          </a:p>
          <a:p>
            <a:r>
              <a:rPr lang="ru-RU" dirty="0" smtClean="0"/>
              <a:t>- у детей более развито творческое мышление, умение находить выход из трудной ситуации;</a:t>
            </a:r>
          </a:p>
          <a:p>
            <a:r>
              <a:rPr lang="ru-RU" dirty="0" smtClean="0"/>
              <a:t>- дети становятся увереннее в своих силах;</a:t>
            </a:r>
          </a:p>
          <a:p>
            <a:r>
              <a:rPr lang="ru-RU" dirty="0" smtClean="0"/>
              <a:t>- ребенок успешнее адаптируется к изменившейся ситуации школьного обучения;</a:t>
            </a:r>
          </a:p>
          <a:p>
            <a:r>
              <a:rPr lang="ru-RU" dirty="0" smtClean="0"/>
              <a:t>- вовлечение родителей и других членов семей в образовательный </a:t>
            </a:r>
            <a:r>
              <a:rPr lang="ru-RU" b="1" dirty="0" smtClean="0"/>
              <a:t>процесс</a:t>
            </a:r>
            <a:r>
              <a:rPr lang="ru-RU" dirty="0" smtClean="0"/>
              <a:t> дошкольного учреждения.</a:t>
            </a:r>
          </a:p>
          <a:p>
            <a:r>
              <a:rPr lang="ru-RU" dirty="0" smtClean="0"/>
              <a:t>Мы считаем, что этим заниматься нужно, важно, и отвечает современным требованиям к образованию дошкольников.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0"/>
            <a:ext cx="5486400" cy="270892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3600" dirty="0" smtClean="0"/>
              <a:t>Тема: Инновационные технологии в образовательном процессе со старшими дошкольниками.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0" name="Picture 6" descr="мудрый филин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3356992"/>
            <a:ext cx="3024336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5446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 Хотелось бы обратиться к словам известного философа Френсиса Бэкона, который сказал: «Кто не применяет новых средств, должен ждать новых бед», это мудрое изречение вполне может быть подтверждением того, что нововведения в современном образовании не просто дань какой-то моде, а необходимость, продиктованная самой жизнью.</a:t>
            </a:r>
          </a:p>
          <a:p>
            <a:pPr>
              <a:buNone/>
            </a:pPr>
            <a:r>
              <a:rPr lang="ru-RU" altLang="ru-RU" sz="2400" b="1" dirty="0" smtClean="0"/>
              <a:t>Технология </a:t>
            </a:r>
            <a:r>
              <a:rPr lang="ru-RU" altLang="ru-RU" sz="2400" dirty="0" smtClean="0"/>
              <a:t>– </a:t>
            </a:r>
            <a:r>
              <a:rPr lang="ru-RU" altLang="ru-RU" sz="2400" b="1" dirty="0" smtClean="0"/>
              <a:t>это совокупность приемов, применяемых в каком-либо деле, мастерстве, искусстве</a:t>
            </a:r>
            <a:r>
              <a:rPr lang="ru-RU" altLang="ru-RU" sz="2400" dirty="0" smtClean="0"/>
              <a:t> </a:t>
            </a:r>
            <a:r>
              <a:rPr lang="ru-RU" altLang="ru-RU" sz="2400" i="1" dirty="0" smtClean="0"/>
              <a:t>(толковый словарь).</a:t>
            </a:r>
            <a:r>
              <a:rPr lang="ru-RU" altLang="ru-RU" sz="2400" dirty="0" smtClean="0"/>
              <a:t> </a:t>
            </a:r>
          </a:p>
          <a:p>
            <a:pPr>
              <a:buNone/>
            </a:pPr>
            <a:r>
              <a:rPr lang="ru-RU" altLang="ru-RU" sz="2400" b="1" dirty="0" smtClean="0"/>
              <a:t>Педагогическая технология</a:t>
            </a:r>
            <a:r>
              <a:rPr lang="ru-RU" altLang="ru-RU" sz="2400" dirty="0" smtClean="0"/>
              <a:t> – </a:t>
            </a:r>
            <a:r>
              <a:rPr lang="ru-RU" altLang="ru-RU" sz="2400" b="1" dirty="0" smtClean="0"/>
              <a:t>это совокупность психолого-педагогических установок, определяющих специальный набор и компоновку форм, методов, способов, приёмов обучения, воспитательных средств; она есть организационно - методический инструментарий педагогического процесса .</a:t>
            </a:r>
            <a:r>
              <a:rPr lang="ru-RU" altLang="ru-RU" sz="2400" dirty="0" smtClean="0"/>
              <a:t> </a:t>
            </a:r>
            <a:r>
              <a:rPr lang="ru-RU" altLang="ru-RU" sz="2400" i="1" dirty="0" smtClean="0"/>
              <a:t>(Б.Т.Лихачёв)</a:t>
            </a:r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Теоретическое обоснование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Современные педагогические технологии в дошкольном образовании направлены на реализацию Федеральных государственных образовательных стандартов дошкольного образования.</a:t>
            </a:r>
            <a:br>
              <a:rPr lang="ru-RU" dirty="0" smtClean="0"/>
            </a:br>
            <a:r>
              <a:rPr lang="ru-RU" dirty="0" smtClean="0"/>
              <a:t>Принципиально важной стороной в педагогической технологии является позиция ребенка в воспитательно-образовательном процессе, отношение к ребенку со стороны взрослых. Взрослый в общении с детьми придерживается положения: «Не рядом, не над ним, а вместе!». Его цель- содействовать становлению ребенка как личности.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значимость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деятельности  моей работы  были использованы такие технологии,  как проектная деятельность ,игровая технология, </a:t>
            </a:r>
            <a:r>
              <a:rPr lang="ru-RU" dirty="0" err="1" smtClean="0"/>
              <a:t>здоровьесберигающие</a:t>
            </a:r>
            <a:r>
              <a:rPr lang="ru-RU" dirty="0" smtClean="0"/>
              <a:t> технологии. которое рассматриваются как система планируемых и реализуемых действий, а также характеристика условий и средств достижения поставленных целей и задач.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Технология проектной                                                         деятельности :     «</a:t>
            </a:r>
            <a:r>
              <a:rPr lang="ru-RU" dirty="0" err="1" smtClean="0"/>
              <a:t>лепбук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052736"/>
            <a:ext cx="4644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2132856"/>
            <a:ext cx="486003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Цель: Формировать у детей дошкольного возраста чувство патриотизма, гордости и уважения за Российскую армию во все времена.</a:t>
            </a:r>
          </a:p>
          <a:p>
            <a:r>
              <a:rPr lang="ru-RU" b="1" dirty="0" smtClean="0"/>
              <a:t> Задачи: </a:t>
            </a:r>
            <a:endParaRPr lang="ru-RU" dirty="0" smtClean="0"/>
          </a:p>
          <a:p>
            <a:r>
              <a:rPr lang="ru-RU" dirty="0" smtClean="0"/>
              <a:t>- Познакомить с былинными и сказочными богатырями, рассказать о том, что объединяет их с людьми военных профессий, живущими в настоящее время</a:t>
            </a:r>
          </a:p>
          <a:p>
            <a:r>
              <a:rPr lang="ru-RU" dirty="0" smtClean="0"/>
              <a:t> -Систематизировать, расширять и обобщать знания о Российской Армии, родах войск, военной техники. </a:t>
            </a:r>
          </a:p>
          <a:p>
            <a:r>
              <a:rPr lang="ru-RU" dirty="0" smtClean="0"/>
              <a:t> -Развивать интерес детей к истории родного Отечества, к истории формирования и становления Российской армии от Древней Руси до современности. </a:t>
            </a:r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1" y="2132856"/>
            <a:ext cx="4571999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err="1" smtClean="0"/>
              <a:t>Лепбук</a:t>
            </a:r>
            <a:r>
              <a:rPr lang="ru-RU" sz="1800" dirty="0" smtClean="0"/>
              <a:t>- </a:t>
            </a:r>
            <a:r>
              <a:rPr lang="ru-RU" sz="1800" dirty="0" err="1" smtClean="0"/>
              <a:t>таматическая</a:t>
            </a:r>
            <a:r>
              <a:rPr lang="ru-RU" sz="1800" dirty="0" smtClean="0"/>
              <a:t> папка раскладушка, в которой собрана различная информация в маленьких </a:t>
            </a:r>
            <a:r>
              <a:rPr lang="ru-RU" sz="1800" dirty="0" err="1" smtClean="0"/>
              <a:t>книжачках</a:t>
            </a:r>
            <a:r>
              <a:rPr lang="ru-RU" sz="1800" dirty="0" smtClean="0"/>
              <a:t>, кармашках, окошечках, которые позволяют поместить информацию, в виде текстов, рисунков, загадок на любую тему.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31440"/>
            <a:ext cx="8229600" cy="1512168"/>
          </a:xfrm>
        </p:spPr>
        <p:txBody>
          <a:bodyPr/>
          <a:lstStyle/>
          <a:p>
            <a:r>
              <a:rPr lang="ru-RU" dirty="0" err="1" smtClean="0"/>
              <a:t>лепбук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92697"/>
            <a:ext cx="4040188" cy="792088"/>
          </a:xfrm>
        </p:spPr>
        <p:txBody>
          <a:bodyPr/>
          <a:lstStyle/>
          <a:p>
            <a:r>
              <a:rPr lang="ru-RU" dirty="0" smtClean="0"/>
              <a:t>Защитники  </a:t>
            </a:r>
            <a:r>
              <a:rPr lang="ru-RU" dirty="0" err="1" smtClean="0"/>
              <a:t>руси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64705"/>
            <a:ext cx="4041775" cy="64807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Защитники    нашего    времени</a:t>
            </a:r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628800"/>
            <a:ext cx="482091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5025" y="1628800"/>
            <a:ext cx="4498975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3" cy="548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</a:t>
            </a:r>
            <a:r>
              <a:rPr lang="ru-RU" sz="3600" dirty="0" err="1" smtClean="0"/>
              <a:t>Лепбук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548680"/>
            <a:ext cx="3995936" cy="6309320"/>
          </a:xfrm>
        </p:spPr>
        <p:txBody>
          <a:bodyPr>
            <a:noAutofit/>
          </a:bodyPr>
          <a:lstStyle/>
          <a:p>
            <a:r>
              <a:rPr lang="ru-RU" sz="1800" dirty="0" smtClean="0"/>
              <a:t>Создание </a:t>
            </a:r>
            <a:r>
              <a:rPr lang="ru-RU" sz="1800" dirty="0" err="1" smtClean="0"/>
              <a:t>лэпбука</a:t>
            </a:r>
            <a:r>
              <a:rPr lang="ru-RU" sz="1800" dirty="0" smtClean="0"/>
              <a:t> решает ряд задач современного образования, давая учащимся не только знания предмета, но и обучая их всесторонне смотреть на проблему, ставить задачи и решать их, творчески подходить к вопросу организации и подбору информации. В результате работы с </a:t>
            </a:r>
            <a:r>
              <a:rPr lang="ru-RU" sz="1800" dirty="0" err="1" smtClean="0"/>
              <a:t>Лепбуком</a:t>
            </a:r>
            <a:r>
              <a:rPr lang="ru-RU" sz="1800" dirty="0" smtClean="0"/>
              <a:t> у детей развиваются универсальные умения, такие как:</a:t>
            </a:r>
          </a:p>
          <a:p>
            <a:r>
              <a:rPr lang="ru-RU" sz="1800" dirty="0" smtClean="0"/>
              <a:t>умение планировать предстоящую деятельность;</a:t>
            </a:r>
          </a:p>
          <a:p>
            <a:r>
              <a:rPr lang="ru-RU" sz="1800" dirty="0" smtClean="0"/>
              <a:t>договариваться со сверстниками;</a:t>
            </a:r>
          </a:p>
          <a:p>
            <a:r>
              <a:rPr lang="ru-RU" sz="1800" dirty="0" smtClean="0"/>
              <a:t>распределять обязанности;</a:t>
            </a:r>
          </a:p>
          <a:p>
            <a:r>
              <a:rPr lang="ru-RU" sz="1800" dirty="0" smtClean="0"/>
              <a:t>искать нужную информацию, обобщать её, систематизировать;</a:t>
            </a:r>
          </a:p>
          <a:p>
            <a:r>
              <a:rPr lang="ru-RU" sz="1800" dirty="0" smtClean="0"/>
              <a:t>самостоятельно давать объяснения на возникающие вопросы;</a:t>
            </a:r>
          </a:p>
          <a:p>
            <a:r>
              <a:rPr lang="ru-RU" sz="1800" dirty="0" smtClean="0"/>
              <a:t>принимать собственные решения, опираясь на свои знания и умения.</a:t>
            </a:r>
          </a:p>
          <a:p>
            <a:endParaRPr lang="ru-RU" sz="1600" dirty="0" smtClean="0"/>
          </a:p>
          <a:p>
            <a:r>
              <a:rPr lang="ru-RU" sz="1600" dirty="0" smtClean="0"/>
              <a:t>. </a:t>
            </a:r>
            <a:endParaRPr lang="ru-RU" sz="16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79912" y="670064"/>
            <a:ext cx="4608512" cy="2830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920" y="3744269"/>
            <a:ext cx="4608512" cy="2781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Игровые технологии «Круги </a:t>
            </a:r>
            <a:r>
              <a:rPr lang="ru-RU" dirty="0" err="1" smtClean="0"/>
              <a:t>Луллия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1700808"/>
            <a:ext cx="3312368" cy="3314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1268760"/>
            <a:ext cx="558011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Французский монах Раймонд </a:t>
            </a:r>
            <a:r>
              <a:rPr lang="ru-RU" b="1" dirty="0" err="1" smtClean="0"/>
              <a:t>Луллий</a:t>
            </a:r>
            <a:r>
              <a:rPr lang="ru-RU" b="1" dirty="0" smtClean="0"/>
              <a:t> </a:t>
            </a:r>
            <a:r>
              <a:rPr lang="ru-RU" i="1" dirty="0" smtClean="0"/>
              <a:t>(13 – 14 век)</a:t>
            </a:r>
            <a:r>
              <a:rPr lang="ru-RU" dirty="0" smtClean="0"/>
              <a:t> создал </a:t>
            </a:r>
            <a:r>
              <a:rPr lang="ru-RU" b="1" dirty="0" smtClean="0"/>
              <a:t>приспособление</a:t>
            </a:r>
            <a:r>
              <a:rPr lang="ru-RU" dirty="0" smtClean="0"/>
              <a:t>, которое представляет собой несколько </a:t>
            </a:r>
            <a:r>
              <a:rPr lang="ru-RU" b="1" dirty="0" smtClean="0"/>
              <a:t>кругов разного диаметра</a:t>
            </a:r>
            <a:r>
              <a:rPr lang="ru-RU" dirty="0" smtClean="0"/>
              <a:t>, нанизанных на общий стержень</a:t>
            </a:r>
            <a:r>
              <a:rPr lang="ru-RU" i="1" dirty="0" smtClean="0"/>
              <a:t>(по типу пирамидки)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Круги </a:t>
            </a:r>
            <a:r>
              <a:rPr lang="ru-RU" dirty="0" err="1" smtClean="0"/>
              <a:t>Луллия</a:t>
            </a:r>
            <a:r>
              <a:rPr lang="ru-RU" dirty="0" smtClean="0"/>
              <a:t> - Это игровая методика, направленная на обогащение словаря ребенка, развитие познавательной активности, расширение представлений о предметах</a:t>
            </a:r>
          </a:p>
          <a:p>
            <a:r>
              <a:rPr lang="ru-RU" b="1" dirty="0" smtClean="0"/>
              <a:t> Цель</a:t>
            </a:r>
            <a:r>
              <a:rPr lang="ru-RU" dirty="0" smtClean="0"/>
              <a:t>: содействовать расширению представлений о предметах (объектах) через признаки и их проявления.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Задачи:</a:t>
            </a:r>
            <a:endParaRPr lang="ru-RU" dirty="0" smtClean="0"/>
          </a:p>
          <a:p>
            <a:r>
              <a:rPr lang="ru-RU" dirty="0" smtClean="0"/>
              <a:t>развитие познавательной активности;</a:t>
            </a:r>
          </a:p>
          <a:p>
            <a:r>
              <a:rPr lang="ru-RU" dirty="0" smtClean="0"/>
              <a:t>развитие представлении о сенсорных эталонах (восприятие цвета, формы);</a:t>
            </a:r>
          </a:p>
          <a:p>
            <a:r>
              <a:rPr lang="ru-RU" dirty="0" smtClean="0"/>
              <a:t>формирование элементарных математических представлений;</a:t>
            </a:r>
          </a:p>
          <a:p>
            <a:r>
              <a:rPr lang="ru-RU" dirty="0" smtClean="0"/>
              <a:t>обогащение активного и пассивного словаря;</a:t>
            </a:r>
          </a:p>
          <a:p>
            <a:r>
              <a:rPr lang="ru-RU" dirty="0" smtClean="0"/>
              <a:t>развитие связной речи;</a:t>
            </a:r>
          </a:p>
          <a:p>
            <a:r>
              <a:rPr lang="ru-RU" dirty="0" smtClean="0"/>
              <a:t>развитие мелкой моторики и координации движений рук.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788</TotalTime>
  <Words>370</Words>
  <Application>Microsoft Office PowerPoint</Application>
  <PresentationFormat>Экран (4:3)</PresentationFormat>
  <Paragraphs>77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Фестиваль педагогических идей</vt:lpstr>
      <vt:lpstr>   Тема: Инновационные технологии в образовательном процессе со старшими дошкольниками.</vt:lpstr>
      <vt:lpstr>Актуальность</vt:lpstr>
      <vt:lpstr>Теоретическое обоснование</vt:lpstr>
      <vt:lpstr>Практическая значимость</vt:lpstr>
      <vt:lpstr> Технология проектной                                                         деятельности :     «лепбук»</vt:lpstr>
      <vt:lpstr>лепбук</vt:lpstr>
      <vt:lpstr>         Лепбук</vt:lpstr>
      <vt:lpstr>Игровые технологии «Круги Луллия»</vt:lpstr>
      <vt:lpstr>  Результат: развитие творческого мышления и воображения, обогащение словарного запаса, свобода  в своих высказываниях, формулировка и решение проблем. </vt:lpstr>
      <vt:lpstr>Здоровьесберегающие технологии   « использование нетрадиционного оборудования»</vt:lpstr>
      <vt:lpstr>Слайд 12</vt:lpstr>
      <vt:lpstr>Здоровьесберегающие технологии   « использование нетрадиционного оборудования»</vt:lpstr>
      <vt:lpstr>результат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83</cp:revision>
  <dcterms:created xsi:type="dcterms:W3CDTF">2017-04-11T09:31:04Z</dcterms:created>
  <dcterms:modified xsi:type="dcterms:W3CDTF">2017-09-09T15:38:06Z</dcterms:modified>
</cp:coreProperties>
</file>