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00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9" autoAdjust="0"/>
  </p:normalViewPr>
  <p:slideViewPr>
    <p:cSldViewPr>
      <p:cViewPr>
        <p:scale>
          <a:sx n="75" d="100"/>
          <a:sy n="75" d="100"/>
        </p:scale>
        <p:origin x="-3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9BBEA2-8645-42C4-9957-CA8DF9EA9596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8ADD81A-DAA5-41CF-92E4-8D2FA947F6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hyperlink" Target="http://upload.wikimedia.org/wikipedia/ru/3/3c/LeontievA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hyperlink" Target="http://mega.km.ru/bes_2004/DATA/PREV1998/pv_023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eb-web.ru/feb/slovbul/pictures/Bul-0621.jpg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openxmlformats.org/officeDocument/2006/relationships/hyperlink" Target="http://gekattta.narod.ru/muzeum/1/clip_image006.jpg" TargetMode="External"/><Relationship Id="rId9" Type="http://schemas.openxmlformats.org/officeDocument/2006/relationships/image" Target="../media/image6.jpeg"/><Relationship Id="rId1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peoples.ru/military/admiral/ushakov/ushakov-1130200704511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mega.km.ru/bes_2004/DATA/PREV1998/pshe_003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dic.academic.ru/pictures/enc_literature/i_122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mediainform.am/pics/dates/12/15/5377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7" Type="http://schemas.openxmlformats.org/officeDocument/2006/relationships/image" Target="../media/image33.jpeg"/><Relationship Id="rId2" Type="http://schemas.openxmlformats.org/officeDocument/2006/relationships/hyperlink" Target="http://sch121.edusite.ru/images/1291904046_aa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0.liveinternet.ru/images/attach/c/0/53/624/53624833_knigi.jpg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russia.multikulti.ru/user/images/guest/ad_16511_image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/" TargetMode="External"/><Relationship Id="rId2" Type="http://schemas.openxmlformats.org/officeDocument/2006/relationships/hyperlink" Target="http://www.seznaika.ru/literatura/referaty/3908-2011-06-17-03-57-1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gif"/><Relationship Id="rId7" Type="http://schemas.openxmlformats.org/officeDocument/2006/relationships/hyperlink" Target="http://uslugu4u.ru/upload/iblock/108/LiteraturaEspanola-Libro13.jpg" TargetMode="External"/><Relationship Id="rId2" Type="http://schemas.openxmlformats.org/officeDocument/2006/relationships/hyperlink" Target="http://img-fotki.yandex.ru/get/3809/lena-misk5555.0/0_2e827_8a10d89d_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egf.vspu.ru/html/images/28.jpg" TargetMode="Externa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eg"/><Relationship Id="rId7" Type="http://schemas.openxmlformats.org/officeDocument/2006/relationships/hyperlink" Target="http://www.kujbyshevec.ru/media/k2/items/cache/d4ece76a0fc75091c09eca5036691827_XL.jpg" TargetMode="External"/><Relationship Id="rId2" Type="http://schemas.openxmlformats.org/officeDocument/2006/relationships/hyperlink" Target="http://systems-ai.narod.ru/images/lingvistik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10" Type="http://schemas.openxmlformats.org/officeDocument/2006/relationships/image" Target="../media/image19.jpeg"/><Relationship Id="rId4" Type="http://schemas.openxmlformats.org/officeDocument/2006/relationships/hyperlink" Target="http://moikompas.ru/img/compas/2008-04-05/russianlanguage/24161446.jpg" TargetMode="External"/><Relationship Id="rId9" Type="http://schemas.openxmlformats.org/officeDocument/2006/relationships/hyperlink" Target="http://new-sebastopol.com/resources/images/5523/v_foto%20russkiy%20yazik%204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uslugu4u.ru/upload/iblock/108/LiteraturaEspanola-Libro1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hyperlink" Target="http://images.asteza.kz/2011-03-04/11618/photos0-800x600.jpe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yaplakal.com/uploads/post-27-12898337937136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ethnospb.ru/photo/people/517efbb7a8a7ef399e3d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perunica.ru/uploads/posts/2010-01/1264853563_portret-pisatelya-vladimira-ivanovicha-dalya.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sbiblio.com/biblio/persons/p748/photo/photo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edenhell.net/media/images/person/2009-08/shahmatov-aleksej-aleksandrovich-1_jpg_110x150_crop_upscale_q85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8229600" cy="1470025"/>
          </a:xfrm>
        </p:spPr>
        <p:txBody>
          <a:bodyPr>
            <a:prstTxWarp prst="textPlain">
              <a:avLst/>
            </a:prstTxWarp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Великие русские лингвисты. </a:t>
            </a:r>
            <a:endParaRPr lang="ru-RU" b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3558" name="Picture 6" descr="Картинка 1 из 17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0"/>
            <a:ext cx="1547664" cy="1628800"/>
          </a:xfrm>
          <a:prstGeom prst="rect">
            <a:avLst/>
          </a:prstGeom>
          <a:noFill/>
        </p:spPr>
      </p:pic>
      <p:pic>
        <p:nvPicPr>
          <p:cNvPr id="23560" name="Picture 8" descr="Картинка 1 из 22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0"/>
            <a:ext cx="1619672" cy="1628800"/>
          </a:xfrm>
          <a:prstGeom prst="rect">
            <a:avLst/>
          </a:prstGeom>
          <a:noFill/>
        </p:spPr>
      </p:pic>
      <p:pic>
        <p:nvPicPr>
          <p:cNvPr id="23562" name="Picture 10" descr="Картинка 31 из 5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0"/>
            <a:ext cx="1296144" cy="1628800"/>
          </a:xfrm>
          <a:prstGeom prst="rect">
            <a:avLst/>
          </a:prstGeom>
          <a:noFill/>
        </p:spPr>
      </p:pic>
      <p:pic>
        <p:nvPicPr>
          <p:cNvPr id="23564" name="Picture 12" descr="Сергей Ожегов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2080" y="0"/>
            <a:ext cx="1512168" cy="1628800"/>
          </a:xfrm>
          <a:prstGeom prst="rect">
            <a:avLst/>
          </a:prstGeom>
          <a:noFill/>
        </p:spPr>
      </p:pic>
      <p:pic>
        <p:nvPicPr>
          <p:cNvPr id="23568" name="Picture 16" descr="Дмитрий Ушаков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0"/>
            <a:ext cx="1728192" cy="1628800"/>
          </a:xfrm>
          <a:prstGeom prst="rect">
            <a:avLst/>
          </a:prstGeom>
          <a:noFill/>
        </p:spPr>
      </p:pic>
      <p:pic>
        <p:nvPicPr>
          <p:cNvPr id="23572" name="Picture 20" descr="Николай Шанский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27784" y="2996952"/>
            <a:ext cx="1584176" cy="2302186"/>
          </a:xfrm>
          <a:prstGeom prst="rect">
            <a:avLst/>
          </a:prstGeom>
          <a:noFill/>
        </p:spPr>
      </p:pic>
      <p:pic>
        <p:nvPicPr>
          <p:cNvPr id="23574" name="Picture 22" descr="Алексей Шахматов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99992" y="2996952"/>
            <a:ext cx="2232248" cy="2304256"/>
          </a:xfrm>
          <a:prstGeom prst="rect">
            <a:avLst/>
          </a:prstGeom>
          <a:noFill/>
        </p:spPr>
      </p:pic>
      <p:pic>
        <p:nvPicPr>
          <p:cNvPr id="23576" name="Picture 24" descr="Лев Щерба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9552" y="2996952"/>
            <a:ext cx="1728192" cy="2304256"/>
          </a:xfrm>
          <a:prstGeom prst="rect">
            <a:avLst/>
          </a:prstGeom>
          <a:noFill/>
        </p:spPr>
      </p:pic>
      <p:pic>
        <p:nvPicPr>
          <p:cNvPr id="23580" name="Picture 28" descr="Картинка 12 из 12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92280" y="2996952"/>
            <a:ext cx="1512168" cy="2304256"/>
          </a:xfrm>
          <a:prstGeom prst="rect">
            <a:avLst/>
          </a:prstGeom>
          <a:noFill/>
        </p:spPr>
      </p:pic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Дмитрий Николаевич Ушаков                        (1873-1942)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1326914">
            <a:off x="720405" y="2373565"/>
            <a:ext cx="8003232" cy="3061320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/>
              <a:t>Дмитрий Николаевич Ушаков - </a:t>
            </a:r>
            <a:r>
              <a:rPr lang="ru-RU" dirty="0" smtClean="0"/>
              <a:t>русский лингвист. Работал в области диалектологии, орфографии, орфоэпии, был главным редактором «Толкового словаря русского языка».Является автором «Орфографического словаря»,которым и сегодня пользуются ученики.</a:t>
            </a:r>
            <a:endParaRPr lang="ru-RU" dirty="0"/>
          </a:p>
        </p:txBody>
      </p:sp>
      <p:pic>
        <p:nvPicPr>
          <p:cNvPr id="23554" name="Picture 2" descr="Картинка 1 из 6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1800200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Александр Матвеевич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Пешковский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(1878-1933)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7560840" cy="4213448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Александр Матвеевич </a:t>
            </a:r>
            <a:r>
              <a:rPr lang="ru-RU" dirty="0" err="1" smtClean="0"/>
              <a:t>Пешковскийй</a:t>
            </a:r>
            <a:r>
              <a:rPr lang="ru-RU" dirty="0" smtClean="0"/>
              <a:t> -один из самых замечательных лингвистов XX века. Он много лет работал в московских гимназиях и, желая познакомить своих учеников с настоящей, научной грамматикой, написал монографию « Русский синтаксис в научном освещении» (1914),в которой как будто беседует со своими учениками. </a:t>
            </a:r>
            <a:br>
              <a:rPr lang="ru-RU" dirty="0" smtClean="0"/>
            </a:br>
            <a:r>
              <a:rPr lang="ru-RU" dirty="0" err="1" smtClean="0"/>
              <a:t>Пешковский</a:t>
            </a:r>
            <a:r>
              <a:rPr lang="ru-RU" dirty="0" smtClean="0"/>
              <a:t> первым доказал, что интонация является грамматическим средством, что она помогает там, где другие грамматические средства (предлоги, союзы, окончания) не способны выразить значение.</a:t>
            </a:r>
            <a:endParaRPr lang="ru-RU" dirty="0"/>
          </a:p>
        </p:txBody>
      </p:sp>
      <p:pic>
        <p:nvPicPr>
          <p:cNvPr id="22530" name="Picture 2" descr="http://im4-tub-ru.yandex.net/i?id=210775866-37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260648"/>
            <a:ext cx="1440160" cy="2016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Лев Владимирович Щерба                                           (1880-1944)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1421538">
            <a:off x="417367" y="1574633"/>
            <a:ext cx="6336704" cy="3781400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/>
              <a:t>Лев Владимирович Щерба</a:t>
            </a:r>
            <a:r>
              <a:rPr lang="ru-RU" dirty="0" smtClean="0"/>
              <a:t>-русский языковед, академик. Работал в области фонетики, орфоэпии, лексикологии, лексикографии, грамматики, принимал участие в составлении свода правил орфографии и пунктуации. В течение многих лет под редакцией Л.В.Щербы выходил школьный учебник русского языка.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Картинка 4 из 7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60648"/>
            <a:ext cx="1876381" cy="2088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Виктор Владимирович Виноградов (1895-1969)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1360717">
            <a:off x="205512" y="1795557"/>
            <a:ext cx="6972729" cy="3061192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b="1" dirty="0" smtClean="0"/>
              <a:t>Виктор Владимирович Виноградов</a:t>
            </a:r>
            <a:r>
              <a:rPr lang="ru-RU" dirty="0" smtClean="0"/>
              <a:t> -русский филолог, академик, ученик А.А.Шахматова и Л.В.Щербы. Создал фундаментальные труды по истории русского литературного языка, по грамматике, работы о языке художественной литературы; занимался лексикологией, фразеологией, лексикографией.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Картинка 9 из 1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980728"/>
            <a:ext cx="1907704" cy="2648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Сергей Иванович Ожегов                                     (1900-1964)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7128792" cy="3960440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Сергей Иванович Ожегов - </a:t>
            </a:r>
            <a:br>
              <a:rPr lang="ru-RU" dirty="0" smtClean="0"/>
            </a:br>
            <a:r>
              <a:rPr lang="ru-RU" dirty="0" smtClean="0"/>
              <a:t>Замечательный русский языковед-лексикограф, известен прежде всего как автор «Словаря русского языка», который выдержал более 20 изданий.</a:t>
            </a:r>
            <a:br>
              <a:rPr lang="ru-RU" dirty="0" smtClean="0"/>
            </a:br>
            <a:r>
              <a:rPr lang="ru-RU" dirty="0" smtClean="0"/>
              <a:t>С.И.Ожегов был не только прирожденным лексикографом, но и одним из крупнейших историков литературного языка. Его перу принадлежат многочисленные статьи по вопросам культуры речи, об истории слов, о развитии русской лексики на новом этапе развития общества.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Картинка 2 из 3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16632"/>
            <a:ext cx="2088231" cy="2088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620688"/>
            <a:ext cx="7715200" cy="2125216"/>
          </a:xfrm>
          <a:ln w="28575"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Русские лингвисты </a:t>
            </a:r>
            <a:r>
              <a:rPr lang="ru-RU" dirty="0" smtClean="0">
                <a:solidFill>
                  <a:schemeClr val="tx1"/>
                </a:solidFill>
              </a:rPr>
              <a:t>– творцы, повелители великого русского слова, создатели начала начал – языка, как науки, как святыни, как достояния всего народа.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7650" name="Picture 2" descr="Картинка 5 из 5258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97423">
            <a:off x="323512" y="3178429"/>
            <a:ext cx="2554484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2" name="Picture 4" descr="Картинка 44 из 5258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284984"/>
            <a:ext cx="311074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6" name="Picture 8" descr="Картинка 131 из 5258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64878">
            <a:off x="6568930" y="3014586"/>
            <a:ext cx="2454027" cy="32396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2400" cy="1143000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Используемые источники: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1280110">
            <a:off x="251071" y="1739662"/>
            <a:ext cx="8676456" cy="19442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hlinkClick r:id="rId2"/>
              </a:rPr>
              <a:t>http://www.seznaika.ru/literatura/referaty/3908-2011-06-17-03-5</a:t>
            </a:r>
            <a:r>
              <a:rPr lang="en-US" sz="2400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hlinkClick r:id="rId2"/>
              </a:rPr>
              <a:t>7-19</a:t>
            </a:r>
            <a:endParaRPr lang="ru-RU" sz="2400" dirty="0" smtClean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hlinkClick r:id="rId3"/>
              </a:rPr>
              <a:t>http://ru.wikipedia</a:t>
            </a:r>
            <a:r>
              <a:rPr lang="en-US" sz="2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sz="2400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ВРПАРАР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437112"/>
            <a:ext cx="2857520" cy="2420888"/>
          </a:xfrm>
          <a:prstGeom prst="rect">
            <a:avLst/>
          </a:prstGeom>
        </p:spPr>
      </p:pic>
      <p:pic>
        <p:nvPicPr>
          <p:cNvPr id="5" name="Рисунок 4" descr="615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434459">
            <a:off x="4551458" y="4241204"/>
            <a:ext cx="3881438" cy="2231827"/>
          </a:xfrm>
          <a:prstGeom prst="rect">
            <a:avLst/>
          </a:prstGeom>
          <a:ln w="38100" cap="rnd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835696" y="1124744"/>
            <a:ext cx="6192688" cy="10801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Язык народа, бесспорно, главнейший и неисчерпаемый родник наш.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В.И. Даль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9512" y="3068960"/>
            <a:ext cx="65448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000" b="1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DilleniaUPC" pitchFamily="18" charset="-34"/>
              </a:rPr>
              <a:t>Русский язык - </a:t>
            </a:r>
            <a:r>
              <a:rPr kumimoji="0" lang="ru-RU" sz="2000" b="1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DilleniaUPC" pitchFamily="18" charset="-34"/>
              </a:rPr>
              <a:t>язык</a:t>
            </a:r>
            <a:r>
              <a:rPr kumimoji="0" lang="ru-RU" sz="2000" b="1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DilleniaUPC" pitchFamily="18" charset="-34"/>
              </a:rPr>
              <a:t>, созданный для поэзии, он необычайно богат и примечателен главным образом тонкостью оттенков. - П. Мериме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Картинка 39 из 320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764704"/>
            <a:ext cx="1370493" cy="1656184"/>
          </a:xfrm>
          <a:prstGeom prst="rect">
            <a:avLst/>
          </a:prstGeom>
          <a:noFill/>
        </p:spPr>
      </p:pic>
      <p:pic>
        <p:nvPicPr>
          <p:cNvPr id="26626" name="Picture 2" descr="http://im3-tub-ru.yandex.net/i?id=362455137-0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88640"/>
            <a:ext cx="1842750" cy="1412776"/>
          </a:xfrm>
          <a:prstGeom prst="rect">
            <a:avLst/>
          </a:prstGeom>
          <a:noFill/>
        </p:spPr>
      </p:pic>
      <p:pic>
        <p:nvPicPr>
          <p:cNvPr id="26628" name="Picture 4" descr="Картинка 9 из 5308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573016"/>
            <a:ext cx="2710780" cy="2232248"/>
          </a:xfrm>
          <a:prstGeom prst="rect">
            <a:avLst/>
          </a:prstGeom>
          <a:noFill/>
        </p:spPr>
      </p:pic>
      <p:pic>
        <p:nvPicPr>
          <p:cNvPr id="26630" name="Picture 6" descr="Картинка 92 из 53087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437112"/>
            <a:ext cx="2952328" cy="22100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80728"/>
            <a:ext cx="7848872" cy="10801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Лингви́стика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b="1" dirty="0" err="1" smtClean="0">
                <a:solidFill>
                  <a:schemeClr val="tx1"/>
                </a:solidFill>
              </a:rPr>
              <a:t>языкозна́ние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</a:rPr>
              <a:t>языкове́дение</a:t>
            </a:r>
            <a:r>
              <a:rPr lang="ru-RU" dirty="0" smtClean="0">
                <a:solidFill>
                  <a:schemeClr val="tx1"/>
                </a:solidFill>
              </a:rPr>
              <a:t>; от лат. </a:t>
            </a:r>
            <a:r>
              <a:rPr lang="la-Latn" i="1" dirty="0" smtClean="0">
                <a:solidFill>
                  <a:schemeClr val="tx1"/>
                </a:solidFill>
              </a:rPr>
              <a:t>lingua</a:t>
            </a:r>
            <a:r>
              <a:rPr lang="ru-RU" dirty="0" smtClean="0">
                <a:solidFill>
                  <a:schemeClr val="tx1"/>
                </a:solidFill>
              </a:rPr>
              <a:t> — язык) — наука, изучающая языки.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2420888"/>
            <a:ext cx="5166320" cy="1631216"/>
          </a:xfrm>
          <a:prstGeom prst="rect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smtClean="0"/>
              <a:t>В истории мирового языкознания наши отечественные лингвисты всегда играли заметную роль. Во всех сферах науки о языке они сумели сказать свое весомое оригинальное слово.</a:t>
            </a:r>
            <a:endParaRPr lang="ru-RU" sz="2000" b="1" i="1" dirty="0"/>
          </a:p>
        </p:txBody>
      </p:sp>
      <p:pic>
        <p:nvPicPr>
          <p:cNvPr id="1026" name="Picture 2" descr="Картинка 244 из 5735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6632"/>
            <a:ext cx="3960440" cy="620687"/>
          </a:xfrm>
          <a:prstGeom prst="rect">
            <a:avLst/>
          </a:prstGeom>
          <a:noFill/>
        </p:spPr>
      </p:pic>
      <p:pic>
        <p:nvPicPr>
          <p:cNvPr id="1028" name="Picture 4" descr="Картинка 27 из 283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916832"/>
            <a:ext cx="4338058" cy="4941168"/>
          </a:xfrm>
          <a:prstGeom prst="rect">
            <a:avLst/>
          </a:prstGeom>
          <a:noFill/>
        </p:spPr>
      </p:pic>
      <p:pic>
        <p:nvPicPr>
          <p:cNvPr id="9" name="Рисунок 8" descr="Russkii_yazy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018381">
            <a:off x="669679" y="2692518"/>
            <a:ext cx="2520280" cy="175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Картинка 19 из 5256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090019">
            <a:off x="3037816" y="4607980"/>
            <a:ext cx="2448272" cy="18327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8" name="Picture 14" descr="Картинка 430 из 5256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009868">
            <a:off x="6230280" y="4344063"/>
            <a:ext cx="2448223" cy="1921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352928" cy="3024336"/>
          </a:xfr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Отечественная языковедческая наука блещет именами великих ученых-русистов: </a:t>
            </a:r>
            <a:r>
              <a:rPr lang="ru-RU" b="1" i="1" dirty="0" smtClean="0">
                <a:solidFill>
                  <a:schemeClr val="bg2">
                    <a:lumMod val="90000"/>
                  </a:schemeClr>
                </a:solidFill>
              </a:rPr>
              <a:t>М.В.Ломоносова</a:t>
            </a:r>
            <a:r>
              <a:rPr lang="ru-RU" b="1" i="1" dirty="0" smtClean="0">
                <a:solidFill>
                  <a:schemeClr val="tx1"/>
                </a:solidFill>
              </a:rPr>
              <a:t>,  </a:t>
            </a:r>
            <a:r>
              <a:rPr lang="ru-RU" b="1" i="1" dirty="0" smtClean="0">
                <a:solidFill>
                  <a:srgbClr val="00B050"/>
                </a:solidFill>
              </a:rPr>
              <a:t>В.И.Даля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rgbClr val="7030A0"/>
                </a:solidFill>
              </a:rPr>
              <a:t>А.Х.Востокова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rgbClr val="00B0F0"/>
                </a:solidFill>
              </a:rPr>
              <a:t>А.А.Шахматова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Д.Н.Ушакова</a:t>
            </a:r>
            <a:r>
              <a:rPr lang="ru-RU" b="1" i="1" dirty="0" smtClean="0">
                <a:solidFill>
                  <a:schemeClr val="tx1"/>
                </a:solidFill>
              </a:rPr>
              <a:t>,                                 </a:t>
            </a:r>
            <a:r>
              <a:rPr lang="ru-RU" b="1" i="1" dirty="0" smtClean="0">
                <a:solidFill>
                  <a:srgbClr val="92D050"/>
                </a:solidFill>
              </a:rPr>
              <a:t>А.М. </a:t>
            </a:r>
            <a:r>
              <a:rPr lang="ru-RU" b="1" i="1" dirty="0" err="1" smtClean="0">
                <a:solidFill>
                  <a:srgbClr val="92D050"/>
                </a:solidFill>
              </a:rPr>
              <a:t>Пешковского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rgbClr val="C00000"/>
                </a:solidFill>
              </a:rPr>
              <a:t>Л.В.Щербы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rgbClr val="D60093"/>
                </a:solidFill>
              </a:rPr>
              <a:t>В.В.Виноградова</a:t>
            </a:r>
            <a:r>
              <a:rPr lang="ru-RU" b="1" i="1" dirty="0" smtClean="0">
                <a:solidFill>
                  <a:schemeClr val="tx1"/>
                </a:solidFill>
              </a:rPr>
              <a:t>, </a:t>
            </a:r>
            <a:r>
              <a:rPr lang="ru-RU" b="1" i="1" dirty="0" smtClean="0">
                <a:solidFill>
                  <a:srgbClr val="0000CC"/>
                </a:solidFill>
              </a:rPr>
              <a:t>С.И.Ожегова</a:t>
            </a:r>
            <a:r>
              <a:rPr lang="ru-RU" b="1" i="1" dirty="0" smtClean="0">
                <a:solidFill>
                  <a:schemeClr val="tx1"/>
                </a:solidFill>
              </a:rPr>
              <a:t> и др.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Познакомимся с ними поближе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Картинка 193 из 287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7708">
            <a:off x="1066133" y="3558448"/>
            <a:ext cx="3308450" cy="24766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388" name="Picture 4" descr="Картинка 474 из 2879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0634">
            <a:off x="5531916" y="3503995"/>
            <a:ext cx="3145949" cy="2502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Михаил Васильевич Ломоносов (1711-1765)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03848" y="1412776"/>
            <a:ext cx="5832648" cy="122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r"/>
            <a:r>
              <a:rPr lang="ru-RU" sz="2400" b="1" i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«Ломоносов был великий человек. Он создал первый университет. Он, лучше сказать, сам был первым нашим университетом»                                                                                                                  А.С. Пушкин.</a:t>
            </a:r>
            <a:endParaRPr lang="ru-RU" sz="2400" b="1" i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924944"/>
            <a:ext cx="4752528" cy="34163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dirty="0" smtClean="0"/>
              <a:t>Научные идея </a:t>
            </a:r>
            <a:r>
              <a:rPr lang="ru-RU" b="1" i="1" dirty="0" smtClean="0"/>
              <a:t>Михаила Васильевича Ломоносова</a:t>
            </a:r>
            <a:r>
              <a:rPr lang="ru-RU" dirty="0" smtClean="0"/>
              <a:t> обогатили многие отрасли знания.</a:t>
            </a:r>
            <a:br>
              <a:rPr lang="ru-RU" dirty="0" smtClean="0"/>
            </a:br>
            <a:r>
              <a:rPr lang="ru-RU" dirty="0" smtClean="0"/>
              <a:t>Значительны открытия М.В.Ломоносова в лингвистике. Опубликованная в 1757 году </a:t>
            </a:r>
            <a:r>
              <a:rPr lang="ru-RU" b="1" i="1" dirty="0" smtClean="0"/>
              <a:t>«Российская грамматика» </a:t>
            </a:r>
            <a:r>
              <a:rPr lang="ru-RU" dirty="0" smtClean="0"/>
              <a:t>М.В.Ломоносова является первым научным описанием русского языка, в котором рассмотрены вопросы морфологии, синтаксиса, словопроизводства, систематизированы орфографические правила и орфоэпические нормы.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3284984"/>
            <a:ext cx="3672408" cy="31393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ru-RU" dirty="0" smtClean="0"/>
              <a:t>Огромна заслуга М.В.Ломоносова в развитии теории красноречия (риторики). Его «</a:t>
            </a:r>
            <a:r>
              <a:rPr lang="ru-RU" b="1" i="1" dirty="0" smtClean="0"/>
              <a:t>Краткое руководство к красноречию» </a:t>
            </a:r>
            <a:r>
              <a:rPr lang="ru-RU" dirty="0" smtClean="0"/>
              <a:t>стало фактически первой книгой такого рода, написанной на русском языке. До Ломоносова учебники красноречия составлялись либо на церковно-славянском, либо на латыни.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Картинка 2 из 9531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1728192" cy="2016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Александр Христофорович Востоков (1781-1864).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1345842">
            <a:off x="311113" y="1516493"/>
            <a:ext cx="4896544" cy="3744416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/>
            </a:solidFill>
            <a:prstDash val="solid"/>
          </a:ln>
        </p:spPr>
        <p:txBody>
          <a:bodyPr>
            <a:normAutofit fontScale="77500" lnSpcReduction="20000"/>
          </a:bodyPr>
          <a:lstStyle/>
          <a:p>
            <a:r>
              <a:rPr lang="ru-RU" sz="2300" dirty="0" smtClean="0"/>
              <a:t>Начало XIX века в Европе ознаменовалось становлением языкознания как науки. Научную строгость лингвистики приобрела благодаря сравнительно-историческому изучению языков.</a:t>
            </a:r>
            <a:br>
              <a:rPr lang="ru-RU" sz="2300" dirty="0" smtClean="0"/>
            </a:br>
            <a:r>
              <a:rPr lang="ru-RU" sz="2300" dirty="0" smtClean="0"/>
              <a:t>     В России у истоков сравнительно-исторического изучения славянских языков стоит </a:t>
            </a:r>
            <a:r>
              <a:rPr lang="ru-RU" sz="2300" b="1" i="1" dirty="0" smtClean="0"/>
              <a:t>Александр Христофорович Востоков</a:t>
            </a:r>
            <a:r>
              <a:rPr lang="ru-RU" sz="2300" dirty="0" smtClean="0"/>
              <a:t>.                                                                В труде </a:t>
            </a:r>
            <a:r>
              <a:rPr lang="ru-RU" sz="2300" b="1" i="1" dirty="0" smtClean="0"/>
              <a:t>«Рассуждение о славянском языке…»(1820) </a:t>
            </a:r>
            <a:r>
              <a:rPr lang="ru-RU" sz="2300" dirty="0" smtClean="0"/>
              <a:t>А.Х.Востоков сопоставил славянские языки и установил звуковые закономерные соответствия между ними как доказательство их искомой близости, родства.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1200560">
            <a:off x="5246292" y="3492382"/>
            <a:ext cx="3744416" cy="2862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Востоков создал научную грамматику; изучал памятники древней письменности, изучал диалектную лексику, редактировал «Опыт областного великорусского словаря» (1852); занимался проблемами культуры речи, морфологии; исследовал русское стихосложение.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Картинка 4 из 5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980728"/>
            <a:ext cx="2088232" cy="21151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Даль Владимир Иванович                               (1801 - 1872)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79912" y="1268760"/>
            <a:ext cx="5180112" cy="79208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/>
            <a:r>
              <a:rPr lang="ru-RU" sz="24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Российский медик, биолог, языковед – </a:t>
            </a:r>
            <a:r>
              <a:rPr lang="ru-RU" sz="2400" b="1" i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Владимир Иванович Даль.</a:t>
            </a:r>
            <a:endParaRPr lang="ru-RU" sz="2400" b="1" i="1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9460" name="Picture 4" descr="Картинка 41 из 238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3"/>
            <a:ext cx="2232248" cy="26261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5776" y="2348880"/>
            <a:ext cx="6336704" cy="28623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 1852 г. Вышло исследование В.Даля </a:t>
            </a:r>
            <a:r>
              <a:rPr lang="ru-RU" b="1" i="1" dirty="0" smtClean="0"/>
              <a:t>«О наречиях русского языка», </a:t>
            </a:r>
            <a:r>
              <a:rPr lang="ru-RU" dirty="0" smtClean="0"/>
              <a:t>в котором впервые была предложена классификация русских диалектов, наметил задачи изучения народных говоров.</a:t>
            </a:r>
          </a:p>
          <a:p>
            <a:r>
              <a:rPr lang="ru-RU" dirty="0" smtClean="0"/>
              <a:t>Главным трудом жизни Владимира Ивановича Даля стал </a:t>
            </a:r>
            <a:r>
              <a:rPr lang="ru-RU" b="1" i="1" dirty="0" smtClean="0"/>
              <a:t>«Толковый словарь живого великорусского языка»</a:t>
            </a:r>
            <a:r>
              <a:rPr lang="ru-RU" dirty="0" smtClean="0"/>
              <a:t>, которому он посвятил  свыше 50 лет своей жизни. Словарь содержит около 200 тысяч слов. Этот словарь стал огромным событием в истории отечественной лексикографии.</a:t>
            </a:r>
            <a:endParaRPr lang="ru-RU" b="1" i="1" dirty="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Федор Иванович Буслаев                                                        (1818-1897)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67744" y="1412776"/>
            <a:ext cx="6552728" cy="4429472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Лингвист и литературовед, исследователь народной словесности и древнерусского иск</a:t>
            </a:r>
            <a:r>
              <a:rPr lang="ru-RU" dirty="0" smtClean="0"/>
              <a:t>усства, Буслаев был блестящим педагогом и лектором, академиком, профессором Московского университета.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Свои научные исследования Ф.И.Буслаев обобщил в книге </a:t>
            </a:r>
            <a:r>
              <a:rPr lang="ru-RU" b="1" i="1" dirty="0" smtClean="0"/>
              <a:t>«О преподавании отечественного языка» </a:t>
            </a:r>
            <a:r>
              <a:rPr lang="ru-RU" dirty="0" smtClean="0"/>
              <a:t>(1844г.), которая по праву считается первой в нашем отечестве научной методикой преподавания русского языка.                                                                                                             Основная мысль этого фундаментального труда о важности изучения родного языка в школе для развития личности.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Картинка 5 из 1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1728192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Алексей Александрович Шахматов                                       (1864-1920)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6552728" cy="4608512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А.А.Шахматов, великий русский лингвист, внес огромный вклад в изучение синтаксиса и истории языка.</a:t>
            </a:r>
          </a:p>
          <a:p>
            <a:r>
              <a:rPr lang="ru-RU" dirty="0" smtClean="0"/>
              <a:t>В книге А.А.Шахматова </a:t>
            </a:r>
            <a:r>
              <a:rPr lang="ru-RU" b="1" i="1" dirty="0" smtClean="0"/>
              <a:t>«Синтаксис русского языка»</a:t>
            </a:r>
            <a:r>
              <a:rPr lang="ru-RU" dirty="0" smtClean="0"/>
              <a:t>,по словам В.В.Виноградова, «впервые собран колоссальный материал, характеризующий поразительное разнообразие синтаксических конструкций современного русского языка». А.А.Шахматов первым в истории нашей науки выделил типы односоставных предложений и описал особенности их строения. Многие синтаксические идеи Шахматова до сих пор не потеряли своей актуальности.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Картинка 14 из 29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692696"/>
            <a:ext cx="1728192" cy="20882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368</TotalTime>
  <Words>698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Великие русские лингвисты. </vt:lpstr>
      <vt:lpstr>Слайд 2</vt:lpstr>
      <vt:lpstr>Слайд 3</vt:lpstr>
      <vt:lpstr>Слайд 4</vt:lpstr>
      <vt:lpstr>Михаил Васильевич Ломоносов (1711-1765) </vt:lpstr>
      <vt:lpstr>Александр Христофорович Востоков (1781-1864). </vt:lpstr>
      <vt:lpstr>Даль Владимир Иванович                               (1801 - 1872)  </vt:lpstr>
      <vt:lpstr>Федор Иванович Буслаев                                                        (1818-1897) </vt:lpstr>
      <vt:lpstr>Алексей Александрович Шахматов                                       (1864-1920) </vt:lpstr>
      <vt:lpstr>Дмитрий Николаевич Ушаков                        (1873-1942)</vt:lpstr>
      <vt:lpstr>Александр Матвеевич Пешковский (1878-1933) </vt:lpstr>
      <vt:lpstr>Лев Владимирович Щерба                                           (1880-1944)</vt:lpstr>
      <vt:lpstr>Виктор Владимирович Виноградов (1895-1969)</vt:lpstr>
      <vt:lpstr>Сергей Иванович Ожегов                                     (1900-1964)</vt:lpstr>
      <vt:lpstr>Слайд 15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русские лингвисты.</dc:title>
  <dc:creator>user</dc:creator>
  <cp:lastModifiedBy>Admin</cp:lastModifiedBy>
  <cp:revision>39</cp:revision>
  <dcterms:created xsi:type="dcterms:W3CDTF">2012-03-21T13:42:51Z</dcterms:created>
  <dcterms:modified xsi:type="dcterms:W3CDTF">2013-01-16T17:09:31Z</dcterms:modified>
</cp:coreProperties>
</file>