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5"/>
  </p:notesMasterIdLst>
  <p:sldIdLst>
    <p:sldId id="316" r:id="rId3"/>
    <p:sldId id="314" r:id="rId4"/>
    <p:sldId id="257" r:id="rId5"/>
    <p:sldId id="294" r:id="rId6"/>
    <p:sldId id="277" r:id="rId7"/>
    <p:sldId id="295" r:id="rId8"/>
    <p:sldId id="278" r:id="rId9"/>
    <p:sldId id="296" r:id="rId10"/>
    <p:sldId id="279" r:id="rId11"/>
    <p:sldId id="297" r:id="rId12"/>
    <p:sldId id="280" r:id="rId13"/>
    <p:sldId id="298" r:id="rId14"/>
    <p:sldId id="262" r:id="rId15"/>
    <p:sldId id="299" r:id="rId16"/>
    <p:sldId id="281" r:id="rId17"/>
    <p:sldId id="300" r:id="rId18"/>
    <p:sldId id="284" r:id="rId19"/>
    <p:sldId id="301" r:id="rId20"/>
    <p:sldId id="283" r:id="rId21"/>
    <p:sldId id="302" r:id="rId22"/>
    <p:sldId id="282" r:id="rId23"/>
    <p:sldId id="303" r:id="rId24"/>
    <p:sldId id="267" r:id="rId25"/>
    <p:sldId id="304" r:id="rId26"/>
    <p:sldId id="285" r:id="rId27"/>
    <p:sldId id="305" r:id="rId28"/>
    <p:sldId id="286" r:id="rId29"/>
    <p:sldId id="306" r:id="rId30"/>
    <p:sldId id="287" r:id="rId31"/>
    <p:sldId id="307" r:id="rId32"/>
    <p:sldId id="288" r:id="rId33"/>
    <p:sldId id="308" r:id="rId34"/>
    <p:sldId id="268" r:id="rId35"/>
    <p:sldId id="309" r:id="rId36"/>
    <p:sldId id="292" r:id="rId37"/>
    <p:sldId id="310" r:id="rId38"/>
    <p:sldId id="291" r:id="rId39"/>
    <p:sldId id="311" r:id="rId40"/>
    <p:sldId id="290" r:id="rId41"/>
    <p:sldId id="312" r:id="rId42"/>
    <p:sldId id="289" r:id="rId43"/>
    <p:sldId id="313" r:id="rId4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CC"/>
    <a:srgbClr val="CC00CC"/>
    <a:srgbClr val="99FF33"/>
    <a:srgbClr val="FF6699"/>
    <a:srgbClr val="CC99FF"/>
    <a:srgbClr val="99FF99"/>
    <a:srgbClr val="FF9999"/>
    <a:srgbClr val="FFFF99"/>
    <a:srgbClr val="FF0066"/>
    <a:srgbClr val="FFFF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763679-3809-47A7-A48D-05C09DF7DA79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FE48EE-31B0-4910-B271-44CE610B49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65069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559DF-501B-481A-AC4F-FF644672BCC3}" type="slidenum">
              <a:rPr lang="ru-RU" smtClean="0">
                <a:solidFill>
                  <a:prstClr val="black"/>
                </a:solidFill>
              </a:rPr>
              <a:pPr/>
              <a:t>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16976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40F3-9C0C-4252-B976-754C0FBBFBFE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3E768-E406-4459-9D65-3C6F3BD989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45567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40F3-9C0C-4252-B976-754C0FBBFBFE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3E768-E406-4459-9D65-3C6F3BD989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67757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40F3-9C0C-4252-B976-754C0FBBFBFE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3E768-E406-4459-9D65-3C6F3BD989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686348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372467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182776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127704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744215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191972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586770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615448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68599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40F3-9C0C-4252-B976-754C0FBBFBFE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3E768-E406-4459-9D65-3C6F3BD989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113974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656897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969131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6119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40F3-9C0C-4252-B976-754C0FBBFBFE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3E768-E406-4459-9D65-3C6F3BD989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63653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40F3-9C0C-4252-B976-754C0FBBFBFE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3E768-E406-4459-9D65-3C6F3BD989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75123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40F3-9C0C-4252-B976-754C0FBBFBFE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3E768-E406-4459-9D65-3C6F3BD989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62381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40F3-9C0C-4252-B976-754C0FBBFBFE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3E768-E406-4459-9D65-3C6F3BD989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04888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40F3-9C0C-4252-B976-754C0FBBFBFE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3E768-E406-4459-9D65-3C6F3BD989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64376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40F3-9C0C-4252-B976-754C0FBBFBFE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3E768-E406-4459-9D65-3C6F3BD989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21466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40F3-9C0C-4252-B976-754C0FBBFBFE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3E768-E406-4459-9D65-3C6F3BD989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85577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B40F3-9C0C-4252-B976-754C0FBBFBFE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3E768-E406-4459-9D65-3C6F3BD989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58860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34415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5.xml"/><Relationship Id="rId13" Type="http://schemas.openxmlformats.org/officeDocument/2006/relationships/slide" Target="slide37.xml"/><Relationship Id="rId18" Type="http://schemas.openxmlformats.org/officeDocument/2006/relationships/slide" Target="slide11.xml"/><Relationship Id="rId26" Type="http://schemas.openxmlformats.org/officeDocument/2006/relationships/image" Target="../media/image8.png"/><Relationship Id="rId39" Type="http://schemas.openxmlformats.org/officeDocument/2006/relationships/image" Target="../media/image21.png"/><Relationship Id="rId3" Type="http://schemas.openxmlformats.org/officeDocument/2006/relationships/slide" Target="slide13.xml"/><Relationship Id="rId21" Type="http://schemas.openxmlformats.org/officeDocument/2006/relationships/slide" Target="slide41.xml"/><Relationship Id="rId34" Type="http://schemas.openxmlformats.org/officeDocument/2006/relationships/image" Target="../media/image16.png"/><Relationship Id="rId7" Type="http://schemas.openxmlformats.org/officeDocument/2006/relationships/slide" Target="slide15.xml"/><Relationship Id="rId12" Type="http://schemas.openxmlformats.org/officeDocument/2006/relationships/slide" Target="slide27.xml"/><Relationship Id="rId17" Type="http://schemas.openxmlformats.org/officeDocument/2006/relationships/slide" Target="slide39.xml"/><Relationship Id="rId25" Type="http://schemas.openxmlformats.org/officeDocument/2006/relationships/image" Target="../media/image7.png"/><Relationship Id="rId33" Type="http://schemas.openxmlformats.org/officeDocument/2006/relationships/image" Target="../media/image15.png"/><Relationship Id="rId38" Type="http://schemas.openxmlformats.org/officeDocument/2006/relationships/image" Target="../media/image20.jpeg"/><Relationship Id="rId2" Type="http://schemas.openxmlformats.org/officeDocument/2006/relationships/slide" Target="slide3.xml"/><Relationship Id="rId16" Type="http://schemas.openxmlformats.org/officeDocument/2006/relationships/slide" Target="slide29.xml"/><Relationship Id="rId20" Type="http://schemas.openxmlformats.org/officeDocument/2006/relationships/slide" Target="slide31.xml"/><Relationship Id="rId29" Type="http://schemas.openxmlformats.org/officeDocument/2006/relationships/image" Target="../media/image11.png"/><Relationship Id="rId41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11" Type="http://schemas.openxmlformats.org/officeDocument/2006/relationships/slide" Target="slide17.xml"/><Relationship Id="rId24" Type="http://schemas.openxmlformats.org/officeDocument/2006/relationships/image" Target="../media/image6.png"/><Relationship Id="rId32" Type="http://schemas.openxmlformats.org/officeDocument/2006/relationships/image" Target="../media/image14.png"/><Relationship Id="rId37" Type="http://schemas.openxmlformats.org/officeDocument/2006/relationships/image" Target="../media/image19.png"/><Relationship Id="rId40" Type="http://schemas.openxmlformats.org/officeDocument/2006/relationships/image" Target="../media/image22.jpeg"/><Relationship Id="rId5" Type="http://schemas.openxmlformats.org/officeDocument/2006/relationships/slide" Target="slide33.xml"/><Relationship Id="rId15" Type="http://schemas.openxmlformats.org/officeDocument/2006/relationships/slide" Target="slide19.xml"/><Relationship Id="rId23" Type="http://schemas.openxmlformats.org/officeDocument/2006/relationships/image" Target="../media/image5.png"/><Relationship Id="rId28" Type="http://schemas.openxmlformats.org/officeDocument/2006/relationships/image" Target="../media/image10.png"/><Relationship Id="rId36" Type="http://schemas.openxmlformats.org/officeDocument/2006/relationships/image" Target="../media/image18.gif"/><Relationship Id="rId10" Type="http://schemas.openxmlformats.org/officeDocument/2006/relationships/slide" Target="slide7.xml"/><Relationship Id="rId19" Type="http://schemas.openxmlformats.org/officeDocument/2006/relationships/slide" Target="slide21.xml"/><Relationship Id="rId31" Type="http://schemas.openxmlformats.org/officeDocument/2006/relationships/image" Target="../media/image13.png"/><Relationship Id="rId4" Type="http://schemas.openxmlformats.org/officeDocument/2006/relationships/slide" Target="slide23.xml"/><Relationship Id="rId9" Type="http://schemas.openxmlformats.org/officeDocument/2006/relationships/slide" Target="slide35.xml"/><Relationship Id="rId14" Type="http://schemas.openxmlformats.org/officeDocument/2006/relationships/slide" Target="slide9.xml"/><Relationship Id="rId22" Type="http://schemas.openxmlformats.org/officeDocument/2006/relationships/image" Target="../media/image4.png"/><Relationship Id="rId27" Type="http://schemas.openxmlformats.org/officeDocument/2006/relationships/image" Target="../media/image9.gif"/><Relationship Id="rId30" Type="http://schemas.openxmlformats.org/officeDocument/2006/relationships/image" Target="../media/image12.png"/><Relationship Id="rId35" Type="http://schemas.openxmlformats.org/officeDocument/2006/relationships/image" Target="../media/image1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404664"/>
            <a:ext cx="4536504" cy="3816424"/>
          </a:xfrm>
          <a:noFill/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300" dirty="0">
                <a:ln w="11430"/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Викторина для детей</a:t>
            </a:r>
            <a:br>
              <a:rPr lang="ru-RU" sz="4800" b="1" spc="300" dirty="0">
                <a:ln w="11430"/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58000" dir="5400000" sy="-100000" algn="bl" rotWithShape="0"/>
                </a:effectLst>
              </a:rPr>
            </a:br>
            <a:r>
              <a:rPr lang="ru-RU" sz="4800" b="1" spc="300" dirty="0">
                <a:ln w="11430"/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от 3 до 6 лет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43108" y="4357694"/>
            <a:ext cx="50405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Подготовлена:</a:t>
            </a:r>
          </a:p>
          <a:p>
            <a:pPr algn="ctr"/>
            <a:r>
              <a:rPr lang="ru-RU" sz="2800" dirty="0" smtClean="0"/>
              <a:t>  </a:t>
            </a:r>
            <a:r>
              <a:rPr lang="ru-RU" sz="2800" dirty="0" err="1" smtClean="0"/>
              <a:t>Ошурковой</a:t>
            </a:r>
            <a:r>
              <a:rPr lang="ru-RU" sz="2800" dirty="0" smtClean="0"/>
              <a:t> М.Ю, </a:t>
            </a:r>
            <a:endParaRPr lang="ru-RU" sz="2800" dirty="0" smtClean="0"/>
          </a:p>
          <a:p>
            <a:pPr algn="ctr"/>
            <a:r>
              <a:rPr lang="ru-RU" sz="2800" dirty="0" err="1" smtClean="0"/>
              <a:t>Корниенко</a:t>
            </a:r>
            <a:r>
              <a:rPr lang="ru-RU" sz="2800" dirty="0" smtClean="0"/>
              <a:t> </a:t>
            </a:r>
            <a:r>
              <a:rPr lang="ru-RU" sz="2800" dirty="0" smtClean="0"/>
              <a:t>Ю.В. </a:t>
            </a:r>
          </a:p>
        </p:txBody>
      </p:sp>
    </p:spTree>
    <p:extLst>
      <p:ext uri="{BB962C8B-B14F-4D97-AF65-F5344CB8AC3E}">
        <p14:creationId xmlns="" xmlns:p14="http://schemas.microsoft.com/office/powerpoint/2010/main" val="183678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Comic Sans MS" pitchFamily="66" charset="0"/>
              </a:rPr>
              <a:t>Животные и птицы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/>
              <a:t>№ 4</a:t>
            </a:r>
            <a:endParaRPr lang="ru-RU" sz="4400" b="1" dirty="0"/>
          </a:p>
          <a:p>
            <a:pPr marL="0" indent="0" algn="ctr">
              <a:buNone/>
            </a:pPr>
            <a:r>
              <a:rPr lang="ru-RU" sz="4400" b="1" dirty="0">
                <a:solidFill>
                  <a:srgbClr val="0000CC"/>
                </a:solidFill>
              </a:rPr>
              <a:t>Ответ</a:t>
            </a:r>
            <a:r>
              <a:rPr lang="ru-RU" sz="4400" b="1" dirty="0" smtClean="0">
                <a:solidFill>
                  <a:srgbClr val="0000CC"/>
                </a:solidFill>
              </a:rPr>
              <a:t>: заяц</a:t>
            </a:r>
            <a:endParaRPr lang="ru-RU" sz="4400" b="1" dirty="0" smtClean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740352" y="5589240"/>
            <a:ext cx="1080120" cy="936104"/>
          </a:xfrm>
          <a:prstGeom prst="actionButtonHom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7752" y="3500438"/>
            <a:ext cx="2143140" cy="2143140"/>
          </a:xfrm>
          <a:prstGeom prst="rect">
            <a:avLst/>
          </a:prstGeom>
        </p:spPr>
      </p:pic>
      <p:pic>
        <p:nvPicPr>
          <p:cNvPr id="33794" name="Picture 2" descr="http://schoolofcare.ru/img/w620/u/lesson/80/shutterstock_51808513.jpg/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14546" y="3857628"/>
            <a:ext cx="1662712" cy="16430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75150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Comic Sans MS" pitchFamily="66" charset="0"/>
              </a:rPr>
              <a:t>Животные и птицы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/>
              <a:t>№ 5</a:t>
            </a:r>
          </a:p>
          <a:p>
            <a:pPr marL="0" indent="0" algn="ctr">
              <a:buNone/>
            </a:pPr>
            <a:r>
              <a:rPr lang="ru-RU" sz="4400" b="1" dirty="0" smtClean="0"/>
              <a:t>Жар-птица – это реальная птица или сказочная?</a:t>
            </a:r>
          </a:p>
          <a:p>
            <a:pPr marL="0" indent="0" algn="ctr">
              <a:buNone/>
            </a:pPr>
            <a:r>
              <a:rPr lang="ru-RU" sz="4400" b="1" dirty="0" smtClean="0"/>
              <a:t>Знаете ли вы сказку, в которой встречается эта птица?</a:t>
            </a: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740352" y="5589240"/>
            <a:ext cx="1080120" cy="936104"/>
          </a:xfrm>
          <a:prstGeom prst="actionButtonHom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74507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Comic Sans MS" pitchFamily="66" charset="0"/>
              </a:rPr>
              <a:t>Животные и птицы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/>
              <a:t>№ 5</a:t>
            </a:r>
          </a:p>
          <a:p>
            <a:pPr marL="0" indent="0" algn="ctr">
              <a:buNone/>
            </a:pPr>
            <a:endParaRPr lang="ru-RU" sz="4400" dirty="0" smtClean="0"/>
          </a:p>
          <a:p>
            <a:pPr marL="0" indent="0" algn="ctr">
              <a:buNone/>
            </a:pPr>
            <a:r>
              <a:rPr lang="ru-RU" sz="4400" b="1" dirty="0" smtClean="0">
                <a:solidFill>
                  <a:srgbClr val="0000CC"/>
                </a:solidFill>
              </a:rPr>
              <a:t>Ответ: сказочный персонаж.</a:t>
            </a:r>
          </a:p>
          <a:p>
            <a:pPr marL="0" indent="0" algn="ctr">
              <a:buNone/>
            </a:pPr>
            <a:r>
              <a:rPr lang="ru-RU" sz="4400" b="1" dirty="0" smtClean="0">
                <a:solidFill>
                  <a:srgbClr val="0000CC"/>
                </a:solidFill>
              </a:rPr>
              <a:t>«Конёк-горбунок»</a:t>
            </a: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740352" y="5589240"/>
            <a:ext cx="1080120" cy="936104"/>
          </a:xfrm>
          <a:prstGeom prst="actionButtonHom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58107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Comic Sans MS" pitchFamily="66" charset="0"/>
              </a:rPr>
              <a:t>Загадки</a:t>
            </a:r>
            <a:endParaRPr lang="ru-RU" sz="5400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/>
              <a:t>№ 1</a:t>
            </a:r>
          </a:p>
          <a:p>
            <a:pPr marL="0" indent="0" algn="ctr">
              <a:buNone/>
            </a:pPr>
            <a:r>
              <a:rPr lang="ru-RU" sz="4400" dirty="0"/>
              <a:t>Ночью он совсем не спит, Дом от мышек сторожит,</a:t>
            </a:r>
            <a:br>
              <a:rPr lang="ru-RU" sz="4400" dirty="0"/>
            </a:br>
            <a:r>
              <a:rPr lang="ru-RU" sz="4400" dirty="0"/>
              <a:t>Молоко из миски пьёт, </a:t>
            </a:r>
            <a:endParaRPr lang="ru-RU" sz="4400" dirty="0" smtClean="0"/>
          </a:p>
          <a:p>
            <a:pPr marL="0" indent="0" algn="ctr">
              <a:buNone/>
            </a:pPr>
            <a:r>
              <a:rPr lang="ru-RU" sz="4400" dirty="0" smtClean="0"/>
              <a:t>Ну </a:t>
            </a:r>
            <a:r>
              <a:rPr lang="ru-RU" sz="4400" dirty="0"/>
              <a:t>конечно это — </a:t>
            </a:r>
            <a:r>
              <a:rPr lang="ru-RU" sz="4400" dirty="0" smtClean="0"/>
              <a:t>…</a:t>
            </a:r>
            <a:endParaRPr lang="ru-RU" sz="4400" b="1" dirty="0" smtClean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884368" y="5805264"/>
            <a:ext cx="1080120" cy="936104"/>
          </a:xfrm>
          <a:prstGeom prst="actionButtonHom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6085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Comic Sans MS" pitchFamily="66" charset="0"/>
              </a:rPr>
              <a:t>Загадки</a:t>
            </a:r>
            <a:endParaRPr lang="ru-RU" sz="5400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/>
              <a:t>№ 1</a:t>
            </a:r>
            <a:endParaRPr lang="ru-RU" sz="4400" b="1" dirty="0"/>
          </a:p>
          <a:p>
            <a:pPr marL="0" indent="0" algn="ctr">
              <a:buNone/>
            </a:pPr>
            <a:r>
              <a:rPr lang="ru-RU" sz="4400" b="1" dirty="0">
                <a:solidFill>
                  <a:srgbClr val="0000CC"/>
                </a:solidFill>
              </a:rPr>
              <a:t>Ответ: </a:t>
            </a:r>
            <a:r>
              <a:rPr lang="ru-RU" sz="4400" b="1" dirty="0" smtClean="0">
                <a:solidFill>
                  <a:srgbClr val="0000CC"/>
                </a:solidFill>
              </a:rPr>
              <a:t>кот</a:t>
            </a:r>
          </a:p>
          <a:p>
            <a:pPr marL="0" indent="0" algn="ctr">
              <a:buNone/>
            </a:pPr>
            <a:endParaRPr lang="ru-RU" sz="4400" b="1" dirty="0" smtClean="0">
              <a:solidFill>
                <a:srgbClr val="0000CC"/>
              </a:solidFill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884368" y="5805264"/>
            <a:ext cx="1080120" cy="936104"/>
          </a:xfrm>
          <a:prstGeom prst="actionButtonHom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015162"/>
            <a:ext cx="3094127" cy="336089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7730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Comic Sans MS" pitchFamily="66" charset="0"/>
              </a:rPr>
              <a:t>Загадки</a:t>
            </a:r>
            <a:endParaRPr lang="ru-RU" sz="5400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/>
              <a:t>№ 2</a:t>
            </a: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740352" y="5589240"/>
            <a:ext cx="1080120" cy="936104"/>
          </a:xfrm>
          <a:prstGeom prst="actionButtonHom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428860" y="2714620"/>
            <a:ext cx="435771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Отгадайте сказочного героя:</a:t>
            </a:r>
          </a:p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Покупала самовар, а спасал ее комар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611993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Comic Sans MS" pitchFamily="66" charset="0"/>
              </a:rPr>
              <a:t>Загадки</a:t>
            </a:r>
            <a:endParaRPr lang="ru-RU" sz="5400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/>
              <a:t>№ 2</a:t>
            </a:r>
            <a:endParaRPr lang="ru-RU" sz="4400" dirty="0" smtClean="0"/>
          </a:p>
          <a:p>
            <a:pPr marL="0" indent="0" algn="ctr">
              <a:buNone/>
            </a:pPr>
            <a:r>
              <a:rPr lang="ru-RU" sz="4400" b="1" dirty="0" err="1" smtClean="0">
                <a:solidFill>
                  <a:srgbClr val="0000CC"/>
                </a:solidFill>
              </a:rPr>
              <a:t>Ответ:Муха-Цокотуха</a:t>
            </a:r>
            <a:endParaRPr lang="ru-RU" sz="4400" b="1" dirty="0" smtClean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740352" y="5589240"/>
            <a:ext cx="1080120" cy="936104"/>
          </a:xfrm>
          <a:prstGeom prst="actionButtonHom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7650" name="Picture 2" descr="http://www.playing-field.ru/img/2015/051806/193408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14678" y="3143248"/>
            <a:ext cx="2668035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5382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Comic Sans MS" pitchFamily="66" charset="0"/>
              </a:rPr>
              <a:t>Загадки</a:t>
            </a:r>
            <a:endParaRPr lang="ru-RU" sz="5400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/>
              <a:t>№ 3</a:t>
            </a:r>
          </a:p>
          <a:p>
            <a:pPr marL="0" indent="0" algn="ctr">
              <a:buNone/>
            </a:pPr>
            <a:r>
              <a:rPr lang="ru-RU" sz="4400" b="1" dirty="0"/>
              <a:t>Меня ждут – не дождутся, а как увидят – разбегутся. </a:t>
            </a:r>
            <a:endParaRPr lang="ru-RU" sz="4400" b="1" dirty="0" smtClean="0"/>
          </a:p>
          <a:p>
            <a:pPr marL="0" indent="0" algn="ctr">
              <a:buNone/>
            </a:pPr>
            <a:endParaRPr lang="ru-RU" sz="4400" b="1" dirty="0"/>
          </a:p>
          <a:p>
            <a:pPr marL="0" indent="0" algn="ctr">
              <a:buNone/>
            </a:pPr>
            <a:r>
              <a:rPr lang="ru-RU" sz="4400" b="1" dirty="0"/>
              <a:t>Зубастый зверёк грызёт с визгом дубок. </a:t>
            </a: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740352" y="5589240"/>
            <a:ext cx="1080120" cy="936104"/>
          </a:xfrm>
          <a:prstGeom prst="actionButtonHom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47675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Comic Sans MS" pitchFamily="66" charset="0"/>
              </a:rPr>
              <a:t>Загадки</a:t>
            </a:r>
            <a:endParaRPr lang="ru-RU" sz="5400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/>
              <a:t>№ 3</a:t>
            </a:r>
          </a:p>
          <a:p>
            <a:pPr marL="0" indent="0" algn="ctr">
              <a:buNone/>
            </a:pPr>
            <a:endParaRPr lang="ru-RU" sz="4400" b="1" dirty="0" smtClean="0"/>
          </a:p>
          <a:p>
            <a:pPr marL="0" indent="0" algn="ctr">
              <a:buNone/>
            </a:pPr>
            <a:r>
              <a:rPr lang="ru-RU" sz="4400" b="1" dirty="0">
                <a:solidFill>
                  <a:srgbClr val="0000CC"/>
                </a:solidFill>
              </a:rPr>
              <a:t>Ответ</a:t>
            </a:r>
            <a:r>
              <a:rPr lang="ru-RU" sz="4400" b="1" dirty="0" smtClean="0">
                <a:solidFill>
                  <a:srgbClr val="0000CC"/>
                </a:solidFill>
              </a:rPr>
              <a:t>: дождь, пила</a:t>
            </a:r>
            <a:endParaRPr lang="ru-RU" sz="4400" b="1" dirty="0">
              <a:solidFill>
                <a:srgbClr val="0000CC"/>
              </a:solidFill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740352" y="5589240"/>
            <a:ext cx="1080120" cy="936104"/>
          </a:xfrm>
          <a:prstGeom prst="actionButtonHom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35524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Comic Sans MS" pitchFamily="66" charset="0"/>
              </a:rPr>
              <a:t>Загадки</a:t>
            </a:r>
            <a:endParaRPr lang="ru-RU" sz="5400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/>
              <a:t>№ 4</a:t>
            </a:r>
          </a:p>
          <a:p>
            <a:pPr marL="0" indent="0" algn="ctr">
              <a:buNone/>
            </a:pPr>
            <a:r>
              <a:rPr lang="ru-RU" sz="4400" b="1" dirty="0"/>
              <a:t>Два брюшка, четыре ушка</a:t>
            </a:r>
            <a:r>
              <a:rPr lang="ru-RU" sz="4400" b="1" dirty="0" smtClean="0"/>
              <a:t>.</a:t>
            </a:r>
          </a:p>
          <a:p>
            <a:pPr marL="0" indent="0" algn="ctr">
              <a:buNone/>
            </a:pPr>
            <a:r>
              <a:rPr lang="ru-RU" sz="4400" b="1" dirty="0" smtClean="0"/>
              <a:t> </a:t>
            </a:r>
            <a:endParaRPr lang="ru-RU" sz="4400" b="1" dirty="0"/>
          </a:p>
          <a:p>
            <a:pPr marL="0" indent="0" algn="ctr">
              <a:buNone/>
            </a:pPr>
            <a:r>
              <a:rPr lang="ru-RU" sz="4400" b="1" dirty="0"/>
              <a:t>Четыре братца под одной шляпой. </a:t>
            </a:r>
            <a:endParaRPr lang="ru-RU" sz="4400" b="1" dirty="0" smtClean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740352" y="5589240"/>
            <a:ext cx="1080120" cy="936104"/>
          </a:xfrm>
          <a:prstGeom prst="actionButtonHom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00971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484856108"/>
              </p:ext>
            </p:extLst>
          </p:nvPr>
        </p:nvGraphicFramePr>
        <p:xfrm>
          <a:off x="0" y="2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11430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Comic Sans MS" pitchFamily="66" charset="0"/>
                        </a:rPr>
                        <a:t>Животные и птицы</a:t>
                      </a:r>
                      <a:endParaRPr lang="ru-RU" sz="2800" b="1" dirty="0">
                        <a:latin typeface="Comic Sans MS" pitchFamily="66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Comic Sans MS" pitchFamily="66" charset="0"/>
                        </a:rPr>
                        <a:t>Загадки</a:t>
                      </a:r>
                    </a:p>
                  </a:txBody>
                  <a:tcPr anchor="ctr"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Comic Sans MS" pitchFamily="66" charset="0"/>
                        </a:rPr>
                        <a:t>Фрукты и овощи</a:t>
                      </a:r>
                      <a:endParaRPr lang="ru-RU" sz="2800" b="1" dirty="0">
                        <a:latin typeface="Comic Sans MS" pitchFamily="66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Comic Sans MS" pitchFamily="66" charset="0"/>
                        </a:rPr>
                        <a:t>Транспорт</a:t>
                      </a:r>
                      <a:endParaRPr lang="ru-RU" sz="2800" b="1" dirty="0">
                        <a:latin typeface="Comic Sans MS" pitchFamily="66" charset="0"/>
                      </a:endParaRPr>
                    </a:p>
                  </a:txBody>
                  <a:tcPr anchor="ctr">
                    <a:solidFill>
                      <a:srgbClr val="CC00CC"/>
                    </a:solidFill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algn="r"/>
                      <a:r>
                        <a:rPr lang="ru-RU" sz="3200" b="1" dirty="0" smtClean="0">
                          <a:latin typeface="Comic Sans MS" pitchFamily="66" charset="0"/>
                          <a:hlinkClick r:id="rId2" action="ppaction://hlinksldjump"/>
                        </a:rPr>
                        <a:t>№ 1</a:t>
                      </a:r>
                      <a:endParaRPr lang="ru-RU" sz="3200" b="1" dirty="0">
                        <a:latin typeface="Comic Sans MS" pitchFamily="66" charset="0"/>
                      </a:endParaRPr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3200" b="1" dirty="0" smtClean="0">
                          <a:latin typeface="Comic Sans MS" pitchFamily="66" charset="0"/>
                          <a:hlinkClick r:id="rId3" action="ppaction://hlinksldjump"/>
                        </a:rPr>
                        <a:t>№ 1</a:t>
                      </a:r>
                      <a:endParaRPr lang="ru-RU" sz="3200" b="1" dirty="0">
                        <a:latin typeface="Comic Sans MS" pitchFamily="66" charset="0"/>
                      </a:endParaRPr>
                    </a:p>
                  </a:txBody>
                  <a:tcPr anchor="ctr"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3200" b="1" dirty="0" smtClean="0">
                          <a:latin typeface="Comic Sans MS" pitchFamily="66" charset="0"/>
                          <a:hlinkClick r:id="rId4" action="ppaction://hlinksldjump"/>
                        </a:rPr>
                        <a:t>№ 1</a:t>
                      </a:r>
                      <a:endParaRPr lang="ru-RU" sz="3200" b="1" dirty="0">
                        <a:latin typeface="Comic Sans MS" pitchFamily="66" charset="0"/>
                      </a:endParaRPr>
                    </a:p>
                  </a:txBody>
                  <a:tcPr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3200" b="1" dirty="0" smtClean="0">
                          <a:latin typeface="Comic Sans MS" pitchFamily="66" charset="0"/>
                          <a:hlinkClick r:id="rId5" action="ppaction://hlinksldjump"/>
                        </a:rPr>
                        <a:t>№ 1</a:t>
                      </a:r>
                      <a:endParaRPr lang="ru-RU" sz="3200" b="1" dirty="0">
                        <a:latin typeface="Comic Sans MS" pitchFamily="66" charset="0"/>
                      </a:endParaRPr>
                    </a:p>
                  </a:txBody>
                  <a:tcPr anchor="ctr">
                    <a:solidFill>
                      <a:srgbClr val="CC99FF"/>
                    </a:solidFill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algn="l"/>
                      <a:r>
                        <a:rPr lang="ru-RU" sz="3200" b="1" dirty="0" smtClean="0">
                          <a:latin typeface="Comic Sans MS" pitchFamily="66" charset="0"/>
                          <a:hlinkClick r:id="rId6" action="ppaction://hlinksldjump"/>
                        </a:rPr>
                        <a:t>№ 2</a:t>
                      </a:r>
                      <a:endParaRPr lang="ru-RU" sz="3200" b="1" dirty="0">
                        <a:latin typeface="Comic Sans MS" pitchFamily="66" charset="0"/>
                      </a:endParaRPr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b="1" dirty="0" smtClean="0">
                          <a:latin typeface="Comic Sans MS" pitchFamily="66" charset="0"/>
                          <a:hlinkClick r:id="rId7" action="ppaction://hlinksldjump"/>
                        </a:rPr>
                        <a:t>№ 2</a:t>
                      </a:r>
                      <a:endParaRPr lang="ru-RU" sz="3200" b="1" dirty="0">
                        <a:latin typeface="Comic Sans MS" pitchFamily="66" charset="0"/>
                      </a:endParaRPr>
                    </a:p>
                  </a:txBody>
                  <a:tcPr anchor="ctr"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b="1" dirty="0" smtClean="0">
                          <a:latin typeface="Comic Sans MS" pitchFamily="66" charset="0"/>
                          <a:hlinkClick r:id="rId8" action="ppaction://hlinksldjump"/>
                        </a:rPr>
                        <a:t>№ 2</a:t>
                      </a:r>
                      <a:endParaRPr lang="ru-RU" sz="3200" b="1" dirty="0">
                        <a:latin typeface="Comic Sans MS" pitchFamily="66" charset="0"/>
                      </a:endParaRPr>
                    </a:p>
                  </a:txBody>
                  <a:tcPr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b="1" dirty="0" smtClean="0">
                          <a:latin typeface="Comic Sans MS" pitchFamily="66" charset="0"/>
                          <a:hlinkClick r:id="rId9" action="ppaction://hlinksldjump"/>
                        </a:rPr>
                        <a:t>№ 2</a:t>
                      </a:r>
                      <a:endParaRPr lang="ru-RU" sz="3200" b="1" dirty="0">
                        <a:latin typeface="Comic Sans MS" pitchFamily="66" charset="0"/>
                      </a:endParaRPr>
                    </a:p>
                  </a:txBody>
                  <a:tcPr anchor="ctr">
                    <a:solidFill>
                      <a:srgbClr val="CC99FF"/>
                    </a:solidFill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algn="r"/>
                      <a:r>
                        <a:rPr lang="ru-RU" sz="3200" b="1" dirty="0" smtClean="0">
                          <a:latin typeface="Comic Sans MS" pitchFamily="66" charset="0"/>
                          <a:hlinkClick r:id="rId10" action="ppaction://hlinksldjump"/>
                        </a:rPr>
                        <a:t>№ 3</a:t>
                      </a:r>
                      <a:endParaRPr lang="ru-RU" sz="3200" b="1" dirty="0">
                        <a:latin typeface="Comic Sans MS" pitchFamily="66" charset="0"/>
                      </a:endParaRPr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3200" b="1" dirty="0" smtClean="0">
                          <a:latin typeface="Comic Sans MS" pitchFamily="66" charset="0"/>
                          <a:hlinkClick r:id="rId11" action="ppaction://hlinksldjump"/>
                        </a:rPr>
                        <a:t>№ 3</a:t>
                      </a:r>
                      <a:endParaRPr lang="ru-RU" sz="3200" b="1" dirty="0">
                        <a:latin typeface="Comic Sans MS" pitchFamily="66" charset="0"/>
                      </a:endParaRPr>
                    </a:p>
                  </a:txBody>
                  <a:tcPr anchor="ctr"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3200" b="1" dirty="0" smtClean="0">
                          <a:latin typeface="Comic Sans MS" pitchFamily="66" charset="0"/>
                          <a:hlinkClick r:id="rId12" action="ppaction://hlinksldjump"/>
                        </a:rPr>
                        <a:t>№ 3</a:t>
                      </a:r>
                      <a:endParaRPr lang="ru-RU" sz="3200" b="1" dirty="0">
                        <a:latin typeface="Comic Sans MS" pitchFamily="66" charset="0"/>
                      </a:endParaRPr>
                    </a:p>
                  </a:txBody>
                  <a:tcPr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3200" b="1" dirty="0" smtClean="0">
                          <a:latin typeface="Comic Sans MS" pitchFamily="66" charset="0"/>
                          <a:hlinkClick r:id="rId13" action="ppaction://hlinksldjump"/>
                        </a:rPr>
                        <a:t>№ 3</a:t>
                      </a:r>
                      <a:endParaRPr lang="ru-RU" sz="3200" b="1" dirty="0">
                        <a:latin typeface="Comic Sans MS" pitchFamily="66" charset="0"/>
                      </a:endParaRPr>
                    </a:p>
                  </a:txBody>
                  <a:tcPr anchor="ctr">
                    <a:solidFill>
                      <a:srgbClr val="CC99FF"/>
                    </a:solidFill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algn="l"/>
                      <a:r>
                        <a:rPr lang="ru-RU" sz="3200" b="1" dirty="0" smtClean="0">
                          <a:latin typeface="Comic Sans MS" pitchFamily="66" charset="0"/>
                          <a:hlinkClick r:id="rId14" action="ppaction://hlinksldjump"/>
                        </a:rPr>
                        <a:t>№ 4</a:t>
                      </a:r>
                      <a:r>
                        <a:rPr lang="ru-RU" sz="3200" b="1" dirty="0" smtClean="0">
                          <a:latin typeface="Comic Sans MS" pitchFamily="66" charset="0"/>
                        </a:rPr>
                        <a:t> </a:t>
                      </a:r>
                      <a:endParaRPr lang="ru-RU" sz="3200" b="1" dirty="0">
                        <a:latin typeface="Comic Sans MS" pitchFamily="66" charset="0"/>
                      </a:endParaRPr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b="1" dirty="0" smtClean="0">
                          <a:latin typeface="Comic Sans MS" pitchFamily="66" charset="0"/>
                          <a:hlinkClick r:id="rId15" action="ppaction://hlinksldjump"/>
                        </a:rPr>
                        <a:t>№ 4</a:t>
                      </a:r>
                      <a:endParaRPr lang="ru-RU" sz="3200" b="1" dirty="0">
                        <a:latin typeface="Comic Sans MS" pitchFamily="66" charset="0"/>
                      </a:endParaRPr>
                    </a:p>
                  </a:txBody>
                  <a:tcPr anchor="ctr"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b="1" dirty="0" smtClean="0">
                          <a:latin typeface="Comic Sans MS" pitchFamily="66" charset="0"/>
                          <a:hlinkClick r:id="rId16" action="ppaction://hlinksldjump"/>
                        </a:rPr>
                        <a:t>№ 4</a:t>
                      </a:r>
                      <a:endParaRPr lang="ru-RU" sz="3200" b="1" dirty="0">
                        <a:latin typeface="Comic Sans MS" pitchFamily="66" charset="0"/>
                      </a:endParaRPr>
                    </a:p>
                  </a:txBody>
                  <a:tcPr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b="1" dirty="0" smtClean="0">
                          <a:latin typeface="Comic Sans MS" pitchFamily="66" charset="0"/>
                          <a:hlinkClick r:id="rId17" action="ppaction://hlinksldjump"/>
                        </a:rPr>
                        <a:t>№ 4</a:t>
                      </a:r>
                      <a:endParaRPr lang="ru-RU" sz="3200" b="1" dirty="0">
                        <a:latin typeface="Comic Sans MS" pitchFamily="66" charset="0"/>
                      </a:endParaRPr>
                    </a:p>
                  </a:txBody>
                  <a:tcPr anchor="ctr">
                    <a:solidFill>
                      <a:srgbClr val="CC99FF"/>
                    </a:solidFill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algn="r"/>
                      <a:r>
                        <a:rPr lang="ru-RU" sz="3200" b="1" dirty="0" smtClean="0">
                          <a:latin typeface="Comic Sans MS" pitchFamily="66" charset="0"/>
                          <a:hlinkClick r:id="rId18" action="ppaction://hlinksldjump"/>
                        </a:rPr>
                        <a:t>№ 5</a:t>
                      </a:r>
                      <a:endParaRPr lang="ru-RU" sz="3200" b="1" dirty="0">
                        <a:latin typeface="Comic Sans MS" pitchFamily="66" charset="0"/>
                      </a:endParaRPr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3200" b="1" dirty="0" smtClean="0">
                          <a:latin typeface="Comic Sans MS" pitchFamily="66" charset="0"/>
                          <a:hlinkClick r:id="rId19" action="ppaction://hlinksldjump"/>
                        </a:rPr>
                        <a:t>№ 5</a:t>
                      </a:r>
                      <a:endParaRPr lang="ru-RU" sz="3200" b="1" dirty="0">
                        <a:latin typeface="Comic Sans MS" pitchFamily="66" charset="0"/>
                      </a:endParaRPr>
                    </a:p>
                  </a:txBody>
                  <a:tcPr anchor="ctr"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3200" b="1" dirty="0" smtClean="0">
                          <a:latin typeface="Comic Sans MS" pitchFamily="66" charset="0"/>
                          <a:hlinkClick r:id="rId20" action="ppaction://hlinksldjump"/>
                        </a:rPr>
                        <a:t>№ 5</a:t>
                      </a:r>
                      <a:endParaRPr lang="ru-RU" sz="3200" b="1" dirty="0">
                        <a:latin typeface="Comic Sans MS" pitchFamily="66" charset="0"/>
                      </a:endParaRPr>
                    </a:p>
                  </a:txBody>
                  <a:tcPr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3200" b="1" dirty="0" smtClean="0">
                          <a:latin typeface="Comic Sans MS" pitchFamily="66" charset="0"/>
                          <a:hlinkClick r:id="rId21" action="ppaction://hlinksldjump"/>
                        </a:rPr>
                        <a:t>№ 5</a:t>
                      </a:r>
                      <a:endParaRPr lang="ru-RU" sz="3200" b="1" dirty="0">
                        <a:latin typeface="Comic Sans MS" pitchFamily="66" charset="0"/>
                      </a:endParaRPr>
                    </a:p>
                  </a:txBody>
                  <a:tcPr anchor="ctr">
                    <a:solidFill>
                      <a:srgbClr val="CC99FF"/>
                    </a:solidFill>
                  </a:tcPr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8760"/>
            <a:ext cx="1338837" cy="107107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40" y="3365728"/>
            <a:ext cx="1296144" cy="12331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320" y="2305776"/>
            <a:ext cx="835332" cy="106883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529" y="4533773"/>
            <a:ext cx="1217290" cy="121729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333" y="5858481"/>
            <a:ext cx="1296402" cy="93266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2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1136" y="1052736"/>
            <a:ext cx="1287094" cy="128709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2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4286" y="2469097"/>
            <a:ext cx="833534" cy="74218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29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9819" y="3493525"/>
            <a:ext cx="976541" cy="97654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0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8616" y="4685296"/>
            <a:ext cx="995084" cy="99508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1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9819" y="5774007"/>
            <a:ext cx="1003824" cy="101835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2067455"/>
            <a:ext cx="1206532" cy="1173174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1307">
            <a:off x="4671555" y="3508716"/>
            <a:ext cx="1386356" cy="86793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3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678" y="5769567"/>
            <a:ext cx="890963" cy="996076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3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450" y="1142814"/>
            <a:ext cx="1395946" cy="1106937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3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6406" y="3299079"/>
            <a:ext cx="1002742" cy="1170987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3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1374" y="5758655"/>
            <a:ext cx="1157947" cy="982808"/>
          </a:xfrm>
          <a:prstGeom prst="rect">
            <a:avLst/>
          </a:prstGeom>
        </p:spPr>
      </p:pic>
      <p:sp>
        <p:nvSpPr>
          <p:cNvPr id="2" name="Солнце 1"/>
          <p:cNvSpPr/>
          <p:nvPr/>
        </p:nvSpPr>
        <p:spPr>
          <a:xfrm>
            <a:off x="6304998" y="622786"/>
            <a:ext cx="486452" cy="400645"/>
          </a:xfrm>
          <a:prstGeom prst="su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" name="Picture 2" descr="http://kontsentrat.com/wp-content/uploads/images/kak_solit-_marinovat_patissoni-_kabachki_patissoni-_kabachki_solenie-_marinovannie_2.jpg"/>
          <p:cNvPicPr>
            <a:picLocks noChangeAspect="1" noChangeArrowheads="1"/>
          </p:cNvPicPr>
          <p:nvPr/>
        </p:nvPicPr>
        <p:blipFill>
          <a:blip r:embed="rId38" cstate="email"/>
          <a:srcRect/>
          <a:stretch>
            <a:fillRect/>
          </a:stretch>
        </p:blipFill>
        <p:spPr bwMode="auto">
          <a:xfrm>
            <a:off x="5643570" y="4929198"/>
            <a:ext cx="1141319" cy="642943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  <a:reflection blurRad="12700" stA="30000" endPos="30000" dist="5000" dir="5400000" sy="-100000" algn="bl" rotWithShape="0"/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41986" name="Picture 2" descr="http://www.neizvestniy-geniy.ru/images/works/photo/2013/03/878864_1.png"/>
          <p:cNvPicPr>
            <a:picLocks noChangeAspect="1" noChangeArrowheads="1"/>
          </p:cNvPicPr>
          <p:nvPr/>
        </p:nvPicPr>
        <p:blipFill>
          <a:blip r:embed="rId39" cstate="email"/>
          <a:srcRect/>
          <a:stretch>
            <a:fillRect/>
          </a:stretch>
        </p:blipFill>
        <p:spPr bwMode="auto">
          <a:xfrm>
            <a:off x="4929190" y="1285860"/>
            <a:ext cx="585875" cy="928694"/>
          </a:xfrm>
          <a:prstGeom prst="rect">
            <a:avLst/>
          </a:prstGeom>
          <a:noFill/>
        </p:spPr>
      </p:pic>
      <p:pic>
        <p:nvPicPr>
          <p:cNvPr id="41988" name="Picture 4" descr="http://ped-kopilka.ru/upload/blogs/small/blog18092.jpg"/>
          <p:cNvPicPr>
            <a:picLocks noChangeAspect="1" noChangeArrowheads="1"/>
          </p:cNvPicPr>
          <p:nvPr/>
        </p:nvPicPr>
        <p:blipFill>
          <a:blip r:embed="rId40" cstate="email"/>
          <a:srcRect/>
          <a:stretch>
            <a:fillRect/>
          </a:stretch>
        </p:blipFill>
        <p:spPr bwMode="auto">
          <a:xfrm>
            <a:off x="8286776" y="2357430"/>
            <a:ext cx="605427" cy="1022372"/>
          </a:xfrm>
          <a:prstGeom prst="rect">
            <a:avLst/>
          </a:prstGeom>
          <a:noFill/>
        </p:spPr>
      </p:pic>
      <p:pic>
        <p:nvPicPr>
          <p:cNvPr id="31" name="Picture 10" descr="http://www.playcast.ru/uploads/2015/10/21/15547775.png"/>
          <p:cNvPicPr>
            <a:picLocks noChangeAspect="1" noChangeArrowheads="1"/>
          </p:cNvPicPr>
          <p:nvPr/>
        </p:nvPicPr>
        <p:blipFill>
          <a:blip r:embed="rId41" cstate="email"/>
          <a:srcRect/>
          <a:stretch>
            <a:fillRect/>
          </a:stretch>
        </p:blipFill>
        <p:spPr bwMode="auto">
          <a:xfrm>
            <a:off x="7929522" y="4643446"/>
            <a:ext cx="1214478" cy="10444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17792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Comic Sans MS" pitchFamily="66" charset="0"/>
              </a:rPr>
              <a:t>Загадки</a:t>
            </a:r>
            <a:endParaRPr lang="ru-RU" sz="5400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/>
              <a:t>№ 4</a:t>
            </a:r>
          </a:p>
          <a:p>
            <a:pPr marL="0" indent="0" algn="ctr">
              <a:buNone/>
            </a:pPr>
            <a:endParaRPr lang="ru-RU" sz="4400" b="1" dirty="0"/>
          </a:p>
          <a:p>
            <a:pPr marL="0" indent="0" algn="ctr">
              <a:buNone/>
            </a:pPr>
            <a:r>
              <a:rPr lang="ru-RU" sz="4400" b="1" dirty="0">
                <a:solidFill>
                  <a:srgbClr val="0000CC"/>
                </a:solidFill>
              </a:rPr>
              <a:t>Ответ: </a:t>
            </a:r>
            <a:r>
              <a:rPr lang="ru-RU" sz="4400" b="1" dirty="0" smtClean="0">
                <a:solidFill>
                  <a:srgbClr val="0000CC"/>
                </a:solidFill>
              </a:rPr>
              <a:t>подушка, стол</a:t>
            </a:r>
            <a:endParaRPr lang="ru-RU" sz="4400" dirty="0">
              <a:solidFill>
                <a:srgbClr val="0000CC"/>
              </a:solidFill>
            </a:endParaRPr>
          </a:p>
          <a:p>
            <a:pPr marL="0" indent="0" algn="ctr">
              <a:buNone/>
            </a:pPr>
            <a:endParaRPr lang="ru-RU" sz="4400" b="1" dirty="0" smtClean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740352" y="5589240"/>
            <a:ext cx="1080120" cy="936104"/>
          </a:xfrm>
          <a:prstGeom prst="actionButtonHom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82734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Comic Sans MS" pitchFamily="66" charset="0"/>
              </a:rPr>
              <a:t>Загадки</a:t>
            </a:r>
            <a:endParaRPr lang="ru-RU" sz="5400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/>
              <a:t>№ 5</a:t>
            </a:r>
          </a:p>
          <a:p>
            <a:pPr marL="0" indent="0" algn="ctr">
              <a:buNone/>
            </a:pPr>
            <a:r>
              <a:rPr lang="ru-RU" sz="4400" b="1" dirty="0" smtClean="0"/>
              <a:t>Уплетая калачи,</a:t>
            </a:r>
          </a:p>
          <a:p>
            <a:pPr marL="0" indent="0" algn="ctr">
              <a:buNone/>
            </a:pPr>
            <a:r>
              <a:rPr lang="ru-RU" sz="4400" b="1" dirty="0" smtClean="0"/>
              <a:t>Ехал парень на печи,</a:t>
            </a:r>
          </a:p>
          <a:p>
            <a:pPr marL="0" indent="0" algn="ctr">
              <a:buNone/>
            </a:pPr>
            <a:r>
              <a:rPr lang="ru-RU" sz="4400" b="1" dirty="0" smtClean="0"/>
              <a:t>Прокатился по деревне</a:t>
            </a:r>
          </a:p>
          <a:p>
            <a:pPr marL="0" indent="0" algn="ctr">
              <a:buNone/>
            </a:pPr>
            <a:r>
              <a:rPr lang="ru-RU" sz="4400" b="1" dirty="0" smtClean="0"/>
              <a:t>И женился на царевне…</a:t>
            </a: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740352" y="5589240"/>
            <a:ext cx="1080120" cy="936104"/>
          </a:xfrm>
          <a:prstGeom prst="actionButtonHom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53835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Comic Sans MS" pitchFamily="66" charset="0"/>
              </a:rPr>
              <a:t>Загадки</a:t>
            </a:r>
            <a:endParaRPr lang="ru-RU" sz="5400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/>
              <a:t>№ 5</a:t>
            </a:r>
            <a:endParaRPr lang="ru-RU" sz="4400" dirty="0" smtClean="0">
              <a:solidFill>
                <a:srgbClr val="0000CC"/>
              </a:solidFill>
            </a:endParaRPr>
          </a:p>
          <a:p>
            <a:pPr marL="0" indent="0" algn="ctr">
              <a:buNone/>
            </a:pPr>
            <a:r>
              <a:rPr lang="ru-RU" sz="4400" b="1" dirty="0" err="1" smtClean="0">
                <a:solidFill>
                  <a:srgbClr val="0000CC"/>
                </a:solidFill>
              </a:rPr>
              <a:t>Ответ:Емеля</a:t>
            </a:r>
            <a:endParaRPr lang="ru-RU" sz="4400" b="1" dirty="0" smtClean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740352" y="5589240"/>
            <a:ext cx="1080120" cy="936104"/>
          </a:xfrm>
          <a:prstGeom prst="actionButtonHom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506" name="Picture 2" descr="http://illustrators.ru/uploads/illustration/image/724943/main_724943_origina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00430" y="3286124"/>
            <a:ext cx="2143140" cy="3030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6122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Comic Sans MS" pitchFamily="66" charset="0"/>
              </a:rPr>
              <a:t>Фрукты и овощи</a:t>
            </a:r>
            <a:endParaRPr lang="ru-RU" sz="5400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/>
              <a:t>№ 1</a:t>
            </a:r>
          </a:p>
          <a:p>
            <a:pPr marL="0" indent="0" algn="ctr">
              <a:buNone/>
            </a:pPr>
            <a:r>
              <a:rPr lang="ru-RU" sz="4400" b="1" dirty="0" smtClean="0"/>
              <a:t>Что без боли и печали вызывает слезы?</a:t>
            </a: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740352" y="5589240"/>
            <a:ext cx="1080120" cy="936104"/>
          </a:xfrm>
          <a:prstGeom prst="actionButtonHom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84724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Comic Sans MS" pitchFamily="66" charset="0"/>
              </a:rPr>
              <a:t>Фрукты и овощи</a:t>
            </a:r>
            <a:endParaRPr lang="ru-RU" sz="5400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/>
              <a:t>№ 1</a:t>
            </a:r>
          </a:p>
          <a:p>
            <a:pPr marL="0" indent="0" algn="ctr">
              <a:buNone/>
            </a:pPr>
            <a:r>
              <a:rPr lang="ru-RU" sz="4400" b="1" dirty="0" smtClean="0">
                <a:solidFill>
                  <a:srgbClr val="0000CC"/>
                </a:solidFill>
              </a:rPr>
              <a:t>Ответ: Лук</a:t>
            </a:r>
            <a:endParaRPr lang="ru-RU" sz="4400" b="1" dirty="0" smtClean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740352" y="5589240"/>
            <a:ext cx="1080120" cy="936104"/>
          </a:xfrm>
          <a:prstGeom prst="actionButtonHom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458" name="Picture 2" descr="http://royal-frukt.ru/upload/medialibrary/162/162c4289fb4d483679641165a925f68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86050" y="3214686"/>
            <a:ext cx="3786214" cy="28396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68826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Comic Sans MS" pitchFamily="66" charset="0"/>
              </a:rPr>
              <a:t>Фрукты и овощи</a:t>
            </a:r>
            <a:endParaRPr lang="ru-RU" sz="5400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b="1" dirty="0" smtClean="0"/>
              <a:t>№ 2</a:t>
            </a:r>
          </a:p>
          <a:p>
            <a:pPr marL="0" indent="0" algn="ctr">
              <a:buNone/>
            </a:pPr>
            <a:endParaRPr lang="ru-RU" b="1" dirty="0" smtClean="0"/>
          </a:p>
          <a:p>
            <a:pPr marL="0" indent="0" algn="ctr">
              <a:buNone/>
            </a:pPr>
            <a:r>
              <a:rPr lang="ru-RU" sz="4000" b="1" dirty="0" smtClean="0"/>
              <a:t>Во что превратилась карета Золушки?</a:t>
            </a: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740352" y="5589240"/>
            <a:ext cx="1080120" cy="936104"/>
          </a:xfrm>
          <a:prstGeom prst="actionButtonHom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1599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Comic Sans MS" pitchFamily="66" charset="0"/>
              </a:rPr>
              <a:t>Фрукты и овощи</a:t>
            </a:r>
            <a:endParaRPr lang="ru-RU" sz="5400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b="1" dirty="0" smtClean="0"/>
              <a:t>№ 2</a:t>
            </a:r>
            <a:endParaRPr lang="ru-RU" b="1" dirty="0"/>
          </a:p>
          <a:p>
            <a:pPr marL="0" indent="0" algn="ctr">
              <a:buNone/>
            </a:pPr>
            <a:r>
              <a:rPr lang="ru-RU" sz="4000" b="1" dirty="0" err="1" smtClean="0">
                <a:solidFill>
                  <a:srgbClr val="0000CC"/>
                </a:solidFill>
              </a:rPr>
              <a:t>Ответ:Тыква</a:t>
            </a:r>
            <a:endParaRPr lang="ru-RU" sz="4000" b="1" dirty="0" smtClean="0">
              <a:solidFill>
                <a:srgbClr val="0000CC"/>
              </a:solidFill>
            </a:endParaRPr>
          </a:p>
          <a:p>
            <a:pPr marL="0" indent="0" algn="ctr">
              <a:buNone/>
            </a:pPr>
            <a:endParaRPr lang="ru-RU" b="1" dirty="0" smtClean="0">
              <a:solidFill>
                <a:srgbClr val="0000CC"/>
              </a:solidFill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740352" y="5589240"/>
            <a:ext cx="1080120" cy="936104"/>
          </a:xfrm>
          <a:prstGeom prst="actionButtonHom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0" name="Picture 2" descr="http://negoloday.net/images/prodykty/tykva-oranzhevaj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71670" y="3071810"/>
            <a:ext cx="5429256" cy="30641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50844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Comic Sans MS" pitchFamily="66" charset="0"/>
              </a:rPr>
              <a:t>Фрукты и овощи</a:t>
            </a:r>
            <a:endParaRPr lang="ru-RU" sz="5400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4400" b="1" dirty="0" smtClean="0"/>
              <a:t>№ 3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4400" b="1" dirty="0" smtClean="0"/>
              <a:t>Из него делают кетчуп и томатную пасту…</a:t>
            </a: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740352" y="5589240"/>
            <a:ext cx="1080120" cy="936104"/>
          </a:xfrm>
          <a:prstGeom prst="actionButtonHom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5818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Comic Sans MS" pitchFamily="66" charset="0"/>
              </a:rPr>
              <a:t>Фрукты и овощи</a:t>
            </a:r>
            <a:endParaRPr lang="ru-RU" sz="5400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4400" b="1" dirty="0" smtClean="0"/>
              <a:t>№ 3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4400" b="1" dirty="0" err="1" smtClean="0">
                <a:solidFill>
                  <a:srgbClr val="0000CC"/>
                </a:solidFill>
              </a:rPr>
              <a:t>Ответ:томат</a:t>
            </a:r>
            <a:endParaRPr lang="ru-RU" sz="4400" b="1" dirty="0">
              <a:solidFill>
                <a:srgbClr val="0000CC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ru-RU" sz="4400" b="1" dirty="0" smtClean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740352" y="5589240"/>
            <a:ext cx="1080120" cy="936104"/>
          </a:xfrm>
          <a:prstGeom prst="actionButtonHom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362" name="Picture 2" descr="http://panduanhidupsehat.com/wp-content/uploads/2014/03/mengobati-kulit-terbakar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43174" y="3214686"/>
            <a:ext cx="3948714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193622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Comic Sans MS" pitchFamily="66" charset="0"/>
              </a:rPr>
              <a:t>Фрукты и овощи</a:t>
            </a:r>
            <a:endParaRPr lang="ru-RU" sz="5400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/>
              <a:t>№ 4</a:t>
            </a:r>
          </a:p>
          <a:p>
            <a:pPr marL="0" indent="0" algn="ctr">
              <a:buNone/>
            </a:pPr>
            <a:r>
              <a:rPr lang="ru-RU" sz="4400" b="1" dirty="0" smtClean="0"/>
              <a:t>Какой овощ напоминает летающую (космическую) тарелку?</a:t>
            </a: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740352" y="5589240"/>
            <a:ext cx="1080120" cy="936104"/>
          </a:xfrm>
          <a:prstGeom prst="actionButtonHom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3686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3541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latin typeface="Comic Sans MS" pitchFamily="66" charset="0"/>
              </a:rPr>
              <a:t>Животные и птицы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1740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/>
              <a:t>№ 1</a:t>
            </a:r>
          </a:p>
          <a:p>
            <a:pPr marL="0" indent="0" algn="ctr">
              <a:buNone/>
            </a:pPr>
            <a:r>
              <a:rPr lang="ru-RU" sz="4400" b="1" dirty="0" smtClean="0"/>
              <a:t>Назовите птичку, которая изображена на картинке</a:t>
            </a:r>
          </a:p>
          <a:p>
            <a:pPr marL="0" indent="0" algn="ctr">
              <a:buNone/>
            </a:pPr>
            <a:endParaRPr lang="ru-RU" sz="4400" b="1" dirty="0" smtClean="0"/>
          </a:p>
          <a:p>
            <a:pPr marL="0" indent="0" algn="ctr">
              <a:buNone/>
            </a:pPr>
            <a:endParaRPr lang="ru-RU" sz="4400" b="1" dirty="0"/>
          </a:p>
          <a:p>
            <a:pPr marL="0" indent="0" algn="ctr">
              <a:buNone/>
            </a:pPr>
            <a:endParaRPr lang="ru-RU" sz="4400" b="1" dirty="0" smtClean="0"/>
          </a:p>
          <a:p>
            <a:pPr marL="0" indent="0" algn="ctr">
              <a:buNone/>
            </a:pPr>
            <a:endParaRPr lang="ru-RU" sz="4400" b="1" dirty="0" smtClean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740352" y="5589240"/>
            <a:ext cx="1080120" cy="936104"/>
          </a:xfrm>
          <a:prstGeom prst="actionButtonHom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55776" y="3315718"/>
            <a:ext cx="4399266" cy="302433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58765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Comic Sans MS" pitchFamily="66" charset="0"/>
              </a:rPr>
              <a:t>Фрукты и овощи</a:t>
            </a:r>
            <a:endParaRPr lang="ru-RU" sz="5400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/>
              <a:t>№ 4</a:t>
            </a:r>
          </a:p>
          <a:p>
            <a:pPr marL="0" indent="0" algn="ctr">
              <a:buNone/>
            </a:pPr>
            <a:r>
              <a:rPr lang="ru-RU" sz="4400" b="1" dirty="0" err="1" smtClean="0">
                <a:solidFill>
                  <a:srgbClr val="0000CC"/>
                </a:solidFill>
              </a:rPr>
              <a:t>Ответ:патисон</a:t>
            </a:r>
            <a:endParaRPr lang="ru-RU" sz="4400" b="1" dirty="0" smtClean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740352" y="5589240"/>
            <a:ext cx="1080120" cy="936104"/>
          </a:xfrm>
          <a:prstGeom prst="actionButtonHom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314" name="Picture 2" descr="http://kontsentrat.com/wp-content/uploads/images/kak_solit-_marinovat_patissoni-_kabachki_patissoni-_kabachki_solenie-_marinovannie_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71604" y="3143248"/>
            <a:ext cx="5715000" cy="32194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48479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atin typeface="Comic Sans MS" pitchFamily="66" charset="0"/>
              </a:rPr>
              <a:t>Фрукты и овощи</a:t>
            </a:r>
            <a:endParaRPr lang="ru-RU" sz="5400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136904" cy="5040560"/>
          </a:xfrm>
        </p:spPr>
        <p:txBody>
          <a:bodyPr>
            <a:noAutofit/>
          </a:bodyPr>
          <a:lstStyle/>
          <a:p>
            <a:pPr marL="0" indent="0" algn="ctr">
              <a:spcBef>
                <a:spcPts val="600"/>
              </a:spcBef>
              <a:buNone/>
            </a:pPr>
            <a:r>
              <a:rPr lang="ru-RU" sz="4400" b="1" dirty="0" smtClean="0"/>
              <a:t>№ 5</a:t>
            </a:r>
          </a:p>
          <a:p>
            <a:pPr marL="0" indent="0" algn="ctr">
              <a:spcBef>
                <a:spcPts val="600"/>
              </a:spcBef>
              <a:buNone/>
            </a:pPr>
            <a:endParaRPr lang="ru-RU" sz="4400" b="1" dirty="0" smtClean="0"/>
          </a:p>
          <a:p>
            <a:pPr marL="0" indent="0" algn="ctr">
              <a:spcBef>
                <a:spcPts val="600"/>
              </a:spcBef>
              <a:buNone/>
            </a:pPr>
            <a:r>
              <a:rPr lang="ru-RU" sz="4400" b="1" dirty="0" smtClean="0"/>
              <a:t>А на вкус кислейший он, а зовут его…</a:t>
            </a:r>
          </a:p>
          <a:p>
            <a:pPr marL="0" indent="0" algn="ctr">
              <a:spcBef>
                <a:spcPts val="600"/>
              </a:spcBef>
              <a:buNone/>
              <a:tabLst>
                <a:tab pos="7081838" algn="l"/>
              </a:tabLst>
            </a:pPr>
            <a:r>
              <a:rPr lang="ru-RU" sz="3800" b="1" dirty="0" smtClean="0"/>
              <a:t> </a:t>
            </a:r>
            <a:endParaRPr lang="ru-RU" sz="3800" b="1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956376" y="5733256"/>
            <a:ext cx="1080120" cy="936104"/>
          </a:xfrm>
          <a:prstGeom prst="actionButtonHom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36999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atin typeface="Comic Sans MS" pitchFamily="66" charset="0"/>
              </a:rPr>
              <a:t>Фрукты и овощи</a:t>
            </a:r>
            <a:endParaRPr lang="ru-RU" sz="5400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136904" cy="5184576"/>
          </a:xfrm>
        </p:spPr>
        <p:txBody>
          <a:bodyPr>
            <a:noAutofit/>
          </a:bodyPr>
          <a:lstStyle/>
          <a:p>
            <a:pPr marL="0" indent="0" algn="ctr">
              <a:spcBef>
                <a:spcPts val="600"/>
              </a:spcBef>
              <a:buNone/>
            </a:pPr>
            <a:r>
              <a:rPr lang="ru-RU" sz="4400" b="1" dirty="0" smtClean="0"/>
              <a:t>№ 5</a:t>
            </a:r>
            <a:endParaRPr lang="ru-RU" sz="4000" dirty="0" smtClean="0"/>
          </a:p>
          <a:p>
            <a:pPr marL="0" indent="0" algn="ctr">
              <a:spcBef>
                <a:spcPts val="600"/>
              </a:spcBef>
              <a:buNone/>
              <a:tabLst>
                <a:tab pos="7081838" algn="l"/>
              </a:tabLst>
            </a:pPr>
            <a:r>
              <a:rPr lang="ru-RU" sz="4000" b="1" dirty="0" err="1" smtClean="0">
                <a:solidFill>
                  <a:srgbClr val="0000CC"/>
                </a:solidFill>
              </a:rPr>
              <a:t>Ответ:лимон</a:t>
            </a:r>
            <a:endParaRPr lang="ru-RU" sz="4000" b="1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956376" y="5733256"/>
            <a:ext cx="1080120" cy="936104"/>
          </a:xfrm>
          <a:prstGeom prst="actionButtonHom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6" name="Picture 2" descr="http://stirkauborka.ru/wp-content/uploads/2015/08/pyatna-ot-maliny-kak-vyvesti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71670" y="3286124"/>
            <a:ext cx="4936811" cy="27788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74499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Comic Sans MS" pitchFamily="66" charset="0"/>
              </a:rPr>
              <a:t>Транспорт</a:t>
            </a:r>
            <a:endParaRPr lang="ru-RU" sz="5400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46449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b="1" dirty="0" smtClean="0"/>
              <a:t>№ 1</a:t>
            </a:r>
          </a:p>
          <a:p>
            <a:pPr marL="0" indent="0" algn="ctr">
              <a:buNone/>
            </a:pPr>
            <a:r>
              <a:rPr lang="ru-RU" sz="4000" b="1" dirty="0" smtClean="0"/>
              <a:t>Не летает,</a:t>
            </a:r>
          </a:p>
          <a:p>
            <a:pPr marL="0" indent="0" algn="ctr">
              <a:buNone/>
            </a:pPr>
            <a:r>
              <a:rPr lang="ru-RU" sz="4000" b="1" dirty="0" smtClean="0"/>
              <a:t>не жужжит жук по улице бежит.</a:t>
            </a:r>
          </a:p>
          <a:p>
            <a:pPr marL="0" indent="0" algn="ctr">
              <a:buNone/>
            </a:pPr>
            <a:r>
              <a:rPr lang="ru-RU" sz="4000" b="1" dirty="0" smtClean="0"/>
              <a:t>И горят в глазах жука, два блестящих огонька…</a:t>
            </a:r>
          </a:p>
          <a:p>
            <a:pPr marL="0" indent="0">
              <a:buNone/>
            </a:pPr>
            <a:endParaRPr lang="ru-RU" sz="4400" dirty="0"/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7740352" y="5589240"/>
            <a:ext cx="1080120" cy="936104"/>
          </a:xfrm>
          <a:prstGeom prst="actionButtonHom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2698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Comic Sans MS" pitchFamily="66" charset="0"/>
              </a:rPr>
              <a:t>Транспорт</a:t>
            </a:r>
            <a:endParaRPr lang="ru-RU" sz="5400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381642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b="1" dirty="0" smtClean="0"/>
              <a:t>№ 1</a:t>
            </a:r>
            <a:endParaRPr lang="ru-RU" sz="4400" dirty="0" smtClean="0"/>
          </a:p>
          <a:p>
            <a:pPr marL="0" indent="0" algn="ctr">
              <a:buNone/>
            </a:pPr>
            <a:r>
              <a:rPr lang="ru-RU" sz="4400" b="1" dirty="0" err="1" smtClean="0">
                <a:solidFill>
                  <a:srgbClr val="0000CC"/>
                </a:solidFill>
              </a:rPr>
              <a:t>Ответ:автомобиль</a:t>
            </a:r>
            <a:endParaRPr lang="ru-RU" sz="4400" dirty="0"/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7740352" y="5589240"/>
            <a:ext cx="1080120" cy="936104"/>
          </a:xfrm>
          <a:prstGeom prst="actionButtonHom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18" name="Picture 2" descr="https://ds03.infourok.ru/uploads/ex/135d/0005b8ac-9e6ec223/hello_html_m340a6858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14480" y="3000372"/>
            <a:ext cx="5786478" cy="35369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6558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latin typeface="Comic Sans MS" pitchFamily="66" charset="0"/>
              </a:rPr>
              <a:t>Транспорт</a:t>
            </a:r>
            <a:endParaRPr lang="ru-RU" sz="5400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568952" cy="504056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800" b="1" dirty="0" smtClean="0"/>
              <a:t>№ 2</a:t>
            </a:r>
          </a:p>
          <a:p>
            <a:pPr marL="0" indent="0" algn="ctr">
              <a:buNone/>
            </a:pPr>
            <a:endParaRPr lang="ru-RU" sz="3800" b="1" dirty="0" smtClean="0"/>
          </a:p>
          <a:p>
            <a:pPr marL="0" indent="0" algn="ctr">
              <a:buNone/>
            </a:pPr>
            <a:r>
              <a:rPr lang="ru-RU" sz="3800" b="1" dirty="0" smtClean="0"/>
              <a:t>Три глаза, </a:t>
            </a:r>
          </a:p>
          <a:p>
            <a:pPr marL="0" indent="0" algn="ctr">
              <a:buNone/>
            </a:pPr>
            <a:r>
              <a:rPr lang="ru-RU" sz="3800" b="1" dirty="0" smtClean="0"/>
              <a:t>три приказа, </a:t>
            </a:r>
          </a:p>
          <a:p>
            <a:pPr marL="0" indent="0" algn="ctr">
              <a:buNone/>
            </a:pPr>
            <a:r>
              <a:rPr lang="ru-RU" sz="3800" b="1" dirty="0" smtClean="0"/>
              <a:t>Красный - самый опасный…</a:t>
            </a: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7740352" y="5589240"/>
            <a:ext cx="1080120" cy="936104"/>
          </a:xfrm>
          <a:prstGeom prst="actionButtonHom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49680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latin typeface="Comic Sans MS" pitchFamily="66" charset="0"/>
              </a:rPr>
              <a:t>Транспорт</a:t>
            </a:r>
            <a:endParaRPr lang="ru-RU" sz="5400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568952" cy="504056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800" b="1" dirty="0" smtClean="0"/>
              <a:t>№ 2</a:t>
            </a:r>
          </a:p>
          <a:p>
            <a:pPr marL="0" indent="0" algn="ctr">
              <a:buNone/>
            </a:pPr>
            <a:endParaRPr lang="ru-RU" sz="3800" b="1" dirty="0"/>
          </a:p>
          <a:p>
            <a:pPr marL="0" indent="0" algn="ctr">
              <a:buNone/>
            </a:pPr>
            <a:r>
              <a:rPr lang="ru-RU" sz="4000" b="1" dirty="0" err="1" smtClean="0">
                <a:solidFill>
                  <a:srgbClr val="0000CC"/>
                </a:solidFill>
              </a:rPr>
              <a:t>Ответ:светофор</a:t>
            </a:r>
            <a:endParaRPr lang="ru-RU" sz="4000" b="1" dirty="0" smtClean="0">
              <a:solidFill>
                <a:srgbClr val="0000CC"/>
              </a:solidFill>
            </a:endParaRPr>
          </a:p>
          <a:p>
            <a:pPr marL="0" indent="0" algn="ctr">
              <a:buNone/>
            </a:pPr>
            <a:endParaRPr lang="ru-RU" sz="4000" b="1" dirty="0">
              <a:solidFill>
                <a:srgbClr val="0000CC"/>
              </a:solidFill>
            </a:endParaRPr>
          </a:p>
          <a:p>
            <a:pPr marL="0" indent="0" algn="ctr">
              <a:buNone/>
            </a:pPr>
            <a:endParaRPr lang="ru-RU" sz="3800" b="1" dirty="0" smtClean="0"/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7740352" y="5589240"/>
            <a:ext cx="1080120" cy="936104"/>
          </a:xfrm>
          <a:prstGeom prst="actionButtonHom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 descr="http://ped-kopilka.ru/upload/blogs/small/blog1809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7620" y="3357562"/>
            <a:ext cx="2000264" cy="33778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93826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Comic Sans MS" pitchFamily="66" charset="0"/>
              </a:rPr>
              <a:t>Транспорт</a:t>
            </a:r>
            <a:endParaRPr lang="ru-RU" sz="5400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400" b="1" dirty="0" smtClean="0"/>
              <a:t>№ 3</a:t>
            </a:r>
          </a:p>
          <a:p>
            <a:pPr marL="0" indent="0" algn="ctr">
              <a:buNone/>
            </a:pPr>
            <a:r>
              <a:rPr lang="ru-RU" sz="4400" b="1" dirty="0" smtClean="0"/>
              <a:t>Что это там плывет по волнам?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7740352" y="5589240"/>
            <a:ext cx="1080120" cy="936104"/>
          </a:xfrm>
          <a:prstGeom prst="actionButtonHom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9892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Comic Sans MS" pitchFamily="66" charset="0"/>
              </a:rPr>
              <a:t>Транспорт</a:t>
            </a:r>
            <a:endParaRPr lang="ru-RU" sz="5400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400" b="1" dirty="0" smtClean="0"/>
              <a:t>№ 3</a:t>
            </a:r>
            <a:endParaRPr lang="ru-RU" dirty="0" smtClean="0"/>
          </a:p>
          <a:p>
            <a:pPr marL="0" indent="0" algn="ctr">
              <a:buNone/>
            </a:pPr>
            <a:r>
              <a:rPr lang="ru-RU" sz="4000" b="1" dirty="0" err="1" smtClean="0">
                <a:solidFill>
                  <a:srgbClr val="0000CC"/>
                </a:solidFill>
              </a:rPr>
              <a:t>Ответ:корабль</a:t>
            </a:r>
            <a:endParaRPr lang="ru-RU" dirty="0"/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7740352" y="5589240"/>
            <a:ext cx="1080120" cy="936104"/>
          </a:xfrm>
          <a:prstGeom prst="actionButtonHom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http://static.ozone.ru/multimedia/books_covers/100718175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86050" y="3286124"/>
            <a:ext cx="3635232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62195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Comic Sans MS" pitchFamily="66" charset="0"/>
              </a:rPr>
              <a:t>Транспорт</a:t>
            </a:r>
            <a:endParaRPr lang="ru-RU" sz="5400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00200"/>
            <a:ext cx="8928992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b="1" dirty="0" smtClean="0"/>
              <a:t>№ 4</a:t>
            </a:r>
          </a:p>
          <a:p>
            <a:pPr marL="0" indent="0" algn="ctr">
              <a:buNone/>
            </a:pPr>
            <a:r>
              <a:rPr lang="ru-RU" sz="4000" b="1" dirty="0" smtClean="0"/>
              <a:t>Я машина не простая, вся из алюминия и на крыльях я взлетаю. В это небо </a:t>
            </a:r>
            <a:r>
              <a:rPr lang="ru-RU" sz="4000" b="1" dirty="0" err="1" smtClean="0"/>
              <a:t>синее.Пассажирский</a:t>
            </a:r>
            <a:r>
              <a:rPr lang="ru-RU" sz="4000" b="1" dirty="0" smtClean="0"/>
              <a:t>, грузовой, иногда сверхзвуковой…</a:t>
            </a: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7956376" y="5805264"/>
            <a:ext cx="1080120" cy="936104"/>
          </a:xfrm>
          <a:prstGeom prst="actionButtonHom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2580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Comic Sans MS" pitchFamily="66" charset="0"/>
              </a:rPr>
              <a:t>Животные и птицы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/>
              <a:t>№ 1</a:t>
            </a:r>
            <a:endParaRPr lang="ru-RU" sz="4400" dirty="0" smtClean="0"/>
          </a:p>
          <a:p>
            <a:pPr marL="0" indent="0" algn="ctr">
              <a:buNone/>
            </a:pPr>
            <a:r>
              <a:rPr lang="ru-RU" sz="4400" b="1" dirty="0" smtClean="0">
                <a:solidFill>
                  <a:srgbClr val="0000CC"/>
                </a:solidFill>
              </a:rPr>
              <a:t>Ответ</a:t>
            </a:r>
            <a:r>
              <a:rPr lang="ru-RU" sz="4400" b="1" dirty="0">
                <a:solidFill>
                  <a:srgbClr val="0000CC"/>
                </a:solidFill>
              </a:rPr>
              <a:t>: </a:t>
            </a:r>
            <a:r>
              <a:rPr lang="ru-RU" sz="4400" b="1" dirty="0" smtClean="0">
                <a:solidFill>
                  <a:srgbClr val="0000CC"/>
                </a:solidFill>
              </a:rPr>
              <a:t>снегирь </a:t>
            </a:r>
            <a:r>
              <a:rPr lang="ru-RU" sz="4400" b="1" dirty="0" smtClean="0"/>
              <a:t> </a:t>
            </a:r>
            <a:endParaRPr lang="ru-RU" sz="44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03329" y="3172253"/>
            <a:ext cx="2737341" cy="3353091"/>
          </a:xfrm>
          <a:prstGeom prst="rect">
            <a:avLst/>
          </a:prstGeom>
        </p:spPr>
      </p:pic>
      <p:sp>
        <p:nvSpPr>
          <p:cNvPr id="8" name="Управляющая кнопка: домой 7">
            <a:hlinkClick r:id="rId3" action="ppaction://hlinksldjump" highlightClick="1"/>
          </p:cNvPr>
          <p:cNvSpPr/>
          <p:nvPr/>
        </p:nvSpPr>
        <p:spPr>
          <a:xfrm>
            <a:off x="7740352" y="5589240"/>
            <a:ext cx="1080120" cy="936104"/>
          </a:xfrm>
          <a:prstGeom prst="actionButtonHom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56480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Comic Sans MS" pitchFamily="66" charset="0"/>
              </a:rPr>
              <a:t>Транспорт</a:t>
            </a:r>
            <a:endParaRPr lang="ru-RU" sz="5400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00200"/>
            <a:ext cx="8928992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b="1" dirty="0" smtClean="0"/>
              <a:t>№ 4</a:t>
            </a:r>
          </a:p>
          <a:p>
            <a:pPr marL="0" indent="0" algn="ctr">
              <a:buNone/>
            </a:pPr>
            <a:r>
              <a:rPr lang="ru-RU" sz="3800" b="1" dirty="0" err="1" smtClean="0">
                <a:solidFill>
                  <a:srgbClr val="0000CC"/>
                </a:solidFill>
              </a:rPr>
              <a:t>Ответ:самолет</a:t>
            </a:r>
            <a:endParaRPr lang="ru-RU" sz="3800" b="1" dirty="0">
              <a:solidFill>
                <a:srgbClr val="0000CC"/>
              </a:solidFill>
            </a:endParaRPr>
          </a:p>
          <a:p>
            <a:pPr marL="0" indent="0" algn="ctr">
              <a:buNone/>
            </a:pPr>
            <a:endParaRPr lang="ru-RU" sz="4000" b="1" dirty="0" smtClean="0"/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7956376" y="5805264"/>
            <a:ext cx="1080120" cy="936104"/>
          </a:xfrm>
          <a:prstGeom prst="actionButtonHom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76" name="AutoShape 4" descr="http://ru.stockfresh.com/thumbs/rastudio/1593669_cartoon-%D1%81%D0%B0%D0%BC%D0%BE%D0%BB%D0%B5%D1%82-%D0%B1%D0%B5%D0%BB%D1%8B%D0%B9-%D1%84%D0%BE%D0%BD-%D0%B2%D0%B5%D0%BA%D1%82%D0%BE%D1%80%D0%B0-%D0%BF%D1%83%D1%82%D0%B5%D1%88%D0%B5%D1%81%D1%82%D0%B2%D0%B8%D1%8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8" name="AutoShape 6" descr="http://ru.stockfresh.com/thumbs/rastudio/1593669_cartoon-%D1%81%D0%B0%D0%BC%D0%BE%D0%BB%D0%B5%D1%82-%D0%B1%D0%B5%D0%BB%D1%8B%D0%B9-%D1%84%D0%BE%D0%BD-%D0%B2%D0%B5%D0%BA%D1%82%D0%BE%D1%80%D0%B0-%D0%BF%D1%83%D1%82%D0%B5%D1%88%D0%B5%D1%81%D1%82%D0%B2%D0%B8%D1%8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0" name="AutoShape 8" descr="http://ru.stockfresh.com/thumbs/rastudio/1593669_cartoon-%D1%81%D0%B0%D0%BC%D0%BE%D0%BB%D0%B5%D1%82-%D0%B1%D0%B5%D0%BB%D1%8B%D0%B9-%D1%84%D0%BE%D0%BD-%D0%B2%D0%B5%D0%BA%D1%82%D0%BE%D1%80%D0%B0-%D0%BF%D1%83%D1%82%D0%B5%D1%88%D0%B5%D1%81%D1%82%D0%B2%D0%B8%D1%8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2" name="Picture 10" descr="http://www.playcast.ru/uploads/2015/10/21/15547775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86049" y="2928934"/>
            <a:ext cx="4153373" cy="35719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99935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Comic Sans MS" pitchFamily="66" charset="0"/>
              </a:rPr>
              <a:t>Транспорт</a:t>
            </a:r>
            <a:endParaRPr lang="ru-RU" sz="5400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5400" b="1" dirty="0" smtClean="0"/>
              <a:t>№ 5</a:t>
            </a:r>
          </a:p>
          <a:p>
            <a:pPr marL="0" indent="0" algn="ctr">
              <a:buNone/>
            </a:pPr>
            <a:r>
              <a:rPr lang="ru-RU" sz="5400" b="1" dirty="0" smtClean="0"/>
              <a:t>Я хорошая </a:t>
            </a:r>
            <a:r>
              <a:rPr lang="ru-RU" sz="5400" b="1" dirty="0" err="1" smtClean="0"/>
              <a:t>машина,резво</a:t>
            </a:r>
            <a:r>
              <a:rPr lang="ru-RU" sz="5400" b="1" dirty="0" smtClean="0"/>
              <a:t> еду без бензина. Увезу в любые дали, только ты крути педали.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7956376" y="5805264"/>
            <a:ext cx="1080120" cy="936104"/>
          </a:xfrm>
          <a:prstGeom prst="actionButtonHom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3212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Comic Sans MS" pitchFamily="66" charset="0"/>
              </a:rPr>
              <a:t>Транспорт</a:t>
            </a:r>
            <a:endParaRPr lang="ru-RU" sz="5400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5400" b="1" dirty="0" smtClean="0"/>
              <a:t>№ 5</a:t>
            </a:r>
            <a:endParaRPr lang="ru-RU" sz="4000" b="1" dirty="0" smtClean="0"/>
          </a:p>
          <a:p>
            <a:pPr marL="0" indent="0" algn="ctr">
              <a:buNone/>
            </a:pPr>
            <a:r>
              <a:rPr lang="ru-RU" sz="4000" b="1" dirty="0" err="1" smtClean="0">
                <a:solidFill>
                  <a:srgbClr val="0000CC"/>
                </a:solidFill>
              </a:rPr>
              <a:t>Ответ:велосипед</a:t>
            </a:r>
            <a:endParaRPr lang="ru-RU" sz="4000" b="1" dirty="0">
              <a:solidFill>
                <a:srgbClr val="0000CC"/>
              </a:solidFill>
            </a:endParaRPr>
          </a:p>
          <a:p>
            <a:pPr marL="0" indent="0" algn="ctr">
              <a:buNone/>
            </a:pPr>
            <a:endParaRPr lang="ru-RU" dirty="0"/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7956376" y="5805264"/>
            <a:ext cx="1080120" cy="936104"/>
          </a:xfrm>
          <a:prstGeom prst="actionButtonHom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4612" y="3000372"/>
            <a:ext cx="3929090" cy="333481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7072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7740352" y="5589240"/>
            <a:ext cx="1080120" cy="936104"/>
          </a:xfrm>
          <a:prstGeom prst="actionButtonHom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Comic Sans MS" pitchFamily="66" charset="0"/>
              </a:rPr>
              <a:t>Животные и птицы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/>
              <a:t>№ 2</a:t>
            </a:r>
          </a:p>
          <a:p>
            <a:pPr marL="0" indent="0" algn="ctr">
              <a:buNone/>
            </a:pPr>
            <a:r>
              <a:rPr lang="ru-RU" sz="4400" b="1" dirty="0" smtClean="0"/>
              <a:t>Просмотрите отрывок из мультфильма и назовите животное, которое первым появляется в кадре?</a:t>
            </a:r>
          </a:p>
          <a:p>
            <a:pPr marL="0" indent="0" algn="ctr">
              <a:buNone/>
            </a:pPr>
            <a:endParaRPr lang="ru-RU" sz="4400" b="1" dirty="0"/>
          </a:p>
        </p:txBody>
      </p:sp>
    </p:spTree>
    <p:extLst>
      <p:ext uri="{BB962C8B-B14F-4D97-AF65-F5344CB8AC3E}">
        <p14:creationId xmlns="" xmlns:p14="http://schemas.microsoft.com/office/powerpoint/2010/main" val="331541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Comic Sans MS" pitchFamily="66" charset="0"/>
              </a:rPr>
              <a:t>Животные и птицы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/>
              <a:t>№ 2</a:t>
            </a:r>
          </a:p>
          <a:p>
            <a:pPr marL="0" indent="0" algn="ctr">
              <a:buNone/>
            </a:pPr>
            <a:r>
              <a:rPr lang="ru-RU" sz="4400" b="1" dirty="0" smtClean="0">
                <a:solidFill>
                  <a:srgbClr val="0000CC"/>
                </a:solidFill>
              </a:rPr>
              <a:t>Ответ</a:t>
            </a:r>
            <a:r>
              <a:rPr lang="ru-RU" sz="4400" b="1" dirty="0">
                <a:solidFill>
                  <a:srgbClr val="0000CC"/>
                </a:solidFill>
              </a:rPr>
              <a:t>: </a:t>
            </a:r>
            <a:r>
              <a:rPr lang="ru-RU" sz="4400" b="1" dirty="0" smtClean="0">
                <a:solidFill>
                  <a:srgbClr val="0000CC"/>
                </a:solidFill>
              </a:rPr>
              <a:t>лев</a:t>
            </a:r>
          </a:p>
          <a:p>
            <a:pPr marL="0" indent="0" algn="ctr">
              <a:buNone/>
            </a:pPr>
            <a:endParaRPr lang="ru-RU" sz="4400" b="1" dirty="0" smtClean="0">
              <a:solidFill>
                <a:srgbClr val="0000CC"/>
              </a:solidFill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7740352" y="5589240"/>
            <a:ext cx="1080120" cy="936104"/>
          </a:xfrm>
          <a:prstGeom prst="actionButtonHom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36480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Comic Sans MS" pitchFamily="66" charset="0"/>
              </a:rPr>
              <a:t>Животные и птицы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/>
              <a:t>№ 3</a:t>
            </a:r>
          </a:p>
          <a:p>
            <a:pPr marL="0" indent="0" algn="ctr">
              <a:buNone/>
            </a:pPr>
            <a:r>
              <a:rPr lang="ru-RU" sz="4400" b="1" dirty="0" smtClean="0"/>
              <a:t>Угадайте, чей хвост?</a:t>
            </a:r>
          </a:p>
          <a:p>
            <a:pPr marL="0" indent="0" algn="ctr">
              <a:buNone/>
            </a:pPr>
            <a:endParaRPr lang="ru-RU" sz="44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483768" y="3271122"/>
            <a:ext cx="4354040" cy="3054631"/>
          </a:xfrm>
          <a:prstGeom prst="rect">
            <a:avLst/>
          </a:prstGeom>
        </p:spPr>
      </p:pic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7740352" y="5589240"/>
            <a:ext cx="1080120" cy="936104"/>
          </a:xfrm>
          <a:prstGeom prst="actionButtonHom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42611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Comic Sans MS" pitchFamily="66" charset="0"/>
              </a:rPr>
              <a:t>Животные и птицы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/>
              <a:t>№ 3</a:t>
            </a:r>
          </a:p>
          <a:p>
            <a:pPr marL="0" indent="0" algn="ctr">
              <a:buNone/>
            </a:pPr>
            <a:endParaRPr lang="ru-RU" sz="4400" b="1" dirty="0"/>
          </a:p>
          <a:p>
            <a:pPr marL="0" indent="0" algn="ctr">
              <a:buNone/>
            </a:pPr>
            <a:r>
              <a:rPr lang="ru-RU" sz="4400" b="1" dirty="0">
                <a:solidFill>
                  <a:srgbClr val="0000CC"/>
                </a:solidFill>
              </a:rPr>
              <a:t>Ответ: </a:t>
            </a:r>
            <a:r>
              <a:rPr lang="ru-RU" sz="4400" b="1" dirty="0" smtClean="0">
                <a:solidFill>
                  <a:srgbClr val="0000CC"/>
                </a:solidFill>
              </a:rPr>
              <a:t>белки, лисы, зайца, волка</a:t>
            </a:r>
            <a:endParaRPr lang="ru-RU" sz="4400" b="1" dirty="0">
              <a:solidFill>
                <a:srgbClr val="0000CC"/>
              </a:solidFill>
            </a:endParaRPr>
          </a:p>
          <a:p>
            <a:pPr marL="0" indent="0" algn="ctr">
              <a:buNone/>
            </a:pPr>
            <a:endParaRPr lang="ru-RU" sz="4400" b="1" dirty="0" smtClean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740352" y="5589240"/>
            <a:ext cx="1080120" cy="936104"/>
          </a:xfrm>
          <a:prstGeom prst="actionButtonHom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36464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Comic Sans MS" pitchFamily="66" charset="0"/>
              </a:rPr>
              <a:t>Животные и птицы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/>
              <a:t>№ 4</a:t>
            </a:r>
          </a:p>
          <a:p>
            <a:pPr marL="0" indent="0" algn="ctr">
              <a:buNone/>
            </a:pPr>
            <a:r>
              <a:rPr lang="ru-RU" sz="4400" b="1" dirty="0" smtClean="0"/>
              <a:t> </a:t>
            </a:r>
            <a:endParaRPr lang="ru-RU" sz="4400" b="1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740351" y="5461526"/>
            <a:ext cx="1080120" cy="936104"/>
          </a:xfrm>
          <a:prstGeom prst="actionButtonHom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852" y="4214818"/>
            <a:ext cx="895350" cy="9525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5206" y="3714752"/>
            <a:ext cx="1383779" cy="147210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4797152"/>
            <a:ext cx="895350" cy="9525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571604" y="2571744"/>
            <a:ext cx="628654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/>
              <a:t>Загадка:</a:t>
            </a:r>
          </a:p>
          <a:p>
            <a:pPr algn="ctr"/>
            <a:r>
              <a:rPr lang="ru-RU" sz="4400" b="1" dirty="0" smtClean="0"/>
              <a:t>Летом</a:t>
            </a:r>
            <a:r>
              <a:rPr lang="ru-RU" sz="4400" dirty="0" smtClean="0"/>
              <a:t> </a:t>
            </a:r>
            <a:r>
              <a:rPr lang="ru-RU" sz="4400" b="1" dirty="0" smtClean="0"/>
              <a:t>серый</a:t>
            </a:r>
            <a:r>
              <a:rPr lang="ru-RU" sz="4400" dirty="0" smtClean="0"/>
              <a:t>, </a:t>
            </a:r>
            <a:r>
              <a:rPr lang="ru-RU" sz="4400" b="1" dirty="0" smtClean="0"/>
              <a:t>зимой</a:t>
            </a:r>
            <a:r>
              <a:rPr lang="ru-RU" sz="4400" dirty="0" smtClean="0"/>
              <a:t> – </a:t>
            </a:r>
            <a:r>
              <a:rPr lang="ru-RU" sz="4400" b="1" dirty="0" smtClean="0"/>
              <a:t>белый</a:t>
            </a:r>
            <a:r>
              <a:rPr lang="ru-RU" sz="4400" dirty="0" smtClean="0"/>
              <a:t>.</a:t>
            </a:r>
            <a:endParaRPr lang="ru-RU" sz="4400" dirty="0"/>
          </a:p>
        </p:txBody>
      </p:sp>
    </p:spTree>
    <p:extLst>
      <p:ext uri="{BB962C8B-B14F-4D97-AF65-F5344CB8AC3E}">
        <p14:creationId xmlns="" xmlns:p14="http://schemas.microsoft.com/office/powerpoint/2010/main" val="3260830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Другая 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D8D8D8"/>
      </a:folHlink>
    </a:clrScheme>
    <a:fontScheme name="Другая 6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749</TotalTime>
  <Words>514</Words>
  <Application>Microsoft Office PowerPoint</Application>
  <PresentationFormat>Экран (4:3)</PresentationFormat>
  <Paragraphs>178</Paragraphs>
  <Slides>42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42</vt:i4>
      </vt:variant>
    </vt:vector>
  </HeadingPairs>
  <TitlesOfParts>
    <vt:vector size="44" baseType="lpstr">
      <vt:lpstr>Тема Office</vt:lpstr>
      <vt:lpstr>1_Тема Office</vt:lpstr>
      <vt:lpstr>Викторина для детей от 3 до 6 лет</vt:lpstr>
      <vt:lpstr>Слайд 2</vt:lpstr>
      <vt:lpstr>Животные и птицы</vt:lpstr>
      <vt:lpstr>Животные и птицы</vt:lpstr>
      <vt:lpstr>Животные и птицы</vt:lpstr>
      <vt:lpstr>Животные и птицы</vt:lpstr>
      <vt:lpstr>Животные и птицы</vt:lpstr>
      <vt:lpstr>Животные и птицы</vt:lpstr>
      <vt:lpstr>Животные и птицы</vt:lpstr>
      <vt:lpstr>Животные и птицы</vt:lpstr>
      <vt:lpstr>Животные и птицы</vt:lpstr>
      <vt:lpstr>Животные и птицы</vt:lpstr>
      <vt:lpstr>Загадки</vt:lpstr>
      <vt:lpstr>Загадки</vt:lpstr>
      <vt:lpstr>Загадки</vt:lpstr>
      <vt:lpstr>Загадки</vt:lpstr>
      <vt:lpstr>Загадки</vt:lpstr>
      <vt:lpstr>Загадки</vt:lpstr>
      <vt:lpstr>Загадки</vt:lpstr>
      <vt:lpstr>Загадки</vt:lpstr>
      <vt:lpstr>Загадки</vt:lpstr>
      <vt:lpstr>Загадки</vt:lpstr>
      <vt:lpstr>Фрукты и овощи</vt:lpstr>
      <vt:lpstr>Фрукты и овощи</vt:lpstr>
      <vt:lpstr>Фрукты и овощи</vt:lpstr>
      <vt:lpstr>Фрукты и овощи</vt:lpstr>
      <vt:lpstr>Фрукты и овощи</vt:lpstr>
      <vt:lpstr>Фрукты и овощи</vt:lpstr>
      <vt:lpstr>Фрукты и овощи</vt:lpstr>
      <vt:lpstr>Фрукты и овощи</vt:lpstr>
      <vt:lpstr>Фрукты и овощи</vt:lpstr>
      <vt:lpstr>Фрукты и овощи</vt:lpstr>
      <vt:lpstr>Транспорт</vt:lpstr>
      <vt:lpstr>Транспорт</vt:lpstr>
      <vt:lpstr>Транспорт</vt:lpstr>
      <vt:lpstr>Транспорт</vt:lpstr>
      <vt:lpstr>Транспорт</vt:lpstr>
      <vt:lpstr>Транспорт</vt:lpstr>
      <vt:lpstr>Транспорт</vt:lpstr>
      <vt:lpstr>Транспорт</vt:lpstr>
      <vt:lpstr>Транспорт</vt:lpstr>
      <vt:lpstr>Транспорт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Tanushka</dc:creator>
  <cp:lastModifiedBy>Amd</cp:lastModifiedBy>
  <cp:revision>54</cp:revision>
  <dcterms:created xsi:type="dcterms:W3CDTF">2012-12-11T05:01:11Z</dcterms:created>
  <dcterms:modified xsi:type="dcterms:W3CDTF">2017-09-09T15:50:48Z</dcterms:modified>
</cp:coreProperties>
</file>