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5"/>
  </p:notesMasterIdLst>
  <p:sldIdLst>
    <p:sldId id="271" r:id="rId2"/>
    <p:sldId id="256" r:id="rId3"/>
    <p:sldId id="270" r:id="rId4"/>
    <p:sldId id="257" r:id="rId5"/>
    <p:sldId id="258" r:id="rId6"/>
    <p:sldId id="259" r:id="rId7"/>
    <p:sldId id="261" r:id="rId8"/>
    <p:sldId id="262" r:id="rId9"/>
    <p:sldId id="264" r:id="rId10"/>
    <p:sldId id="265" r:id="rId11"/>
    <p:sldId id="266" r:id="rId12"/>
    <p:sldId id="268" r:id="rId13"/>
    <p:sldId id="269" r:id="rId14"/>
  </p:sldIdLst>
  <p:sldSz cx="9144000" cy="6858000" type="screen4x3"/>
  <p:notesSz cx="6735763" cy="9799638"/>
  <p:defaultTextStyle>
    <a:defPPr>
      <a:defRPr lang="ru-RU"/>
    </a:defPPr>
    <a:lvl1pPr algn="l" rtl="0" fontAlgn="base">
      <a:spcBef>
        <a:spcPct val="20000"/>
      </a:spcBef>
      <a:spcAft>
        <a:spcPct val="0"/>
      </a:spcAft>
      <a:buClr>
        <a:schemeClr val="hlink"/>
      </a:buClr>
      <a:buFont typeface="Wingdings" pitchFamily="2" charset="2"/>
      <a:buChar char="§"/>
      <a:defRPr sz="3200" kern="1200" baseline="-250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lr>
        <a:schemeClr val="hlink"/>
      </a:buClr>
      <a:buFont typeface="Wingdings" pitchFamily="2" charset="2"/>
      <a:buChar char="§"/>
      <a:defRPr sz="3200" kern="1200" baseline="-250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lr>
        <a:schemeClr val="hlink"/>
      </a:buClr>
      <a:buFont typeface="Wingdings" pitchFamily="2" charset="2"/>
      <a:buChar char="§"/>
      <a:defRPr sz="3200" kern="1200" baseline="-250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lr>
        <a:schemeClr val="hlink"/>
      </a:buClr>
      <a:buFont typeface="Wingdings" pitchFamily="2" charset="2"/>
      <a:buChar char="§"/>
      <a:defRPr sz="3200" kern="1200" baseline="-250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lr>
        <a:schemeClr val="hlink"/>
      </a:buClr>
      <a:buFont typeface="Wingdings" pitchFamily="2" charset="2"/>
      <a:buChar char="§"/>
      <a:defRPr sz="3200" kern="1200" baseline="-250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3200" kern="1200" baseline="-250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3200" kern="1200" baseline="-250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3200" kern="1200" baseline="-250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3200" kern="1200" baseline="-250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98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8831" cy="489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FontTx/>
              <a:buNone/>
              <a:defRPr sz="1200" baseline="0">
                <a:effectLst/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5373" y="0"/>
            <a:ext cx="2918831" cy="489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200" baseline="0">
                <a:effectLst/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35013"/>
            <a:ext cx="4897437" cy="36750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3577" y="4654828"/>
            <a:ext cx="5388610" cy="4409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07955"/>
            <a:ext cx="2918831" cy="489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FontTx/>
              <a:buNone/>
              <a:defRPr sz="1200" baseline="0">
                <a:effectLst/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5373" y="9307955"/>
            <a:ext cx="2918831" cy="489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200" baseline="0">
                <a:effectLst/>
                <a:latin typeface="Arial" charset="0"/>
              </a:defRPr>
            </a:lvl1pPr>
          </a:lstStyle>
          <a:p>
            <a:fld id="{2D244ED5-23FE-46D2-A4FE-DBC7D3CD37E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29969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244ED5-23FE-46D2-A4FE-DBC7D3CD37EC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B5D0AD8-3C3B-48E1-BC22-9161EB9EBD02}" type="slidenum">
              <a:rPr lang="ru-RU"/>
              <a:pPr/>
              <a:t>10</a:t>
            </a:fld>
            <a:endParaRPr lang="ru-RU"/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992E6BA-5C68-4AB9-BB3C-49F6E8908A6E}" type="slidenum">
              <a:rPr lang="ru-RU"/>
              <a:pPr/>
              <a:t>11</a:t>
            </a:fld>
            <a:endParaRPr lang="ru-RU"/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E713707-50D4-4D60-A674-977469E39CCB}" type="slidenum">
              <a:rPr lang="ru-RU"/>
              <a:pPr/>
              <a:t>12</a:t>
            </a:fld>
            <a:endParaRPr lang="ru-RU"/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BE3814-3F55-4CF4-B30E-D6593F7EB9C0}" type="slidenum">
              <a:rPr lang="ru-RU"/>
              <a:pPr/>
              <a:t>13</a:t>
            </a:fld>
            <a:endParaRPr lang="ru-RU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076D35-E265-4154-A63A-A4418CFB0BB2}" type="slidenum">
              <a:rPr lang="ru-RU"/>
              <a:pPr/>
              <a:t>2</a:t>
            </a:fld>
            <a:endParaRPr lang="ru-RU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80FD78-3945-4C1E-AFDB-E855E9E91522}" type="slidenum">
              <a:rPr lang="ru-RU"/>
              <a:pPr/>
              <a:t>3</a:t>
            </a:fld>
            <a:endParaRPr lang="ru-RU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29A52E4-5684-45DC-BE31-746D6FF1418C}" type="slidenum">
              <a:rPr lang="ru-RU"/>
              <a:pPr/>
              <a:t>4</a:t>
            </a:fld>
            <a:endParaRPr lang="ru-RU"/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F40A193-4B95-4190-885D-BB4B34E8AA0D}" type="slidenum">
              <a:rPr lang="ru-RU"/>
              <a:pPr/>
              <a:t>5</a:t>
            </a:fld>
            <a:endParaRPr lang="ru-RU"/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E4BD429-E816-4AD8-A993-0E499A94E3D6}" type="slidenum">
              <a:rPr lang="ru-RU"/>
              <a:pPr/>
              <a:t>6</a:t>
            </a:fld>
            <a:endParaRPr lang="ru-RU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89FF49-CB5A-44C9-8F57-8CEEDB404899}" type="slidenum">
              <a:rPr lang="ru-RU"/>
              <a:pPr/>
              <a:t>7</a:t>
            </a:fld>
            <a:endParaRPr lang="ru-RU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B7B53A-29EB-473B-A390-0E1B33A0F692}" type="slidenum">
              <a:rPr lang="ru-RU"/>
              <a:pPr/>
              <a:t>8</a:t>
            </a:fld>
            <a:endParaRPr lang="ru-RU"/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AC71579-864C-4E6A-A07D-9C5A0B021A29}" type="slidenum">
              <a:rPr lang="ru-RU"/>
              <a:pPr/>
              <a:t>9</a:t>
            </a:fld>
            <a:endParaRPr lang="ru-RU"/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5123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/>
              <a:ahLst/>
              <a:cxnLst>
                <a:cxn ang="0">
                  <a:pos x="335" y="0"/>
                </a:cxn>
                <a:cxn ang="0">
                  <a:pos x="333" y="1290"/>
                </a:cxn>
                <a:cxn ang="0">
                  <a:pos x="0" y="1290"/>
                </a:cxn>
                <a:cxn ang="0">
                  <a:pos x="6" y="3210"/>
                </a:cxn>
                <a:cxn ang="0">
                  <a:pos x="5550" y="3216"/>
                </a:cxn>
                <a:cxn ang="0">
                  <a:pos x="5550" y="0"/>
                </a:cxn>
                <a:cxn ang="0">
                  <a:pos x="335" y="0"/>
                </a:cxn>
                <a:cxn ang="0">
                  <a:pos x="335" y="0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24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25" name="Freeform 5"/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126" name="Freeform 6"/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127" name="Freeform 7"/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128" name="Freeform 8"/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129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dt" sz="quarter" idx="2"/>
          </p:nvPr>
        </p:nvSpPr>
        <p:spPr>
          <a:xfrm>
            <a:off x="9906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ftr" sz="quarter" idx="3"/>
          </p:nvPr>
        </p:nvSpPr>
        <p:spPr>
          <a:xfrm>
            <a:off x="3468688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8570D78-4A07-4242-9220-15F92F04123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2CA8F4-7BC0-4300-91C1-61228A14420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8463" y="244475"/>
            <a:ext cx="2097087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1388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8B9205-8B78-4797-A4E8-B4AB5E7266D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4290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937375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fld id="{468C9FA9-4270-4FC8-808F-2A110FADF2A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4290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937375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fld id="{5B48782C-92A0-4056-B8FA-CA20D607028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E4F908-88F3-4746-8F79-2B72DF2BFBA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1D6EA4-D2A9-4470-80C6-DF9CD820385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4386C4-24F5-426F-B6BF-8F6B136C01B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63F353-6015-49DC-8CB6-C7A7F009B2B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8B34EE-813C-472F-A73B-3984F0DDC21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C7D5EA-B979-49FE-A715-1D62CE89F12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EF6344-9CC7-4FD2-A182-10B4150C4F1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8EA297-F6E9-4098-A100-4B2115E050B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319088" y="1828800"/>
            <a:ext cx="8824912" cy="5029200"/>
            <a:chOff x="201" y="1152"/>
            <a:chExt cx="5559" cy="3168"/>
          </a:xfrm>
        </p:grpSpPr>
        <p:sp>
          <p:nvSpPr>
            <p:cNvPr id="4099" name="Freeform 3"/>
            <p:cNvSpPr>
              <a:spLocks/>
            </p:cNvSpPr>
            <p:nvPr/>
          </p:nvSpPr>
          <p:spPr bwMode="ltGray">
            <a:xfrm>
              <a:off x="528" y="2909"/>
              <a:ext cx="5232" cy="14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00" name="Freeform 4"/>
            <p:cNvSpPr>
              <a:spLocks/>
            </p:cNvSpPr>
            <p:nvPr/>
          </p:nvSpPr>
          <p:spPr bwMode="ltGray">
            <a:xfrm>
              <a:off x="210" y="1152"/>
              <a:ext cx="5550" cy="3168"/>
            </a:xfrm>
            <a:custGeom>
              <a:avLst/>
              <a:gdLst/>
              <a:ahLst/>
              <a:cxnLst>
                <a:cxn ang="0">
                  <a:pos x="330" y="1764"/>
                </a:cxn>
                <a:cxn ang="0">
                  <a:pos x="0" y="1764"/>
                </a:cxn>
                <a:cxn ang="0">
                  <a:pos x="0" y="3168"/>
                </a:cxn>
                <a:cxn ang="0">
                  <a:pos x="5550" y="3168"/>
                </a:cxn>
                <a:cxn ang="0">
                  <a:pos x="5550" y="0"/>
                </a:cxn>
                <a:cxn ang="0">
                  <a:pos x="330" y="0"/>
                </a:cxn>
                <a:cxn ang="0">
                  <a:pos x="330" y="1764"/>
                </a:cxn>
              </a:cxnLst>
              <a:rect l="0" t="0" r="r" b="b"/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01" name="Freeform 5"/>
            <p:cNvSpPr>
              <a:spLocks/>
            </p:cNvSpPr>
            <p:nvPr/>
          </p:nvSpPr>
          <p:spPr bwMode="ltGray">
            <a:xfrm>
              <a:off x="528" y="2932"/>
              <a:ext cx="5232" cy="13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02" name="Freeform 6"/>
            <p:cNvSpPr>
              <a:spLocks/>
            </p:cNvSpPr>
            <p:nvPr/>
          </p:nvSpPr>
          <p:spPr bwMode="ltGray">
            <a:xfrm>
              <a:off x="528" y="1152"/>
              <a:ext cx="4607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03" name="Freeform 7"/>
            <p:cNvSpPr>
              <a:spLocks/>
            </p:cNvSpPr>
            <p:nvPr/>
          </p:nvSpPr>
          <p:spPr bwMode="ltGray">
            <a:xfrm>
              <a:off x="528" y="1152"/>
              <a:ext cx="29" cy="178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04" name="Freeform 8"/>
            <p:cNvSpPr>
              <a:spLocks/>
            </p:cNvSpPr>
            <p:nvPr/>
          </p:nvSpPr>
          <p:spPr bwMode="ltGray">
            <a:xfrm>
              <a:off x="527" y="2904"/>
              <a:ext cx="29" cy="1416"/>
            </a:xfrm>
            <a:custGeom>
              <a:avLst/>
              <a:gdLst/>
              <a:ahLst/>
              <a:cxnLst>
                <a:cxn ang="0">
                  <a:pos x="0" y="1416"/>
                </a:cxn>
                <a:cxn ang="0">
                  <a:pos x="29" y="1416"/>
                </a:cxn>
                <a:cxn ang="0">
                  <a:pos x="28" y="24"/>
                </a:cxn>
                <a:cxn ang="0">
                  <a:pos x="0" y="0"/>
                </a:cxn>
                <a:cxn ang="0">
                  <a:pos x="0" y="1416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05" name="Freeform 9"/>
            <p:cNvSpPr>
              <a:spLocks/>
            </p:cNvSpPr>
            <p:nvPr/>
          </p:nvSpPr>
          <p:spPr bwMode="ltGray">
            <a:xfrm>
              <a:off x="201" y="2904"/>
              <a:ext cx="2879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106" name="Freeform 10"/>
            <p:cNvSpPr>
              <a:spLocks/>
            </p:cNvSpPr>
            <p:nvPr/>
          </p:nvSpPr>
          <p:spPr bwMode="ltGray">
            <a:xfrm>
              <a:off x="201" y="2904"/>
              <a:ext cx="30" cy="14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10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FontTx/>
              <a:buNone/>
              <a:defRPr sz="1400" baseline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410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ClrTx/>
              <a:buFontTx/>
              <a:buNone/>
              <a:defRPr sz="1400" baseline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410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400" baseline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fld id="{5738C3BD-418A-4E67-82AC-BE2776E70FB6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4110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111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</p:sldLayoutIdLst>
  <p:txStyles>
    <p:titleStyle>
      <a:lvl1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Microsoft_Word_97_-_2003_Document2.doc"/><Relationship Id="rId3" Type="http://schemas.openxmlformats.org/officeDocument/2006/relationships/notesSlide" Target="../notesSlides/notesSlide2.xml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wmf"/><Relationship Id="rId5" Type="http://schemas.openxmlformats.org/officeDocument/2006/relationships/oleObject" Target="../embeddings/Microsoft_Word_97_-_2003_Document1.doc"/><Relationship Id="rId4" Type="http://schemas.openxmlformats.org/officeDocument/2006/relationships/oleObject" Target="../embeddings/oleObject1.bin"/><Relationship Id="rId9" Type="http://schemas.openxmlformats.org/officeDocument/2006/relationships/image" Target="../media/image2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slide" Target="slide4.xml"/><Relationship Id="rId7" Type="http://schemas.openxmlformats.org/officeDocument/2006/relationships/slide" Target="slide8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11" Type="http://schemas.openxmlformats.org/officeDocument/2006/relationships/slide" Target="slide13.xml"/><Relationship Id="rId5" Type="http://schemas.openxmlformats.org/officeDocument/2006/relationships/slide" Target="slide6.xml"/><Relationship Id="rId10" Type="http://schemas.openxmlformats.org/officeDocument/2006/relationships/slide" Target="slide12.xml"/><Relationship Id="rId4" Type="http://schemas.openxmlformats.org/officeDocument/2006/relationships/slide" Target="slide5.xml"/><Relationship Id="rId9" Type="http://schemas.openxmlformats.org/officeDocument/2006/relationships/slide" Target="slide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slide" Target="sl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4" Type="http://schemas.openxmlformats.org/officeDocument/2006/relationships/slide" Target="slid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Проект «Значение зеленых насаждений пришкольного участка»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Авторы: </a:t>
            </a:r>
            <a:r>
              <a:rPr lang="ru-RU" dirty="0" err="1" smtClean="0">
                <a:solidFill>
                  <a:srgbClr val="7030A0"/>
                </a:solidFill>
              </a:rPr>
              <a:t>Тана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Иргит</a:t>
            </a:r>
            <a:r>
              <a:rPr lang="ru-RU" dirty="0" smtClean="0">
                <a:solidFill>
                  <a:srgbClr val="7030A0"/>
                </a:solidFill>
              </a:rPr>
              <a:t>- учащаяся </a:t>
            </a:r>
            <a:r>
              <a:rPr lang="en-US" dirty="0" smtClean="0">
                <a:solidFill>
                  <a:srgbClr val="7030A0"/>
                </a:solidFill>
              </a:rPr>
              <a:t>I </a:t>
            </a:r>
            <a:r>
              <a:rPr lang="ru-RU" dirty="0" smtClean="0">
                <a:solidFill>
                  <a:srgbClr val="7030A0"/>
                </a:solidFill>
              </a:rPr>
              <a:t>отряда ЛДП </a:t>
            </a:r>
            <a:r>
              <a:rPr lang="ru-RU" dirty="0" smtClean="0">
                <a:solidFill>
                  <a:srgbClr val="7030A0"/>
                </a:solidFill>
              </a:rPr>
              <a:t>«Патриоты»,</a:t>
            </a:r>
            <a:r>
              <a:rPr lang="en-US" dirty="0" smtClean="0">
                <a:solidFill>
                  <a:srgbClr val="7030A0"/>
                </a:solidFill>
              </a:rPr>
              <a:t>II</a:t>
            </a:r>
            <a:r>
              <a:rPr lang="ru-RU" dirty="0" smtClean="0">
                <a:solidFill>
                  <a:srgbClr val="7030A0"/>
                </a:solidFill>
              </a:rPr>
              <a:t> сезон при </a:t>
            </a:r>
            <a:r>
              <a:rPr lang="ru-RU" dirty="0" smtClean="0">
                <a:solidFill>
                  <a:srgbClr val="7030A0"/>
                </a:solidFill>
              </a:rPr>
              <a:t>МБОУ </a:t>
            </a:r>
            <a:r>
              <a:rPr lang="ru-RU" dirty="0" err="1" smtClean="0">
                <a:solidFill>
                  <a:srgbClr val="7030A0"/>
                </a:solidFill>
              </a:rPr>
              <a:t>Моген-Буренской</a:t>
            </a:r>
            <a:r>
              <a:rPr lang="ru-RU" dirty="0" smtClean="0">
                <a:solidFill>
                  <a:srgbClr val="7030A0"/>
                </a:solidFill>
              </a:rPr>
              <a:t> СОШ села Кызыл-Хая Монгун-Тайгинского кожууна.</a:t>
            </a:r>
          </a:p>
          <a:p>
            <a:r>
              <a:rPr lang="ru-RU" dirty="0" err="1" smtClean="0">
                <a:solidFill>
                  <a:srgbClr val="7030A0"/>
                </a:solidFill>
              </a:rPr>
              <a:t>Руководитель:Ч.Д.Иргит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79388" y="188913"/>
            <a:ext cx="8385175" cy="762000"/>
          </a:xfrm>
          <a:noFill/>
        </p:spPr>
        <p:txBody>
          <a:bodyPr>
            <a:spAutoFit/>
          </a:bodyPr>
          <a:lstStyle/>
          <a:p>
            <a:r>
              <a:rPr lang="ru-RU">
                <a:latin typeface="Monotype Corsiva" pitchFamily="66" charset="0"/>
              </a:rPr>
              <a:t>Оздоровительная роль растений</a:t>
            </a:r>
          </a:p>
        </p:txBody>
      </p:sp>
      <p:sp>
        <p:nvSpPr>
          <p:cNvPr id="18435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</a:rPr>
              <a:t>3 вида деревьев территории школы выделяют отрицательно заряженные </a:t>
            </a:r>
            <a:r>
              <a:rPr lang="ru-RU" dirty="0" err="1">
                <a:latin typeface="Times New Roman" pitchFamily="18" charset="0"/>
              </a:rPr>
              <a:t>аэроионы</a:t>
            </a:r>
            <a:r>
              <a:rPr lang="ru-RU" dirty="0">
                <a:latin typeface="Times New Roman" pitchFamily="18" charset="0"/>
              </a:rPr>
              <a:t>:</a:t>
            </a:r>
          </a:p>
          <a:p>
            <a:pPr>
              <a:buFont typeface="Wingdings" pitchFamily="2" charset="2"/>
              <a:buNone/>
            </a:pPr>
            <a:r>
              <a:rPr lang="ru-RU" dirty="0">
                <a:latin typeface="Times New Roman" pitchFamily="18" charset="0"/>
              </a:rPr>
              <a:t>   Тополь </a:t>
            </a:r>
            <a:r>
              <a:rPr lang="ru-RU" dirty="0" smtClean="0">
                <a:latin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</a:rPr>
              <a:t>– </a:t>
            </a:r>
            <a:r>
              <a:rPr lang="ru-RU" dirty="0" smtClean="0">
                <a:latin typeface="Times New Roman" pitchFamily="18" charset="0"/>
              </a:rPr>
              <a:t>10 </a:t>
            </a:r>
            <a:r>
              <a:rPr lang="ru-RU" dirty="0">
                <a:latin typeface="Times New Roman" pitchFamily="18" charset="0"/>
              </a:rPr>
              <a:t>шт.</a:t>
            </a:r>
          </a:p>
          <a:p>
            <a:pPr>
              <a:buFont typeface="Wingdings" pitchFamily="2" charset="2"/>
              <a:buNone/>
            </a:pPr>
            <a:r>
              <a:rPr lang="ru-RU" dirty="0">
                <a:latin typeface="Times New Roman" pitchFamily="18" charset="0"/>
              </a:rPr>
              <a:t>   </a:t>
            </a:r>
            <a:r>
              <a:rPr lang="ru-RU" dirty="0" smtClean="0">
                <a:latin typeface="Times New Roman" pitchFamily="18" charset="0"/>
              </a:rPr>
              <a:t>Ива-10</a:t>
            </a:r>
            <a:endParaRPr lang="ru-RU" dirty="0">
              <a:latin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ru-RU" dirty="0">
                <a:latin typeface="Times New Roman" pitchFamily="18" charset="0"/>
              </a:rPr>
              <a:t>   Лиственница сибирская – </a:t>
            </a:r>
            <a:r>
              <a:rPr lang="ru-RU" dirty="0" smtClean="0">
                <a:latin typeface="Times New Roman" pitchFamily="18" charset="0"/>
              </a:rPr>
              <a:t>10</a:t>
            </a:r>
            <a:endParaRPr lang="ru-RU" dirty="0">
              <a:latin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ru-RU" dirty="0">
                <a:latin typeface="Times New Roman" pitchFamily="18" charset="0"/>
              </a:rPr>
              <a:t>ВСЕГО: </a:t>
            </a:r>
            <a:r>
              <a:rPr lang="ru-RU" dirty="0" smtClean="0">
                <a:latin typeface="Times New Roman" pitchFamily="18" charset="0"/>
              </a:rPr>
              <a:t>30 </a:t>
            </a:r>
            <a:r>
              <a:rPr lang="ru-RU" dirty="0">
                <a:latin typeface="Times New Roman" pitchFamily="18" charset="0"/>
              </a:rPr>
              <a:t>деревьев</a:t>
            </a:r>
          </a:p>
        </p:txBody>
      </p:sp>
      <p:sp>
        <p:nvSpPr>
          <p:cNvPr id="18437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2450" y="6165850"/>
            <a:ext cx="971550" cy="692150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79388" y="260350"/>
            <a:ext cx="8385175" cy="762000"/>
          </a:xfrm>
          <a:noFill/>
        </p:spPr>
        <p:txBody>
          <a:bodyPr>
            <a:spAutoFit/>
          </a:bodyPr>
          <a:lstStyle/>
          <a:p>
            <a:r>
              <a:rPr lang="ru-RU">
                <a:latin typeface="Monotype Corsiva" pitchFamily="66" charset="0"/>
              </a:rPr>
              <a:t>Растения – увлажнители воздуха</a:t>
            </a:r>
          </a:p>
        </p:txBody>
      </p:sp>
      <p:sp>
        <p:nvSpPr>
          <p:cNvPr id="19459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>
              <a:latin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</a:rPr>
              <a:t>1 </a:t>
            </a:r>
            <a:r>
              <a:rPr lang="ru-RU" dirty="0" smtClean="0">
                <a:latin typeface="Times New Roman" pitchFamily="18" charset="0"/>
              </a:rPr>
              <a:t>ива </a:t>
            </a:r>
            <a:r>
              <a:rPr lang="ru-RU" dirty="0">
                <a:latin typeface="Times New Roman" pitchFamily="18" charset="0"/>
              </a:rPr>
              <a:t>испаряет  до 0,2 тонн влаги за вегетационный период</a:t>
            </a:r>
          </a:p>
          <a:p>
            <a:r>
              <a:rPr lang="ru-RU" b="1" i="1" u="sng" dirty="0" smtClean="0">
                <a:latin typeface="Times New Roman" pitchFamily="18" charset="0"/>
              </a:rPr>
              <a:t>10 ив </a:t>
            </a:r>
            <a:r>
              <a:rPr lang="ru-RU" b="1" i="1" u="sng" dirty="0">
                <a:latin typeface="Times New Roman" pitchFamily="18" charset="0"/>
              </a:rPr>
              <a:t>дендрария – </a:t>
            </a:r>
            <a:r>
              <a:rPr lang="ru-RU" b="1" i="1" u="sng" dirty="0" smtClean="0">
                <a:latin typeface="Times New Roman" pitchFamily="18" charset="0"/>
              </a:rPr>
              <a:t>1 </a:t>
            </a:r>
            <a:r>
              <a:rPr lang="ru-RU" b="1" i="1" u="sng" dirty="0">
                <a:latin typeface="Times New Roman" pitchFamily="18" charset="0"/>
              </a:rPr>
              <a:t>тонн воды</a:t>
            </a:r>
          </a:p>
        </p:txBody>
      </p:sp>
      <p:sp>
        <p:nvSpPr>
          <p:cNvPr id="19461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2450" y="6165850"/>
            <a:ext cx="971550" cy="692150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825" y="188913"/>
            <a:ext cx="8385175" cy="762000"/>
          </a:xfrm>
          <a:noFill/>
        </p:spPr>
        <p:txBody>
          <a:bodyPr>
            <a:spAutoFit/>
          </a:bodyPr>
          <a:lstStyle/>
          <a:p>
            <a:r>
              <a:rPr lang="ru-RU">
                <a:latin typeface="Monotype Corsiva" pitchFamily="66" charset="0"/>
              </a:rPr>
              <a:t>Выводы:</a:t>
            </a:r>
          </a:p>
        </p:txBody>
      </p:sp>
      <p:sp>
        <p:nvSpPr>
          <p:cNvPr id="2253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755650" y="1844675"/>
            <a:ext cx="8007350" cy="41910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dirty="0">
                <a:latin typeface="Times New Roman" pitchFamily="18" charset="0"/>
              </a:rPr>
              <a:t>Роль зеленых насаждений пришкольного участка для учащихся значительна: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dirty="0">
                <a:latin typeface="Times New Roman" pitchFamily="18" charset="0"/>
              </a:rPr>
              <a:t>Деревья и кустарники парковой зоны </a:t>
            </a:r>
          </a:p>
          <a:p>
            <a:pPr>
              <a:lnSpc>
                <a:spcPct val="90000"/>
              </a:lnSpc>
            </a:pPr>
            <a:r>
              <a:rPr lang="ru-RU" sz="2400" dirty="0">
                <a:latin typeface="Times New Roman" pitchFamily="18" charset="0"/>
              </a:rPr>
              <a:t>поглощают СО</a:t>
            </a:r>
            <a:r>
              <a:rPr lang="ru-RU" sz="2400" baseline="-25000" dirty="0">
                <a:latin typeface="Times New Roman" pitchFamily="18" charset="0"/>
              </a:rPr>
              <a:t>2</a:t>
            </a:r>
            <a:r>
              <a:rPr lang="ru-RU" sz="2400" dirty="0">
                <a:latin typeface="Times New Roman" pitchFamily="18" charset="0"/>
              </a:rPr>
              <a:t> и выделяют О</a:t>
            </a:r>
            <a:r>
              <a:rPr lang="ru-RU" sz="2400" baseline="-25000" dirty="0">
                <a:latin typeface="Times New Roman" pitchFamily="18" charset="0"/>
              </a:rPr>
              <a:t>2</a:t>
            </a:r>
            <a:r>
              <a:rPr lang="ru-RU" sz="2400" dirty="0">
                <a:latin typeface="Times New Roman" pitchFamily="18" charset="0"/>
              </a:rPr>
              <a:t>, полностью обеспечивая все население школы;</a:t>
            </a:r>
          </a:p>
          <a:p>
            <a:pPr>
              <a:lnSpc>
                <a:spcPct val="90000"/>
              </a:lnSpc>
            </a:pPr>
            <a:r>
              <a:rPr lang="ru-RU" sz="2400" dirty="0">
                <a:latin typeface="Times New Roman" pitchFamily="18" charset="0"/>
              </a:rPr>
              <a:t>поглощают пыль (особенно велика роль </a:t>
            </a:r>
            <a:r>
              <a:rPr lang="ru-RU" sz="2400" dirty="0" smtClean="0">
                <a:latin typeface="Times New Roman" pitchFamily="18" charset="0"/>
              </a:rPr>
              <a:t>10 </a:t>
            </a:r>
            <a:r>
              <a:rPr lang="ru-RU" sz="2400" dirty="0">
                <a:latin typeface="Times New Roman" pitchFamily="18" charset="0"/>
              </a:rPr>
              <a:t>лиственниц)</a:t>
            </a:r>
          </a:p>
          <a:p>
            <a:pPr>
              <a:lnSpc>
                <a:spcPct val="90000"/>
              </a:lnSpc>
            </a:pPr>
            <a:r>
              <a:rPr lang="ru-RU" sz="2400" dirty="0">
                <a:latin typeface="Times New Roman" pitchFamily="18" charset="0"/>
              </a:rPr>
              <a:t>выделяют фитонциды (5 видов деревьев)</a:t>
            </a:r>
          </a:p>
          <a:p>
            <a:pPr>
              <a:lnSpc>
                <a:spcPct val="90000"/>
              </a:lnSpc>
            </a:pPr>
            <a:r>
              <a:rPr lang="ru-RU" sz="2400" dirty="0">
                <a:latin typeface="Times New Roman" pitchFamily="18" charset="0"/>
              </a:rPr>
              <a:t>3 вида деревьев ионизируют воздух</a:t>
            </a:r>
          </a:p>
          <a:p>
            <a:pPr>
              <a:lnSpc>
                <a:spcPct val="90000"/>
              </a:lnSpc>
            </a:pPr>
            <a:r>
              <a:rPr lang="ru-RU" sz="2400" dirty="0">
                <a:latin typeface="Times New Roman" pitchFamily="18" charset="0"/>
              </a:rPr>
              <a:t>увеличивают влажность воздуха</a:t>
            </a:r>
          </a:p>
          <a:p>
            <a:pPr>
              <a:lnSpc>
                <a:spcPct val="90000"/>
              </a:lnSpc>
            </a:pPr>
            <a:r>
              <a:rPr lang="ru-RU" sz="2400" dirty="0">
                <a:latin typeface="Times New Roman" pitchFamily="18" charset="0"/>
              </a:rPr>
              <a:t>задерживают ветер, сохраняя тепло в 11-ти классах</a:t>
            </a:r>
          </a:p>
          <a:p>
            <a:pPr>
              <a:lnSpc>
                <a:spcPct val="90000"/>
              </a:lnSpc>
            </a:pPr>
            <a:endParaRPr lang="ru-RU" sz="2400" dirty="0">
              <a:latin typeface="Times New Roman" pitchFamily="18" charset="0"/>
            </a:endParaRPr>
          </a:p>
        </p:txBody>
      </p:sp>
      <p:sp>
        <p:nvSpPr>
          <p:cNvPr id="22534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2450" y="6165850"/>
            <a:ext cx="971550" cy="692150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825" y="188913"/>
            <a:ext cx="8385175" cy="762000"/>
          </a:xfrm>
          <a:noFill/>
        </p:spPr>
        <p:txBody>
          <a:bodyPr>
            <a:spAutoFit/>
          </a:bodyPr>
          <a:lstStyle/>
          <a:p>
            <a:r>
              <a:rPr lang="ru-RU">
                <a:latin typeface="Monotype Corsiva" pitchFamily="66" charset="0"/>
              </a:rPr>
              <a:t>Используемая литература</a:t>
            </a:r>
          </a:p>
        </p:txBody>
      </p:sp>
      <p:sp>
        <p:nvSpPr>
          <p:cNvPr id="2355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838200" y="1557338"/>
            <a:ext cx="8007350" cy="4824412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400">
                <a:latin typeface="Times New Roman" pitchFamily="18" charset="0"/>
              </a:rPr>
              <a:t>Сотник С.Ф. Источник жизни и здоровья. </a:t>
            </a:r>
            <a:r>
              <a:rPr lang="ru-RU" sz="2400" b="1">
                <a:latin typeface="Times New Roman" pitchFamily="18" charset="0"/>
              </a:rPr>
              <a:t>Лес и человек – </a:t>
            </a:r>
            <a:r>
              <a:rPr lang="ru-RU" sz="2400">
                <a:latin typeface="Times New Roman" pitchFamily="18" charset="0"/>
              </a:rPr>
              <a:t>Ежегодник, 1986 – М.: Лесн. Пром-сть, 1985, с.32</a:t>
            </a:r>
          </a:p>
          <a:p>
            <a:pPr>
              <a:lnSpc>
                <a:spcPct val="80000"/>
              </a:lnSpc>
            </a:pPr>
            <a:r>
              <a:rPr lang="ru-RU" sz="2400">
                <a:latin typeface="Times New Roman" pitchFamily="18" charset="0"/>
              </a:rPr>
              <a:t>Печенев С. Лес и биосфера. Лес и человек – Ежегодник, 1988 – М.: Лесн. Пром-сть, 1987, с.13</a:t>
            </a:r>
          </a:p>
          <a:p>
            <a:pPr>
              <a:lnSpc>
                <a:spcPct val="80000"/>
              </a:lnSpc>
            </a:pPr>
            <a:r>
              <a:rPr lang="ru-RU" sz="2400">
                <a:latin typeface="Times New Roman" pitchFamily="18" charset="0"/>
              </a:rPr>
              <a:t>Чельцова Е.В. Деревья раскрывают секреты. Лес и человек – Ежегодник, 1990 – М.: Лесн. Пром-сть, 1989, с. 126</a:t>
            </a:r>
          </a:p>
          <a:p>
            <a:pPr>
              <a:lnSpc>
                <a:spcPct val="80000"/>
              </a:lnSpc>
            </a:pPr>
            <a:r>
              <a:rPr lang="ru-RU" sz="2400">
                <a:latin typeface="Times New Roman" pitchFamily="18" charset="0"/>
              </a:rPr>
              <a:t>Миркин Б.М., Наумова Л.Г. Экология России. Учебник для 9 – 11-х классов. – М.: АО МДС,</a:t>
            </a:r>
            <a:r>
              <a:rPr lang="en-US" sz="2400">
                <a:latin typeface="Times New Roman" pitchFamily="18" charset="0"/>
              </a:rPr>
              <a:t> </a:t>
            </a:r>
            <a:r>
              <a:rPr lang="ru-RU" sz="2400">
                <a:latin typeface="Times New Roman" pitchFamily="18" charset="0"/>
              </a:rPr>
              <a:t>Юнисам, 1995.</a:t>
            </a:r>
          </a:p>
          <a:p>
            <a:pPr>
              <a:lnSpc>
                <a:spcPct val="80000"/>
              </a:lnSpc>
            </a:pPr>
            <a:r>
              <a:rPr lang="ru-RU" sz="2400">
                <a:latin typeface="Times New Roman" pitchFamily="18" charset="0"/>
              </a:rPr>
              <a:t>Анастасова Л.П. Человек и окружающая среда: учебн. для дифференцир. обучения: 9 кл. – М.: Просвещение, 1997.</a:t>
            </a:r>
          </a:p>
          <a:p>
            <a:pPr>
              <a:lnSpc>
                <a:spcPct val="80000"/>
              </a:lnSpc>
            </a:pPr>
            <a:r>
              <a:rPr lang="ru-RU" sz="2400">
                <a:latin typeface="Times New Roman" pitchFamily="18" charset="0"/>
              </a:rPr>
              <a:t>Городинская В.С. Живое - живому. – М.: Знание, 1988</a:t>
            </a:r>
          </a:p>
          <a:p>
            <a:pPr>
              <a:lnSpc>
                <a:spcPct val="80000"/>
              </a:lnSpc>
            </a:pPr>
            <a:endParaRPr lang="ru-RU" sz="240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40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ru-RU" sz="240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ru-RU" sz="2000">
              <a:latin typeface="Times New Roman" pitchFamily="18" charset="0"/>
            </a:endParaRPr>
          </a:p>
        </p:txBody>
      </p:sp>
      <p:sp>
        <p:nvSpPr>
          <p:cNvPr id="23557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2450" y="6165850"/>
            <a:ext cx="971550" cy="692150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30350" y="1773238"/>
            <a:ext cx="7613650" cy="20875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4400" b="1" i="1" dirty="0">
                <a:latin typeface="Times New Roman" pitchFamily="18" charset="0"/>
              </a:rPr>
              <a:t>Значение зеленых насаждений пришкольного участка</a:t>
            </a:r>
            <a:endParaRPr lang="ru-RU" dirty="0">
              <a:latin typeface="Times New Roman" pitchFamily="18" charset="0"/>
            </a:endParaRP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827088" y="5992813"/>
            <a:ext cx="2592387" cy="8651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ru-RU" sz="1800" baseline="0">
                <a:effectLst/>
                <a:latin typeface="Arial" charset="0"/>
              </a:rPr>
              <a:t>Текстовой материал </a:t>
            </a:r>
          </a:p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ru-RU" sz="1800" baseline="0">
                <a:effectLst/>
                <a:latin typeface="Arial" charset="0"/>
              </a:rPr>
              <a:t>к работе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8748713" cy="762000"/>
          </a:xfrm>
          <a:noFill/>
        </p:spPr>
        <p:txBody>
          <a:bodyPr>
            <a:spAutoFit/>
          </a:bodyPr>
          <a:lstStyle/>
          <a:p>
            <a:r>
              <a:rPr lang="ru-RU" sz="4400" b="0">
                <a:latin typeface="Monotype Corsiva" pitchFamily="66" charset="0"/>
              </a:rPr>
              <a:t>Исследовательская работа на тему:</a:t>
            </a:r>
          </a:p>
        </p:txBody>
      </p:sp>
      <p:graphicFrame>
        <p:nvGraphicFramePr>
          <p:cNvPr id="2052" name="Object 4"/>
          <p:cNvGraphicFramePr>
            <a:graphicFrameLocks noChangeAspect="1"/>
          </p:cNvGraphicFramePr>
          <p:nvPr/>
        </p:nvGraphicFramePr>
        <p:xfrm>
          <a:off x="827088" y="6092825"/>
          <a:ext cx="1150937" cy="898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Документ" showAsIcon="1" r:id="rId5" imgW="914400" imgH="714240" progId="Word.Document.8">
                  <p:embed/>
                </p:oleObj>
              </mc:Choice>
              <mc:Fallback>
                <p:oleObj name="Документ" showAsIcon="1" r:id="rId5" imgW="914400" imgH="714240" progId="Word.Document.8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088" y="6092825"/>
                        <a:ext cx="1150937" cy="898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3" name="Object 5"/>
          <p:cNvGraphicFramePr>
            <a:graphicFrameLocks noChangeAspect="1"/>
          </p:cNvGraphicFramePr>
          <p:nvPr/>
        </p:nvGraphicFramePr>
        <p:xfrm>
          <a:off x="2339975" y="6092825"/>
          <a:ext cx="1152525" cy="900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Документ" showAsIcon="1" r:id="rId8" imgW="914400" imgH="714240" progId="Word.Document.8">
                  <p:embed/>
                </p:oleObj>
              </mc:Choice>
              <mc:Fallback>
                <p:oleObj name="Документ" showAsIcon="1" r:id="rId8" imgW="914400" imgH="714240" progId="Word.Document.8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975" y="6092825"/>
                        <a:ext cx="1152525" cy="9001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825" y="188913"/>
            <a:ext cx="8385175" cy="762000"/>
          </a:xfrm>
          <a:noFill/>
        </p:spPr>
        <p:txBody>
          <a:bodyPr>
            <a:spAutoFit/>
          </a:bodyPr>
          <a:lstStyle/>
          <a:p>
            <a:r>
              <a:rPr lang="ru-RU">
                <a:latin typeface="Monotype Corsiva" pitchFamily="66" charset="0"/>
              </a:rPr>
              <a:t>Содержание</a:t>
            </a:r>
          </a:p>
        </p:txBody>
      </p:sp>
      <p:sp>
        <p:nvSpPr>
          <p:cNvPr id="4096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95288" y="836613"/>
            <a:ext cx="8007350" cy="4216539"/>
          </a:xfrm>
          <a:noFill/>
        </p:spPr>
        <p:txBody>
          <a:bodyPr>
            <a:spAutoFit/>
          </a:bodyPr>
          <a:lstStyle/>
          <a:p>
            <a:r>
              <a:rPr lang="ru-RU" sz="2800" dirty="0">
                <a:latin typeface="Times New Roman" pitchFamily="18" charset="0"/>
                <a:hlinkClick r:id="rId3" action="ppaction://hlinksldjump"/>
              </a:rPr>
              <a:t>Цели</a:t>
            </a:r>
            <a:endParaRPr lang="ru-RU" sz="2800" dirty="0">
              <a:latin typeface="Times New Roman" pitchFamily="18" charset="0"/>
            </a:endParaRPr>
          </a:p>
          <a:p>
            <a:r>
              <a:rPr lang="ru-RU" sz="2800" dirty="0">
                <a:latin typeface="Times New Roman" pitchFamily="18" charset="0"/>
                <a:hlinkClick r:id="rId4" action="ppaction://hlinksldjump"/>
              </a:rPr>
              <a:t>Задачи</a:t>
            </a:r>
            <a:endParaRPr lang="ru-RU" sz="2800" dirty="0">
              <a:latin typeface="Times New Roman" pitchFamily="18" charset="0"/>
            </a:endParaRPr>
          </a:p>
          <a:p>
            <a:r>
              <a:rPr lang="ru-RU" sz="2800" dirty="0">
                <a:latin typeface="Times New Roman" pitchFamily="18" charset="0"/>
                <a:hlinkClick r:id="rId5" action="ppaction://hlinksldjump"/>
              </a:rPr>
              <a:t>Перечень деревьев и </a:t>
            </a:r>
            <a:r>
              <a:rPr lang="ru-RU" sz="2800" dirty="0" smtClean="0">
                <a:latin typeface="Times New Roman" pitchFamily="18" charset="0"/>
                <a:hlinkClick r:id="rId5" action="ppaction://hlinksldjump"/>
              </a:rPr>
              <a:t>кустарников</a:t>
            </a:r>
            <a:endParaRPr lang="ru-RU" sz="2800" baseline="-25000" dirty="0">
              <a:latin typeface="Times New Roman" pitchFamily="18" charset="0"/>
            </a:endParaRPr>
          </a:p>
          <a:p>
            <a:r>
              <a:rPr lang="ru-RU" sz="3600" baseline="-25000" dirty="0">
                <a:latin typeface="Times New Roman" pitchFamily="18" charset="0"/>
                <a:hlinkClick r:id="rId6" action="ppaction://hlinksldjump"/>
              </a:rPr>
              <a:t>Обеспечение кислородом школьников</a:t>
            </a:r>
            <a:endParaRPr lang="ru-RU" sz="3600" baseline="-25000" dirty="0">
              <a:latin typeface="Times New Roman" pitchFamily="18" charset="0"/>
            </a:endParaRPr>
          </a:p>
          <a:p>
            <a:r>
              <a:rPr lang="ru-RU" sz="3600" baseline="-25000" dirty="0">
                <a:latin typeface="Times New Roman" pitchFamily="18" charset="0"/>
                <a:hlinkClick r:id="rId7" action="ppaction://hlinksldjump"/>
              </a:rPr>
              <a:t>Растения – очистители </a:t>
            </a:r>
            <a:r>
              <a:rPr lang="ru-RU" sz="3600" baseline="-25000" dirty="0" smtClean="0">
                <a:latin typeface="Times New Roman" pitchFamily="18" charset="0"/>
                <a:hlinkClick r:id="rId7" action="ppaction://hlinksldjump"/>
              </a:rPr>
              <a:t>воздуха</a:t>
            </a:r>
            <a:endParaRPr lang="ru-RU" sz="3600" baseline="-25000" dirty="0">
              <a:latin typeface="Times New Roman" pitchFamily="18" charset="0"/>
            </a:endParaRPr>
          </a:p>
          <a:p>
            <a:r>
              <a:rPr lang="ru-RU" sz="3600" baseline="-25000" dirty="0">
                <a:latin typeface="Times New Roman" pitchFamily="18" charset="0"/>
                <a:hlinkClick r:id="rId8" action="ppaction://hlinksldjump"/>
              </a:rPr>
              <a:t>Оздоровительная роль растений</a:t>
            </a:r>
          </a:p>
          <a:p>
            <a:r>
              <a:rPr lang="ru-RU" sz="3600" baseline="-25000" dirty="0">
                <a:latin typeface="Times New Roman" pitchFamily="18" charset="0"/>
                <a:hlinkClick r:id="rId9" action="ppaction://hlinksldjump"/>
              </a:rPr>
              <a:t>Растения – увлажнители воздуха</a:t>
            </a:r>
            <a:endParaRPr lang="ru-RU" sz="3600" baseline="-25000" dirty="0">
              <a:latin typeface="Times New Roman" pitchFamily="18" charset="0"/>
            </a:endParaRPr>
          </a:p>
          <a:p>
            <a:r>
              <a:rPr lang="ru-RU" sz="3600" baseline="-25000" dirty="0">
                <a:latin typeface="Times New Roman" pitchFamily="18" charset="0"/>
                <a:hlinkClick r:id="rId10" action="ppaction://hlinksldjump"/>
              </a:rPr>
              <a:t>Выводы</a:t>
            </a:r>
            <a:endParaRPr lang="ru-RU" sz="3600" baseline="-25000" dirty="0">
              <a:latin typeface="Times New Roman" pitchFamily="18" charset="0"/>
            </a:endParaRPr>
          </a:p>
          <a:p>
            <a:r>
              <a:rPr lang="ru-RU" sz="3600" baseline="-25000" dirty="0">
                <a:latin typeface="Times New Roman" pitchFamily="18" charset="0"/>
                <a:hlinkClick r:id="rId11" action="ppaction://hlinksldjump"/>
              </a:rPr>
              <a:t>Литература</a:t>
            </a:r>
            <a:endParaRPr lang="ru-RU" sz="3600" baseline="-25000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825" y="188913"/>
            <a:ext cx="8385175" cy="762000"/>
          </a:xfrm>
          <a:noFill/>
        </p:spPr>
        <p:txBody>
          <a:bodyPr>
            <a:spAutoFit/>
          </a:bodyPr>
          <a:lstStyle/>
          <a:p>
            <a:r>
              <a:rPr lang="ru-RU">
                <a:latin typeface="Monotype Corsiva" pitchFamily="66" charset="0"/>
              </a:rPr>
              <a:t>Цель:</a:t>
            </a:r>
          </a:p>
        </p:txBody>
      </p:sp>
      <p:sp>
        <p:nvSpPr>
          <p:cNvPr id="81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827088" y="1844675"/>
            <a:ext cx="8007350" cy="1739900"/>
          </a:xfrm>
          <a:noFill/>
        </p:spPr>
        <p:txBody>
          <a:bodyPr>
            <a:spAutoFit/>
          </a:bodyPr>
          <a:lstStyle/>
          <a:p>
            <a:r>
              <a:rPr lang="ru-RU" sz="3600">
                <a:latin typeface="Times New Roman" pitchFamily="18" charset="0"/>
              </a:rPr>
              <a:t>Определить значение зеленых насаждений пришкольного участка для учащихся</a:t>
            </a:r>
          </a:p>
        </p:txBody>
      </p:sp>
      <p:sp>
        <p:nvSpPr>
          <p:cNvPr id="8196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2450" y="6165850"/>
            <a:ext cx="971550" cy="692150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825" y="188913"/>
            <a:ext cx="3322638" cy="762000"/>
          </a:xfrm>
          <a:noFill/>
        </p:spPr>
        <p:txBody>
          <a:bodyPr>
            <a:spAutoFit/>
          </a:bodyPr>
          <a:lstStyle/>
          <a:p>
            <a:r>
              <a:rPr lang="ru-RU">
                <a:latin typeface="Monotype Corsiva" pitchFamily="66" charset="0"/>
              </a:rPr>
              <a:t>Задачи:</a:t>
            </a:r>
          </a:p>
        </p:txBody>
      </p:sp>
      <p:sp>
        <p:nvSpPr>
          <p:cNvPr id="921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827088" y="1844675"/>
            <a:ext cx="8007350" cy="4672013"/>
          </a:xfrm>
          <a:noFill/>
        </p:spPr>
        <p:txBody>
          <a:bodyPr>
            <a:spAutoFit/>
          </a:bodyPr>
          <a:lstStyle/>
          <a:p>
            <a:r>
              <a:rPr lang="ru-RU" dirty="0">
                <a:latin typeface="Times New Roman" pitchFamily="18" charset="0"/>
              </a:rPr>
              <a:t>Определить количество и состав зеленых насаждений пришкольного участка.</a:t>
            </a:r>
          </a:p>
          <a:p>
            <a:r>
              <a:rPr lang="ru-RU" dirty="0">
                <a:latin typeface="Times New Roman" pitchFamily="18" charset="0"/>
              </a:rPr>
              <a:t>Рассчитать потребность и обеспеченность кислородом учащихся благодаря зеленым растениям.</a:t>
            </a:r>
          </a:p>
          <a:p>
            <a:r>
              <a:rPr lang="ru-RU" dirty="0">
                <a:latin typeface="Times New Roman" pitchFamily="18" charset="0"/>
              </a:rPr>
              <a:t>Определить оздоровительную роль растений, как очистителей воздуха о пыли, бактерий, и как увлажнителей воздуха.</a:t>
            </a:r>
          </a:p>
        </p:txBody>
      </p:sp>
      <p:sp>
        <p:nvSpPr>
          <p:cNvPr id="9220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2450" y="6165850"/>
            <a:ext cx="971550" cy="692150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07950" y="0"/>
            <a:ext cx="8385175" cy="1431925"/>
          </a:xfrm>
          <a:noFill/>
        </p:spPr>
        <p:txBody>
          <a:bodyPr>
            <a:spAutoFit/>
          </a:bodyPr>
          <a:lstStyle/>
          <a:p>
            <a:r>
              <a:rPr lang="ru-RU" dirty="0">
                <a:latin typeface="Monotype Corsiva" pitchFamily="66" charset="0"/>
              </a:rPr>
              <a:t>Перечень деревьев и кустарников территории школы</a:t>
            </a:r>
          </a:p>
        </p:txBody>
      </p:sp>
      <p:sp>
        <p:nvSpPr>
          <p:cNvPr id="10244" name="Rectangle 4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179388" y="1557338"/>
            <a:ext cx="5113337" cy="4659737"/>
          </a:xfrm>
          <a:noFill/>
        </p:spPr>
        <p:txBody>
          <a:bodyPr>
            <a:spAutoFit/>
          </a:bodyPr>
          <a:lstStyle/>
          <a:p>
            <a:r>
              <a:rPr lang="ru-RU" sz="2800" dirty="0" smtClean="0">
                <a:latin typeface="Times New Roman" pitchFamily="18" charset="0"/>
              </a:rPr>
              <a:t>Ива– 15 </a:t>
            </a:r>
            <a:r>
              <a:rPr lang="ru-RU" sz="2800" dirty="0" err="1">
                <a:latin typeface="Times New Roman" pitchFamily="18" charset="0"/>
              </a:rPr>
              <a:t>шт</a:t>
            </a:r>
            <a:endParaRPr lang="ru-RU" sz="2800" dirty="0">
              <a:latin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</a:rPr>
              <a:t>Лиственница– 5</a:t>
            </a:r>
            <a:endParaRPr lang="ru-RU" sz="2800" dirty="0">
              <a:latin typeface="Times New Roman" pitchFamily="18" charset="0"/>
            </a:endParaRPr>
          </a:p>
          <a:p>
            <a:r>
              <a:rPr lang="ru-RU" sz="2800" dirty="0">
                <a:latin typeface="Times New Roman" pitchFamily="18" charset="0"/>
              </a:rPr>
              <a:t>Тополь серебристый – </a:t>
            </a:r>
            <a:r>
              <a:rPr lang="ru-RU" sz="2800" dirty="0" smtClean="0">
                <a:latin typeface="Times New Roman" pitchFamily="18" charset="0"/>
              </a:rPr>
              <a:t>10</a:t>
            </a:r>
            <a:endParaRPr lang="ru-RU" sz="2800" dirty="0">
              <a:latin typeface="Times New Roman" pitchFamily="18" charset="0"/>
            </a:endParaRPr>
          </a:p>
          <a:p>
            <a:r>
              <a:rPr lang="ru-RU" sz="2800" dirty="0">
                <a:latin typeface="Times New Roman" pitchFamily="18" charset="0"/>
              </a:rPr>
              <a:t>Шиповник – </a:t>
            </a:r>
            <a:r>
              <a:rPr lang="ru-RU" sz="2800" dirty="0" smtClean="0">
                <a:latin typeface="Times New Roman" pitchFamily="18" charset="0"/>
              </a:rPr>
              <a:t>10</a:t>
            </a:r>
          </a:p>
          <a:p>
            <a:r>
              <a:rPr lang="ru-RU" sz="2800" dirty="0" smtClean="0">
                <a:latin typeface="Times New Roman" pitchFamily="18" charset="0"/>
              </a:rPr>
              <a:t>Крапива-20</a:t>
            </a:r>
            <a:endParaRPr lang="ru-RU" sz="2800" dirty="0">
              <a:latin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ru-RU" sz="2800" b="1" dirty="0">
                <a:latin typeface="Times New Roman" pitchFamily="18" charset="0"/>
              </a:rPr>
              <a:t>     ИТОГО: деревьев и</a:t>
            </a:r>
          </a:p>
          <a:p>
            <a:pPr>
              <a:buFont typeface="Wingdings" pitchFamily="2" charset="2"/>
              <a:buNone/>
            </a:pPr>
            <a:r>
              <a:rPr lang="ru-RU" sz="2800" b="1" dirty="0">
                <a:latin typeface="Times New Roman" pitchFamily="18" charset="0"/>
              </a:rPr>
              <a:t>        кустарников - </a:t>
            </a:r>
            <a:r>
              <a:rPr lang="ru-RU" sz="2800" b="1" dirty="0" smtClean="0">
                <a:latin typeface="Times New Roman" pitchFamily="18" charset="0"/>
              </a:rPr>
              <a:t>60</a:t>
            </a:r>
            <a:endParaRPr lang="ru-RU" sz="2800" b="1" dirty="0">
              <a:latin typeface="Times New Roman" pitchFamily="18" charset="0"/>
            </a:endParaRPr>
          </a:p>
          <a:p>
            <a:endParaRPr lang="ru-RU" sz="2800" b="1" dirty="0">
              <a:latin typeface="Times New Roman" pitchFamily="18" charset="0"/>
            </a:endParaRPr>
          </a:p>
          <a:p>
            <a:endParaRPr lang="ru-RU" sz="2800" dirty="0"/>
          </a:p>
        </p:txBody>
      </p:sp>
      <p:pic>
        <p:nvPicPr>
          <p:cNvPr id="10246" name="Picture 6" descr="picture"/>
          <p:cNvPicPr preferRelativeResize="0">
            <a:picLocks noGrp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003800" y="1412875"/>
            <a:ext cx="3278188" cy="4611688"/>
          </a:xfrm>
          <a:solidFill>
            <a:srgbClr val="FFFFFF"/>
          </a:solidFill>
          <a:ln>
            <a:solidFill>
              <a:srgbClr val="000000"/>
            </a:solidFill>
            <a:round/>
          </a:ln>
        </p:spPr>
      </p:pic>
      <p:sp>
        <p:nvSpPr>
          <p:cNvPr id="10247" name="AutoShape 7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2450" y="6165850"/>
            <a:ext cx="971550" cy="692150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79388" y="239713"/>
            <a:ext cx="8713787" cy="762000"/>
          </a:xfrm>
          <a:noFill/>
        </p:spPr>
        <p:txBody>
          <a:bodyPr>
            <a:spAutoFit/>
          </a:bodyPr>
          <a:lstStyle/>
          <a:p>
            <a:r>
              <a:rPr lang="ru-RU" dirty="0">
                <a:latin typeface="Monotype Corsiva" pitchFamily="66" charset="0"/>
              </a:rPr>
              <a:t>Обеспеченность кислородом школьников</a:t>
            </a:r>
          </a:p>
        </p:txBody>
      </p:sp>
      <p:sp>
        <p:nvSpPr>
          <p:cNvPr id="13315" name="Rectangle 3"/>
          <p:cNvSpPr>
            <a:spLocks noGrp="1" noRot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000" dirty="0">
                <a:latin typeface="Times New Roman" pitchFamily="18" charset="0"/>
              </a:rPr>
              <a:t>1 дерево обеспечивает кислородом 3-х человек</a:t>
            </a:r>
          </a:p>
          <a:p>
            <a:pPr>
              <a:lnSpc>
                <a:spcPct val="90000"/>
              </a:lnSpc>
            </a:pPr>
            <a:r>
              <a:rPr lang="ru-RU" sz="2000" b="1" i="1" u="sng" dirty="0" smtClean="0">
                <a:latin typeface="Times New Roman" pitchFamily="18" charset="0"/>
              </a:rPr>
              <a:t>60 </a:t>
            </a:r>
            <a:r>
              <a:rPr lang="ru-RU" sz="2000" b="1" i="1" u="sng" dirty="0">
                <a:latin typeface="Times New Roman" pitchFamily="18" charset="0"/>
              </a:rPr>
              <a:t>деревьев школьной территории обеспечивают </a:t>
            </a:r>
            <a:r>
              <a:rPr lang="ru-RU" sz="2000" b="1" i="1" u="sng" dirty="0" smtClean="0">
                <a:latin typeface="Times New Roman" pitchFamily="18" charset="0"/>
              </a:rPr>
              <a:t>200 </a:t>
            </a:r>
            <a:r>
              <a:rPr lang="ru-RU" sz="2000" b="1" i="1" u="sng" dirty="0">
                <a:latin typeface="Times New Roman" pitchFamily="18" charset="0"/>
              </a:rPr>
              <a:t>человек</a:t>
            </a:r>
          </a:p>
          <a:p>
            <a:pPr>
              <a:lnSpc>
                <a:spcPct val="90000"/>
              </a:lnSpc>
            </a:pPr>
            <a:r>
              <a:rPr lang="ru-RU" sz="2000" dirty="0">
                <a:latin typeface="Times New Roman" pitchFamily="18" charset="0"/>
              </a:rPr>
              <a:t>1тополиное дерево выделяет кислорода </a:t>
            </a:r>
            <a:r>
              <a:rPr lang="ru-RU" sz="2000" dirty="0" smtClean="0">
                <a:latin typeface="Times New Roman" pitchFamily="18" charset="0"/>
              </a:rPr>
              <a:t>больше.</a:t>
            </a:r>
            <a:endParaRPr lang="ru-RU" sz="2000" dirty="0"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2000" dirty="0">
                <a:latin typeface="Times New Roman" pitchFamily="18" charset="0"/>
              </a:rPr>
              <a:t>На пришкольном участке </a:t>
            </a:r>
            <a:r>
              <a:rPr lang="ru-RU" sz="2000" dirty="0" smtClean="0">
                <a:latin typeface="Times New Roman" pitchFamily="18" charset="0"/>
              </a:rPr>
              <a:t>10 </a:t>
            </a:r>
            <a:r>
              <a:rPr lang="ru-RU" sz="2000" dirty="0">
                <a:latin typeface="Times New Roman" pitchFamily="18" charset="0"/>
              </a:rPr>
              <a:t>тополей: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 dirty="0">
                <a:latin typeface="Times New Roman" pitchFamily="18" charset="0"/>
              </a:rPr>
              <a:t>     тополь серебристый – 10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 dirty="0">
                <a:latin typeface="Times New Roman" pitchFamily="18" charset="0"/>
              </a:rPr>
              <a:t>     </a:t>
            </a:r>
          </a:p>
        </p:txBody>
      </p:sp>
      <p:pic>
        <p:nvPicPr>
          <p:cNvPr id="13317" name="Picture 5" descr="Imag1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859338" y="2420938"/>
            <a:ext cx="3927475" cy="3155950"/>
          </a:xfrm>
        </p:spPr>
      </p:pic>
      <p:sp>
        <p:nvSpPr>
          <p:cNvPr id="13319" name="AutoShape 7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2450" y="6165850"/>
            <a:ext cx="971550" cy="692150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252413"/>
            <a:ext cx="9144000" cy="762000"/>
          </a:xfrm>
          <a:noFill/>
        </p:spPr>
        <p:txBody>
          <a:bodyPr>
            <a:spAutoFit/>
          </a:bodyPr>
          <a:lstStyle/>
          <a:p>
            <a:r>
              <a:rPr lang="ru-RU">
                <a:latin typeface="Monotype Corsiva" pitchFamily="66" charset="0"/>
              </a:rPr>
              <a:t>Растения – очистители воздуха от пыли</a:t>
            </a:r>
          </a:p>
        </p:txBody>
      </p:sp>
      <p:sp>
        <p:nvSpPr>
          <p:cNvPr id="15363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800" dirty="0">
                <a:latin typeface="Times New Roman" pitchFamily="18" charset="0"/>
              </a:rPr>
              <a:t>1 га леса за вегетационный период  очищает от пыли 10-20 млн. м</a:t>
            </a:r>
            <a:r>
              <a:rPr lang="ru-RU" sz="2800" baseline="30000" dirty="0">
                <a:latin typeface="Times New Roman" pitchFamily="18" charset="0"/>
              </a:rPr>
              <a:t>3</a:t>
            </a:r>
            <a:r>
              <a:rPr lang="ru-RU" sz="2800" dirty="0">
                <a:latin typeface="Times New Roman" pitchFamily="18" charset="0"/>
              </a:rPr>
              <a:t> воздуха</a:t>
            </a:r>
            <a:endParaRPr lang="ru-RU" sz="2800" baseline="30000" dirty="0">
              <a:latin typeface="Times New Roman" pitchFamily="18" charset="0"/>
            </a:endParaRPr>
          </a:p>
          <a:p>
            <a:r>
              <a:rPr lang="ru-RU" sz="2800" dirty="0">
                <a:latin typeface="Times New Roman" pitchFamily="18" charset="0"/>
              </a:rPr>
              <a:t>Школьный </a:t>
            </a:r>
            <a:r>
              <a:rPr lang="ru-RU" sz="2800" dirty="0" smtClean="0">
                <a:latin typeface="Times New Roman" pitchFamily="18" charset="0"/>
              </a:rPr>
              <a:t>сад </a:t>
            </a:r>
            <a:r>
              <a:rPr lang="ru-RU" sz="2800" dirty="0">
                <a:latin typeface="Times New Roman" pitchFamily="18" charset="0"/>
              </a:rPr>
              <a:t>– 2-4 млн. м</a:t>
            </a:r>
            <a:r>
              <a:rPr lang="ru-RU" sz="2800" baseline="30000" dirty="0">
                <a:latin typeface="Times New Roman" pitchFamily="18" charset="0"/>
              </a:rPr>
              <a:t>3</a:t>
            </a:r>
            <a:r>
              <a:rPr lang="ru-RU" sz="2800" dirty="0">
                <a:latin typeface="Times New Roman" pitchFamily="18" charset="0"/>
              </a:rPr>
              <a:t> воздуха</a:t>
            </a:r>
          </a:p>
          <a:p>
            <a:r>
              <a:rPr lang="ru-RU" sz="2800" dirty="0">
                <a:latin typeface="Times New Roman" pitchFamily="18" charset="0"/>
              </a:rPr>
              <a:t>1 тополь очищает атмосферу от 20-30 кг  пыли и сажи</a:t>
            </a:r>
          </a:p>
          <a:p>
            <a:r>
              <a:rPr lang="ru-RU" sz="2800" dirty="0" smtClean="0">
                <a:latin typeface="Times New Roman" pitchFamily="18" charset="0"/>
              </a:rPr>
              <a:t>10 </a:t>
            </a:r>
            <a:r>
              <a:rPr lang="ru-RU" sz="2800" dirty="0">
                <a:latin typeface="Times New Roman" pitchFamily="18" charset="0"/>
              </a:rPr>
              <a:t>тополей школы за сезон очищают воздух от </a:t>
            </a:r>
            <a:r>
              <a:rPr lang="ru-RU" sz="2800" dirty="0" smtClean="0">
                <a:latin typeface="Times New Roman" pitchFamily="18" charset="0"/>
              </a:rPr>
              <a:t>200 </a:t>
            </a:r>
            <a:r>
              <a:rPr lang="ru-RU" sz="2800" dirty="0">
                <a:latin typeface="Times New Roman" pitchFamily="18" charset="0"/>
              </a:rPr>
              <a:t>до </a:t>
            </a:r>
            <a:r>
              <a:rPr lang="ru-RU" sz="2800" dirty="0" smtClean="0">
                <a:latin typeface="Times New Roman" pitchFamily="18" charset="0"/>
              </a:rPr>
              <a:t>650 </a:t>
            </a:r>
            <a:r>
              <a:rPr lang="ru-RU" sz="2800" dirty="0">
                <a:latin typeface="Times New Roman" pitchFamily="18" charset="0"/>
              </a:rPr>
              <a:t>кг пыли, сажи </a:t>
            </a:r>
          </a:p>
        </p:txBody>
      </p:sp>
      <p:sp>
        <p:nvSpPr>
          <p:cNvPr id="15367" name="AutoShape 7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3203575" y="5805488"/>
            <a:ext cx="2735263" cy="863600"/>
          </a:xfrm>
          <a:custGeom>
            <a:avLst/>
            <a:gdLst>
              <a:gd name="G0" fmla="+- 14229 0 0"/>
              <a:gd name="G1" fmla="+- 6194 0 0"/>
              <a:gd name="G2" fmla="+- 21600 0 6194"/>
              <a:gd name="G3" fmla="+- 10800 0 6194"/>
              <a:gd name="G4" fmla="+- 21600 0 14229"/>
              <a:gd name="G5" fmla="*/ G4 G3 10800"/>
              <a:gd name="G6" fmla="+- 21600 0 G5"/>
              <a:gd name="T0" fmla="*/ 14229 w 21600"/>
              <a:gd name="T1" fmla="*/ 0 h 21600"/>
              <a:gd name="T2" fmla="*/ 0 w 21600"/>
              <a:gd name="T3" fmla="*/ 10800 h 21600"/>
              <a:gd name="T4" fmla="*/ 14229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4229" y="0"/>
                </a:moveTo>
                <a:lnTo>
                  <a:pt x="14229" y="6194"/>
                </a:lnTo>
                <a:lnTo>
                  <a:pt x="3375" y="6194"/>
                </a:lnTo>
                <a:lnTo>
                  <a:pt x="3375" y="15406"/>
                </a:lnTo>
                <a:lnTo>
                  <a:pt x="14229" y="15406"/>
                </a:lnTo>
                <a:lnTo>
                  <a:pt x="14229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6194"/>
                </a:moveTo>
                <a:lnTo>
                  <a:pt x="1350" y="15406"/>
                </a:lnTo>
                <a:lnTo>
                  <a:pt x="2700" y="15406"/>
                </a:lnTo>
                <a:lnTo>
                  <a:pt x="2700" y="6194"/>
                </a:lnTo>
                <a:close/>
              </a:path>
              <a:path w="21600" h="21600">
                <a:moveTo>
                  <a:pt x="0" y="6194"/>
                </a:moveTo>
                <a:lnTo>
                  <a:pt x="0" y="15406"/>
                </a:lnTo>
                <a:lnTo>
                  <a:pt x="675" y="15406"/>
                </a:lnTo>
                <a:lnTo>
                  <a:pt x="675" y="6194"/>
                </a:lnTo>
                <a:close/>
              </a:path>
            </a:pathLst>
          </a:custGeom>
          <a:solidFill>
            <a:schemeClr val="hlink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5368" name="AutoShape 8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2450" y="6165850"/>
            <a:ext cx="971550" cy="692150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79388" y="260350"/>
            <a:ext cx="8385175" cy="762000"/>
          </a:xfrm>
          <a:noFill/>
        </p:spPr>
        <p:txBody>
          <a:bodyPr>
            <a:spAutoFit/>
          </a:bodyPr>
          <a:lstStyle/>
          <a:p>
            <a:r>
              <a:rPr lang="ru-RU">
                <a:latin typeface="Monotype Corsiva" pitchFamily="66" charset="0"/>
              </a:rPr>
              <a:t>Оздоровительная роль растений</a:t>
            </a:r>
          </a:p>
        </p:txBody>
      </p:sp>
      <p:sp>
        <p:nvSpPr>
          <p:cNvPr id="17411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800" b="1" i="1" u="sng" dirty="0">
                <a:latin typeface="Times New Roman" pitchFamily="18" charset="0"/>
              </a:rPr>
              <a:t>5 видов деревьев пришкольного участка выделяют фитонциды, убивающие бактерии:</a:t>
            </a:r>
          </a:p>
          <a:p>
            <a:pPr>
              <a:buFont typeface="Wingdings" pitchFamily="2" charset="2"/>
              <a:buNone/>
            </a:pPr>
            <a:r>
              <a:rPr lang="ru-RU" sz="2800" dirty="0">
                <a:latin typeface="Times New Roman" pitchFamily="18" charset="0"/>
              </a:rPr>
              <a:t>   </a:t>
            </a:r>
            <a:r>
              <a:rPr lang="ru-RU" sz="2800" dirty="0" smtClean="0">
                <a:latin typeface="Times New Roman" pitchFamily="18" charset="0"/>
              </a:rPr>
              <a:t>Ива </a:t>
            </a:r>
            <a:r>
              <a:rPr lang="ru-RU" sz="2800" dirty="0">
                <a:latin typeface="Times New Roman" pitchFamily="18" charset="0"/>
              </a:rPr>
              <a:t>– 15</a:t>
            </a:r>
          </a:p>
          <a:p>
            <a:pPr>
              <a:buFont typeface="Wingdings" pitchFamily="2" charset="2"/>
              <a:buNone/>
            </a:pPr>
            <a:r>
              <a:rPr lang="ru-RU" sz="2800" dirty="0">
                <a:latin typeface="Times New Roman" pitchFamily="18" charset="0"/>
              </a:rPr>
              <a:t>   </a:t>
            </a:r>
            <a:r>
              <a:rPr lang="ru-RU" sz="2800" dirty="0" smtClean="0">
                <a:latin typeface="Times New Roman" pitchFamily="18" charset="0"/>
              </a:rPr>
              <a:t>Лиственница– 5</a:t>
            </a:r>
            <a:endParaRPr lang="ru-RU" sz="2800" dirty="0">
              <a:latin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ru-RU" sz="2800" dirty="0">
                <a:latin typeface="Times New Roman" pitchFamily="18" charset="0"/>
              </a:rPr>
              <a:t>   </a:t>
            </a:r>
            <a:r>
              <a:rPr lang="ru-RU" sz="2800" dirty="0" smtClean="0">
                <a:latin typeface="Times New Roman" pitchFamily="18" charset="0"/>
              </a:rPr>
              <a:t>Шиповник </a:t>
            </a:r>
            <a:r>
              <a:rPr lang="ru-RU" sz="2800" dirty="0">
                <a:latin typeface="Times New Roman" pitchFamily="18" charset="0"/>
              </a:rPr>
              <a:t>– </a:t>
            </a:r>
            <a:r>
              <a:rPr lang="ru-RU" sz="2800" dirty="0" smtClean="0">
                <a:latin typeface="Times New Roman" pitchFamily="18" charset="0"/>
              </a:rPr>
              <a:t>10</a:t>
            </a:r>
            <a:endParaRPr lang="ru-RU" sz="2800" dirty="0">
              <a:latin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ru-RU" sz="2800" dirty="0">
                <a:latin typeface="Times New Roman" pitchFamily="18" charset="0"/>
              </a:rPr>
              <a:t>   Тополь серебристый – 10</a:t>
            </a:r>
          </a:p>
          <a:p>
            <a:pPr>
              <a:buFont typeface="Wingdings" pitchFamily="2" charset="2"/>
              <a:buNone/>
            </a:pPr>
            <a:r>
              <a:rPr lang="ru-RU" sz="2800" dirty="0">
                <a:latin typeface="Times New Roman" pitchFamily="18" charset="0"/>
              </a:rPr>
              <a:t>   </a:t>
            </a:r>
            <a:r>
              <a:rPr lang="ru-RU" sz="2800" dirty="0" smtClean="0">
                <a:latin typeface="Times New Roman" pitchFamily="18" charset="0"/>
              </a:rPr>
              <a:t>Крапива </a:t>
            </a:r>
            <a:r>
              <a:rPr lang="ru-RU" sz="2800" dirty="0">
                <a:latin typeface="Times New Roman" pitchFamily="18" charset="0"/>
              </a:rPr>
              <a:t>- </a:t>
            </a:r>
            <a:r>
              <a:rPr lang="ru-RU" sz="2800" dirty="0" smtClean="0">
                <a:latin typeface="Times New Roman" pitchFamily="18" charset="0"/>
              </a:rPr>
              <a:t>20</a:t>
            </a:r>
            <a:endParaRPr lang="ru-RU" sz="2800" dirty="0">
              <a:latin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ru-RU" sz="2800" dirty="0">
                <a:latin typeface="Times New Roman" pitchFamily="18" charset="0"/>
              </a:rPr>
              <a:t>Итого: </a:t>
            </a:r>
            <a:r>
              <a:rPr lang="ru-RU" sz="2800" dirty="0" smtClean="0">
                <a:latin typeface="Times New Roman" pitchFamily="18" charset="0"/>
              </a:rPr>
              <a:t>60 </a:t>
            </a:r>
            <a:r>
              <a:rPr lang="ru-RU" sz="2800" dirty="0">
                <a:latin typeface="Times New Roman" pitchFamily="18" charset="0"/>
              </a:rPr>
              <a:t>деревьев</a:t>
            </a:r>
          </a:p>
        </p:txBody>
      </p:sp>
      <p:sp>
        <p:nvSpPr>
          <p:cNvPr id="17413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2450" y="6165850"/>
            <a:ext cx="971550" cy="692150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lass Layers">
  <a:themeElements>
    <a:clrScheme name="Glass Layers 4">
      <a:dk1>
        <a:srgbClr val="006600"/>
      </a:dk1>
      <a:lt1>
        <a:srgbClr val="FFFFFF"/>
      </a:lt1>
      <a:dk2>
        <a:srgbClr val="008000"/>
      </a:dk2>
      <a:lt2>
        <a:srgbClr val="FFFFB7"/>
      </a:lt2>
      <a:accent1>
        <a:srgbClr val="99CC00"/>
      </a:accent1>
      <a:accent2>
        <a:srgbClr val="00CC00"/>
      </a:accent2>
      <a:accent3>
        <a:srgbClr val="AAC0AA"/>
      </a:accent3>
      <a:accent4>
        <a:srgbClr val="DADADA"/>
      </a:accent4>
      <a:accent5>
        <a:srgbClr val="CAE2AA"/>
      </a:accent5>
      <a:accent6>
        <a:srgbClr val="00B900"/>
      </a:accent6>
      <a:hlink>
        <a:srgbClr val="99FF66"/>
      </a:hlink>
      <a:folHlink>
        <a:srgbClr val="FFFF66"/>
      </a:folHlink>
    </a:clrScheme>
    <a:fontScheme name="Glass Layers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Tx/>
          <a:buFont typeface="Wingdings" pitchFamily="2" charset="2"/>
          <a:buChar char="§"/>
          <a:tabLst/>
          <a:defRPr kumimoji="0" lang="ru-RU" sz="32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Tx/>
          <a:buFont typeface="Wingdings" pitchFamily="2" charset="2"/>
          <a:buChar char="§"/>
          <a:tabLst/>
          <a:defRPr kumimoji="0" lang="ru-RU" sz="32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</a:defRPr>
        </a:defPPr>
      </a:lstStyle>
    </a:lnDef>
  </a:objectDefaults>
  <a:extraClrSchemeLst>
    <a:extraClrScheme>
      <a:clrScheme name="Glass Layers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Layers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Layers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Layers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Layers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ass Layers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Layers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Layers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Glass Layers</Template>
  <TotalTime>222</TotalTime>
  <Words>538</Words>
  <Application>Microsoft Office PowerPoint</Application>
  <PresentationFormat>Экран (4:3)</PresentationFormat>
  <Paragraphs>92</Paragraphs>
  <Slides>13</Slides>
  <Notes>13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Glass Layers</vt:lpstr>
      <vt:lpstr>Документ</vt:lpstr>
      <vt:lpstr>Проект «Значение зеленых насаждений пришкольного участка»</vt:lpstr>
      <vt:lpstr>Исследовательская работа на тему:</vt:lpstr>
      <vt:lpstr>Содержание</vt:lpstr>
      <vt:lpstr>Цель:</vt:lpstr>
      <vt:lpstr>Задачи:</vt:lpstr>
      <vt:lpstr>Перечень деревьев и кустарников территории школы</vt:lpstr>
      <vt:lpstr>Обеспеченность кислородом школьников</vt:lpstr>
      <vt:lpstr>Растения – очистители воздуха от пыли</vt:lpstr>
      <vt:lpstr>Оздоровительная роль растений</vt:lpstr>
      <vt:lpstr>Оздоровительная роль растений</vt:lpstr>
      <vt:lpstr>Растения – увлажнители воздуха</vt:lpstr>
      <vt:lpstr>Выводы:</vt:lpstr>
      <vt:lpstr>Используемая литература</vt:lpstr>
    </vt:vector>
  </TitlesOfParts>
  <Company>дом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Кутявин Виктор</dc:creator>
  <cp:lastModifiedBy>Пользователь</cp:lastModifiedBy>
  <cp:revision>26</cp:revision>
  <dcterms:created xsi:type="dcterms:W3CDTF">2007-02-26T20:23:43Z</dcterms:created>
  <dcterms:modified xsi:type="dcterms:W3CDTF">2017-09-09T12:58:49Z</dcterms:modified>
</cp:coreProperties>
</file>