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4" r:id="rId2"/>
    <p:sldId id="295" r:id="rId3"/>
    <p:sldId id="296" r:id="rId4"/>
    <p:sldId id="297" r:id="rId5"/>
    <p:sldId id="298" r:id="rId6"/>
    <p:sldId id="300" r:id="rId7"/>
    <p:sldId id="299" r:id="rId8"/>
    <p:sldId id="302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304" r:id="rId27"/>
    <p:sldId id="30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4EEAA9-AB67-4979-9A93-4F41EE0F78AE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91FB023-C71F-4C9A-81E1-7D15DFC9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82A79-AF8F-474A-A5AE-C96CC8E2C982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3347-BE12-40AE-AE57-AE0C8D9A7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AD013-6232-4F09-A5B4-0E4D08EAB734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5FE4A-E671-4B03-9B71-B7C0CD99D0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84F5B-AE76-4FEB-8B8B-8164D133AAB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3622-2E8A-42E8-891A-80BA6F546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AD6D-6DF5-4693-BD6F-F8343BCBF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60ACE-FCF8-46E9-9C96-43716E8BA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0D2AC-B65B-47B3-9B84-DC576D02E54D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E6F-8319-4A5D-958A-873BBFE80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ADC45-D1AC-4E42-B4DB-518EC40B4E0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FEFB1-F8DD-4A9B-99CC-D3C1D80D5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DA99E-B077-4338-8A3A-D9EBCAA2EA2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61907-605E-4D24-9687-856C2101E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44047-004C-4D77-B12B-D67B455BC744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75230-1F1F-40A6-80FD-1527F2CA4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C58E5-32AE-40BF-8DEE-1EDE5EFEF93F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5D57F-6E32-49A7-BD74-29FC310EE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A9864-D47E-44B5-8134-E658EEFD75F8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F318-B0E5-4F99-9AF7-5D6166C85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44C3B-93F5-4763-9A6B-04E6E884BF35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D3C9F-8AD5-471A-9377-2C2E885E2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D3AC0-73C8-4D2C-9633-60B808C57382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738C1-3A8D-404C-97E6-D68B6C9D2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A9864B-1A7D-4883-BB83-0E113C1EF953}" type="datetimeFigureOut">
              <a:rPr lang="ru-RU"/>
              <a:pPr>
                <a:defRPr/>
              </a:pPr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42C849-61CC-4895-BEA2-CBAA37C59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>
    <p:push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globalist.org.ua/images/54537_2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uralstroyportal.ru/UserFiles/Peat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mk.tula.ru/upload/medialibrary/573/pozhar-torf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prom-image.s3.amazonaws.com/584345_w640_h640_pesok_karernyj.jpg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ybolitus.narod.ru/pictures/2redglin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uaprom-image.s3.amazonaws.com/882173_w640_h640_zherstv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runt.at.ua/_bd/10/49357479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5032" y="980729"/>
            <a:ext cx="9289032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Презентация к уроку окружающий мир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класс</a:t>
            </a:r>
          </a:p>
          <a:p>
            <a:pPr algn="ctr"/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Отдельная А.М. учитель начальных классов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5" y="428604"/>
            <a:ext cx="442089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нефть</a:t>
            </a:r>
          </a:p>
        </p:txBody>
      </p:sp>
      <p:pic>
        <p:nvPicPr>
          <p:cNvPr id="7172" name="Picture 4" descr="Картинка 136 из 6350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1643063"/>
            <a:ext cx="50768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429125" y="4572000"/>
            <a:ext cx="4214813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"черное золото"</a:t>
            </a:r>
          </a:p>
        </p:txBody>
      </p:sp>
      <p:pic>
        <p:nvPicPr>
          <p:cNvPr id="7175" name="Picture 7" descr="http://wordteen.ru/uploads/posts/2013-01/thumbs/1359223154_a052696fc68bdbc6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143116"/>
            <a:ext cx="4095736" cy="4095737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285728"/>
            <a:ext cx="357189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торф</a:t>
            </a:r>
          </a:p>
        </p:txBody>
      </p:sp>
      <p:pic>
        <p:nvPicPr>
          <p:cNvPr id="8195" name="Picture 2" descr="Картинка 31 из 74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8" y="2214563"/>
            <a:ext cx="5076825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Картинка 49 из 745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1428750"/>
            <a:ext cx="482917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http://pelleta.com.ua/files/item_159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642918"/>
            <a:ext cx="3991504" cy="281939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500042"/>
            <a:ext cx="2710511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песок</a:t>
            </a:r>
          </a:p>
        </p:txBody>
      </p:sp>
      <p:pic>
        <p:nvPicPr>
          <p:cNvPr id="9219" name="Picture 2" descr="http://im6-tub.yandex.net/i?id=34578872-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8625"/>
            <a:ext cx="2108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im0-tub.yandex.net/i?id=61702515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000250"/>
            <a:ext cx="2071688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http://im0-tub.yandex.net/i?id=97124196-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714750"/>
            <a:ext cx="2071688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http://im3-tub.yandex.net/i?id=90393300-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5286375"/>
            <a:ext cx="21431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" descr="Картинка 2 из 846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28938" y="1714500"/>
            <a:ext cx="5743575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387529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глина</a:t>
            </a:r>
          </a:p>
        </p:txBody>
      </p:sp>
      <p:pic>
        <p:nvPicPr>
          <p:cNvPr id="10244" name="Picture 4" descr="Картинка 10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428625"/>
            <a:ext cx="4465637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http://im7-tub.yandex.net/i?id=185442090-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1000125"/>
            <a:ext cx="33432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http://www.stroyka.ru/upload/iblock/b80/b80a2aad219d818cf520e99d2966345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143248"/>
            <a:ext cx="4595802" cy="344685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3608489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гранит</a:t>
            </a:r>
          </a:p>
        </p:txBody>
      </p:sp>
      <p:pic>
        <p:nvPicPr>
          <p:cNvPr id="11270" name="Picture 8" descr="http://im8-tub.yandex.net/i?id=19683090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643438"/>
            <a:ext cx="333057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http://images.reklama.com.ua/2010-12-18/809278/photos0-800x60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14422"/>
            <a:ext cx="4548198" cy="3411149"/>
          </a:xfrm>
          <a:prstGeom prst="rect">
            <a:avLst/>
          </a:prstGeom>
          <a:noFill/>
        </p:spPr>
      </p:pic>
      <p:pic>
        <p:nvPicPr>
          <p:cNvPr id="11274" name="Picture 10" descr="http://content.foto.mail.ru/mail/releboy/_answers/i-9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012029"/>
            <a:ext cx="3786214" cy="2845971"/>
          </a:xfrm>
          <a:prstGeom prst="rect">
            <a:avLst/>
          </a:prstGeom>
          <a:noFill/>
        </p:spPr>
      </p:pic>
      <p:pic>
        <p:nvPicPr>
          <p:cNvPr id="11276" name="Picture 12" descr="http://land3d.ru/wp-content/uploads/2013/05/granit-v-arxitekture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071546"/>
            <a:ext cx="4030445" cy="302417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0"/>
            <a:ext cx="406783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известняк</a:t>
            </a:r>
          </a:p>
        </p:txBody>
      </p:sp>
      <p:pic>
        <p:nvPicPr>
          <p:cNvPr id="12291" name="Picture 2" descr="Картинка 2 из 100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928688"/>
            <a:ext cx="44481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http://im2-tub.yandex.net/i?id=10374110-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838700"/>
            <a:ext cx="17859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http://im4-tub.yandex.net/i?id=73265605-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4872038"/>
            <a:ext cx="2357438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http://im0-tub.yandex.net/i?id=18361956-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5" y="1000125"/>
            <a:ext cx="388778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14938" y="4572000"/>
            <a:ext cx="3090862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Балюстрада из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известняка</a:t>
            </a:r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438400" y="1066800"/>
            <a:ext cx="3897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i="1">
                <a:solidFill>
                  <a:srgbClr val="CC0000"/>
                </a:solidFill>
                <a:latin typeface="Comic Sans MS" pitchFamily="66" charset="0"/>
              </a:rPr>
              <a:t>кроссворд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8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295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8288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1295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12954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12954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1295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6</a:t>
            </a: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12954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12954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12954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828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23622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2286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8</a:t>
            </a: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7620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828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2362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2895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34290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8" name="Rectangle 22"/>
          <p:cNvSpPr>
            <a:spLocks noChangeArrowheads="1"/>
          </p:cNvSpPr>
          <p:nvPr/>
        </p:nvSpPr>
        <p:spPr bwMode="auto">
          <a:xfrm>
            <a:off x="3962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9" name="Rectangle 23"/>
          <p:cNvSpPr>
            <a:spLocks noChangeArrowheads="1"/>
          </p:cNvSpPr>
          <p:nvPr/>
        </p:nvSpPr>
        <p:spPr bwMode="auto">
          <a:xfrm>
            <a:off x="4495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7</a:t>
            </a:r>
          </a:p>
        </p:txBody>
      </p:sp>
      <p:sp>
        <p:nvSpPr>
          <p:cNvPr id="29720" name="Rectangle 24"/>
          <p:cNvSpPr>
            <a:spLocks noChangeArrowheads="1"/>
          </p:cNvSpPr>
          <p:nvPr/>
        </p:nvSpPr>
        <p:spPr bwMode="auto">
          <a:xfrm>
            <a:off x="5029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1" name="Rectangle 25"/>
          <p:cNvSpPr>
            <a:spLocks noChangeArrowheads="1"/>
          </p:cNvSpPr>
          <p:nvPr/>
        </p:nvSpPr>
        <p:spPr bwMode="auto">
          <a:xfrm>
            <a:off x="5562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2" name="Rectangle 26"/>
          <p:cNvSpPr>
            <a:spLocks noChangeArrowheads="1"/>
          </p:cNvSpPr>
          <p:nvPr/>
        </p:nvSpPr>
        <p:spPr bwMode="auto">
          <a:xfrm>
            <a:off x="55626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3" name="Rectangle 27"/>
          <p:cNvSpPr>
            <a:spLocks noChangeArrowheads="1"/>
          </p:cNvSpPr>
          <p:nvPr/>
        </p:nvSpPr>
        <p:spPr bwMode="auto">
          <a:xfrm>
            <a:off x="55626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4" name="Rectangle 28"/>
          <p:cNvSpPr>
            <a:spLocks noChangeArrowheads="1"/>
          </p:cNvSpPr>
          <p:nvPr/>
        </p:nvSpPr>
        <p:spPr bwMode="auto">
          <a:xfrm>
            <a:off x="55626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5562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3</a:t>
            </a:r>
          </a:p>
        </p:txBody>
      </p:sp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5029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6629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60960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7696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71628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7696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4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76962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76962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44958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5" name="Rectangle 39"/>
          <p:cNvSpPr>
            <a:spLocks noChangeArrowheads="1"/>
          </p:cNvSpPr>
          <p:nvPr/>
        </p:nvSpPr>
        <p:spPr bwMode="auto">
          <a:xfrm>
            <a:off x="44958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6" name="Rectangle 40"/>
          <p:cNvSpPr>
            <a:spLocks noChangeArrowheads="1"/>
          </p:cNvSpPr>
          <p:nvPr/>
        </p:nvSpPr>
        <p:spPr bwMode="auto">
          <a:xfrm>
            <a:off x="4495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7" name="Rectangle 41"/>
          <p:cNvSpPr>
            <a:spLocks noChangeArrowheads="1"/>
          </p:cNvSpPr>
          <p:nvPr/>
        </p:nvSpPr>
        <p:spPr bwMode="auto">
          <a:xfrm>
            <a:off x="44958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34290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9" name="Rectangle 43"/>
          <p:cNvSpPr>
            <a:spLocks noChangeArrowheads="1"/>
          </p:cNvSpPr>
          <p:nvPr/>
        </p:nvSpPr>
        <p:spPr bwMode="auto">
          <a:xfrm>
            <a:off x="39624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40" name="Rectangle 44"/>
          <p:cNvSpPr>
            <a:spLocks noChangeArrowheads="1"/>
          </p:cNvSpPr>
          <p:nvPr/>
        </p:nvSpPr>
        <p:spPr bwMode="auto">
          <a:xfrm>
            <a:off x="23622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9</a:t>
            </a:r>
          </a:p>
        </p:txBody>
      </p:sp>
      <p:sp>
        <p:nvSpPr>
          <p:cNvPr id="29741" name="Rectangle 45"/>
          <p:cNvSpPr>
            <a:spLocks noChangeArrowheads="1"/>
          </p:cNvSpPr>
          <p:nvPr/>
        </p:nvSpPr>
        <p:spPr bwMode="auto">
          <a:xfrm>
            <a:off x="28956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8" name="Text Box 46"/>
          <p:cNvSpPr txBox="1">
            <a:spLocks noChangeArrowheads="1"/>
          </p:cNvSpPr>
          <p:nvPr/>
        </p:nvSpPr>
        <p:spPr bwMode="auto">
          <a:xfrm>
            <a:off x="4876800" y="3124200"/>
            <a:ext cx="4267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660033"/>
                </a:solidFill>
              </a:rPr>
              <a:t> </a:t>
            </a:r>
            <a:r>
              <a:rPr lang="ru-RU" sz="2400" b="1">
                <a:solidFill>
                  <a:srgbClr val="003300"/>
                </a:solidFill>
              </a:rPr>
              <a:t>1.</a:t>
            </a: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Он очень прочен и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      упруг,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Строителям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надежный друг:  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Дома, ступеньки,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постаменты 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Красивы станут и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заметны.</a:t>
            </a:r>
            <a:r>
              <a:rPr lang="ru-RU" sz="2400" b="1">
                <a:solidFill>
                  <a:srgbClr val="660033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13359" name="Rectangle 47"/>
          <p:cNvSpPr>
            <a:spLocks noChangeArrowheads="1"/>
          </p:cNvSpPr>
          <p:nvPr/>
        </p:nvSpPr>
        <p:spPr bwMode="auto">
          <a:xfrm>
            <a:off x="2362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13360" name="Rectangle 48"/>
          <p:cNvSpPr>
            <a:spLocks noChangeArrowheads="1"/>
          </p:cNvSpPr>
          <p:nvPr/>
        </p:nvSpPr>
        <p:spPr bwMode="auto">
          <a:xfrm>
            <a:off x="2895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13361" name="Rectangle 49"/>
          <p:cNvSpPr>
            <a:spLocks noChangeArrowheads="1"/>
          </p:cNvSpPr>
          <p:nvPr/>
        </p:nvSpPr>
        <p:spPr bwMode="auto">
          <a:xfrm>
            <a:off x="7620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pic>
        <p:nvPicPr>
          <p:cNvPr id="13362" name="Picture 50" descr="image0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3276600"/>
            <a:ext cx="3733800" cy="2800350"/>
          </a:xfrm>
          <a:noFill/>
        </p:spPr>
      </p:pic>
      <p:sp>
        <p:nvSpPr>
          <p:cNvPr id="29747" name="Text Box 51"/>
          <p:cNvSpPr txBox="1">
            <a:spLocks noChangeArrowheads="1"/>
          </p:cNvSpPr>
          <p:nvPr/>
        </p:nvSpPr>
        <p:spPr bwMode="auto">
          <a:xfrm>
            <a:off x="152400" y="3810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1</a:t>
            </a:r>
          </a:p>
        </p:txBody>
      </p:sp>
      <p:sp>
        <p:nvSpPr>
          <p:cNvPr id="29748" name="Text Box 52"/>
          <p:cNvSpPr txBox="1">
            <a:spLocks noChangeArrowheads="1"/>
          </p:cNvSpPr>
          <p:nvPr/>
        </p:nvSpPr>
        <p:spPr bwMode="auto">
          <a:xfrm>
            <a:off x="1219200" y="3810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3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28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 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295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2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8288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295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2954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2954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295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12954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12954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12954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1828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3622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228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8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7620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828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2362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2895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3429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3962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4495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5029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5562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55626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55626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55626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5562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3</a:t>
            </a:r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5029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 </a:t>
            </a: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6629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6096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7696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71628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7696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4</a:t>
            </a:r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76962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76962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4495800" y="510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44958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0" name="Rectangle 40"/>
          <p:cNvSpPr>
            <a:spLocks noChangeArrowheads="1"/>
          </p:cNvSpPr>
          <p:nvPr/>
        </p:nvSpPr>
        <p:spPr bwMode="auto">
          <a:xfrm>
            <a:off x="4495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1" name="Rectangle 41"/>
          <p:cNvSpPr>
            <a:spLocks noChangeArrowheads="1"/>
          </p:cNvSpPr>
          <p:nvPr/>
        </p:nvSpPr>
        <p:spPr bwMode="auto">
          <a:xfrm>
            <a:off x="44958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2" name="Rectangle 42"/>
          <p:cNvSpPr>
            <a:spLocks noChangeArrowheads="1"/>
          </p:cNvSpPr>
          <p:nvPr/>
        </p:nvSpPr>
        <p:spPr bwMode="auto">
          <a:xfrm>
            <a:off x="34290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3" name="Rectangle 43"/>
          <p:cNvSpPr>
            <a:spLocks noChangeArrowheads="1"/>
          </p:cNvSpPr>
          <p:nvPr/>
        </p:nvSpPr>
        <p:spPr bwMode="auto">
          <a:xfrm>
            <a:off x="39624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64" name="Rectangle 44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>
                <a:solidFill>
                  <a:srgbClr val="003300"/>
                </a:solidFill>
              </a:rPr>
              <a:t>9</a:t>
            </a:r>
          </a:p>
        </p:txBody>
      </p:sp>
      <p:sp>
        <p:nvSpPr>
          <p:cNvPr id="30765" name="Rectangle 45"/>
          <p:cNvSpPr>
            <a:spLocks noChangeArrowheads="1"/>
          </p:cNvSpPr>
          <p:nvPr/>
        </p:nvSpPr>
        <p:spPr bwMode="auto">
          <a:xfrm>
            <a:off x="28956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4800600" y="3124200"/>
            <a:ext cx="4572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660033"/>
                </a:solidFill>
              </a:rPr>
              <a:t> </a:t>
            </a:r>
            <a:r>
              <a:rPr lang="ru-RU" sz="2400" b="1" i="1">
                <a:solidFill>
                  <a:srgbClr val="660033"/>
                </a:solidFill>
              </a:rPr>
              <a:t> </a:t>
            </a:r>
            <a:r>
              <a:rPr lang="ru-RU" sz="2400" b="1" i="1">
                <a:solidFill>
                  <a:srgbClr val="003300"/>
                </a:solidFill>
              </a:rPr>
              <a:t>6</a:t>
            </a:r>
            <a:r>
              <a:rPr lang="ru-RU" sz="2400" b="1">
                <a:solidFill>
                  <a:srgbClr val="003300"/>
                </a:solidFill>
              </a:rPr>
              <a:t>. </a:t>
            </a: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Покрывают им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          дороги,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Улицы в селении,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А ещё он есть в 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       цементе.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Сам он –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   удобрение. </a:t>
            </a:r>
          </a:p>
        </p:txBody>
      </p:sp>
      <p:sp>
        <p:nvSpPr>
          <p:cNvPr id="30767" name="Rectangle 47"/>
          <p:cNvSpPr>
            <a:spLocks noChangeArrowheads="1"/>
          </p:cNvSpPr>
          <p:nvPr/>
        </p:nvSpPr>
        <p:spPr bwMode="auto">
          <a:xfrm>
            <a:off x="2362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0768" name="Rectangle 48"/>
          <p:cNvSpPr>
            <a:spLocks noChangeArrowheads="1"/>
          </p:cNvSpPr>
          <p:nvPr/>
        </p:nvSpPr>
        <p:spPr bwMode="auto">
          <a:xfrm>
            <a:off x="2895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0769" name="Rectangle 49"/>
          <p:cNvSpPr>
            <a:spLocks noChangeArrowheads="1"/>
          </p:cNvSpPr>
          <p:nvPr/>
        </p:nvSpPr>
        <p:spPr bwMode="auto">
          <a:xfrm>
            <a:off x="762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pic>
        <p:nvPicPr>
          <p:cNvPr id="14386" name="Picture 50" descr="izvestniak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0" y="3429000"/>
            <a:ext cx="3581400" cy="2724150"/>
          </a:xfrm>
          <a:noFill/>
        </p:spPr>
      </p:pic>
      <p:sp>
        <p:nvSpPr>
          <p:cNvPr id="30771" name="Text Box 51"/>
          <p:cNvSpPr txBox="1">
            <a:spLocks noChangeArrowheads="1"/>
          </p:cNvSpPr>
          <p:nvPr/>
        </p:nvSpPr>
        <p:spPr bwMode="auto">
          <a:xfrm>
            <a:off x="4953000" y="9906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5 </a:t>
            </a:r>
          </a:p>
        </p:txBody>
      </p:sp>
      <p:sp>
        <p:nvSpPr>
          <p:cNvPr id="30772" name="Text Box 52"/>
          <p:cNvSpPr txBox="1">
            <a:spLocks noChangeArrowheads="1"/>
          </p:cNvSpPr>
          <p:nvPr/>
        </p:nvSpPr>
        <p:spPr bwMode="auto">
          <a:xfrm>
            <a:off x="1219200" y="2590800"/>
            <a:ext cx="41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6</a:t>
            </a:r>
          </a:p>
        </p:txBody>
      </p:sp>
      <p:sp>
        <p:nvSpPr>
          <p:cNvPr id="30773" name="Text Box 53"/>
          <p:cNvSpPr txBox="1">
            <a:spLocks noChangeArrowheads="1"/>
          </p:cNvSpPr>
          <p:nvPr/>
        </p:nvSpPr>
        <p:spPr bwMode="auto">
          <a:xfrm>
            <a:off x="4419600" y="2590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7</a:t>
            </a:r>
          </a:p>
        </p:txBody>
      </p:sp>
      <p:sp>
        <p:nvSpPr>
          <p:cNvPr id="30774" name="Rectangle 54"/>
          <p:cNvSpPr>
            <a:spLocks noChangeArrowheads="1"/>
          </p:cNvSpPr>
          <p:nvPr/>
        </p:nvSpPr>
        <p:spPr bwMode="auto">
          <a:xfrm>
            <a:off x="44958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75" name="Text Box 55"/>
          <p:cNvSpPr txBox="1">
            <a:spLocks noChangeArrowheads="1"/>
          </p:cNvSpPr>
          <p:nvPr/>
        </p:nvSpPr>
        <p:spPr bwMode="auto">
          <a:xfrm>
            <a:off x="2286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1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4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4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4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4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4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14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152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219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752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219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12192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12192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219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12192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2192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2192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1752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22860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1524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685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1752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2286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2819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3352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3886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4419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4953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5486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54864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54864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5486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1773" name="Rectangle 29"/>
          <p:cNvSpPr>
            <a:spLocks noChangeArrowheads="1"/>
          </p:cNvSpPr>
          <p:nvPr/>
        </p:nvSpPr>
        <p:spPr bwMode="auto">
          <a:xfrm>
            <a:off x="5486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4953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6553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60198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7620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70866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1779" name="Rectangle 35"/>
          <p:cNvSpPr>
            <a:spLocks noChangeArrowheads="1"/>
          </p:cNvSpPr>
          <p:nvPr/>
        </p:nvSpPr>
        <p:spPr bwMode="auto">
          <a:xfrm>
            <a:off x="7620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76200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76200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2" name="Rectangle 38"/>
          <p:cNvSpPr>
            <a:spLocks noChangeArrowheads="1"/>
          </p:cNvSpPr>
          <p:nvPr/>
        </p:nvSpPr>
        <p:spPr bwMode="auto">
          <a:xfrm>
            <a:off x="44196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3" name="Rectangle 39"/>
          <p:cNvSpPr>
            <a:spLocks noChangeArrowheads="1"/>
          </p:cNvSpPr>
          <p:nvPr/>
        </p:nvSpPr>
        <p:spPr bwMode="auto">
          <a:xfrm>
            <a:off x="44196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4" name="Rectangle 40"/>
          <p:cNvSpPr>
            <a:spLocks noChangeArrowheads="1"/>
          </p:cNvSpPr>
          <p:nvPr/>
        </p:nvSpPr>
        <p:spPr bwMode="auto">
          <a:xfrm>
            <a:off x="4419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5" name="Rectangle 41"/>
          <p:cNvSpPr>
            <a:spLocks noChangeArrowheads="1"/>
          </p:cNvSpPr>
          <p:nvPr/>
        </p:nvSpPr>
        <p:spPr bwMode="auto">
          <a:xfrm>
            <a:off x="44196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6" name="Rectangle 42"/>
          <p:cNvSpPr>
            <a:spLocks noChangeArrowheads="1"/>
          </p:cNvSpPr>
          <p:nvPr/>
        </p:nvSpPr>
        <p:spPr bwMode="auto">
          <a:xfrm>
            <a:off x="33528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7" name="Rectangle 43"/>
          <p:cNvSpPr>
            <a:spLocks noChangeArrowheads="1"/>
          </p:cNvSpPr>
          <p:nvPr/>
        </p:nvSpPr>
        <p:spPr bwMode="auto">
          <a:xfrm>
            <a:off x="38862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88" name="Rectangle 44"/>
          <p:cNvSpPr>
            <a:spLocks noChangeArrowheads="1"/>
          </p:cNvSpPr>
          <p:nvPr/>
        </p:nvSpPr>
        <p:spPr bwMode="auto">
          <a:xfrm>
            <a:off x="22860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1789" name="Rectangle 45"/>
          <p:cNvSpPr>
            <a:spLocks noChangeArrowheads="1"/>
          </p:cNvSpPr>
          <p:nvPr/>
        </p:nvSpPr>
        <p:spPr bwMode="auto">
          <a:xfrm>
            <a:off x="28194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4876800" y="3200400"/>
            <a:ext cx="42672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3300"/>
                </a:solidFill>
              </a:rPr>
              <a:t> </a:t>
            </a:r>
            <a:r>
              <a:rPr lang="ru-RU" sz="2400" b="1" i="1">
                <a:solidFill>
                  <a:srgbClr val="003300"/>
                </a:solidFill>
              </a:rPr>
              <a:t> </a:t>
            </a:r>
            <a:r>
              <a:rPr lang="ru-RU" sz="2800" b="1">
                <a:solidFill>
                  <a:srgbClr val="003300"/>
                </a:solidFill>
              </a:rPr>
              <a:t>5</a:t>
            </a:r>
            <a:r>
              <a:rPr lang="ru-RU" sz="2400" b="1">
                <a:solidFill>
                  <a:srgbClr val="003300"/>
                </a:solidFill>
              </a:rPr>
              <a:t>. </a:t>
            </a: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Оно варилась 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          долго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В доменной печи, 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На славу 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получились</a:t>
            </a:r>
            <a:br>
              <a:rPr lang="ru-RU" sz="28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Ножницы, </a:t>
            </a:r>
          </a:p>
          <a:p>
            <a:r>
              <a:rPr lang="ru-RU" sz="2800" b="1">
                <a:solidFill>
                  <a:srgbClr val="003300"/>
                </a:solidFill>
                <a:latin typeface="Georgia" pitchFamily="18" charset="0"/>
              </a:rPr>
              <a:t>                           ключи…</a:t>
            </a:r>
            <a:r>
              <a:rPr lang="ru-RU" sz="2800" b="1" i="1">
                <a:solidFill>
                  <a:srgbClr val="00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1791" name="Rectangle 47"/>
          <p:cNvSpPr>
            <a:spLocks noChangeArrowheads="1"/>
          </p:cNvSpPr>
          <p:nvPr/>
        </p:nvSpPr>
        <p:spPr bwMode="auto">
          <a:xfrm>
            <a:off x="2286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1792" name="Rectangle 48"/>
          <p:cNvSpPr>
            <a:spLocks noChangeArrowheads="1"/>
          </p:cNvSpPr>
          <p:nvPr/>
        </p:nvSpPr>
        <p:spPr bwMode="auto">
          <a:xfrm>
            <a:off x="2819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1793" name="Rectangle 49"/>
          <p:cNvSpPr>
            <a:spLocks noChangeArrowheads="1"/>
          </p:cNvSpPr>
          <p:nvPr/>
        </p:nvSpPr>
        <p:spPr bwMode="auto">
          <a:xfrm>
            <a:off x="6858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pic>
        <p:nvPicPr>
          <p:cNvPr id="15410" name="Picture 50" descr="rud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3276600"/>
            <a:ext cx="3657600" cy="2654300"/>
          </a:xfrm>
          <a:noFill/>
        </p:spPr>
      </p:pic>
      <p:sp>
        <p:nvSpPr>
          <p:cNvPr id="31795" name="Text Box 51"/>
          <p:cNvSpPr txBox="1">
            <a:spLocks noChangeArrowheads="1"/>
          </p:cNvSpPr>
          <p:nvPr/>
        </p:nvSpPr>
        <p:spPr bwMode="auto">
          <a:xfrm>
            <a:off x="2209800" y="4724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9</a:t>
            </a:r>
          </a:p>
        </p:txBody>
      </p:sp>
      <p:sp>
        <p:nvSpPr>
          <p:cNvPr id="31796" name="Text Box 52"/>
          <p:cNvSpPr txBox="1">
            <a:spLocks noChangeArrowheads="1"/>
          </p:cNvSpPr>
          <p:nvPr/>
        </p:nvSpPr>
        <p:spPr bwMode="auto">
          <a:xfrm>
            <a:off x="152400" y="36576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1797" name="Text Box 53"/>
          <p:cNvSpPr txBox="1">
            <a:spLocks noChangeArrowheads="1"/>
          </p:cNvSpPr>
          <p:nvPr/>
        </p:nvSpPr>
        <p:spPr bwMode="auto">
          <a:xfrm>
            <a:off x="5410200" y="3810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31798" name="Text Box 54"/>
          <p:cNvSpPr txBox="1">
            <a:spLocks noChangeArrowheads="1"/>
          </p:cNvSpPr>
          <p:nvPr/>
        </p:nvSpPr>
        <p:spPr bwMode="auto">
          <a:xfrm>
            <a:off x="7566025" y="2206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31799" name="Text Box 55"/>
          <p:cNvSpPr txBox="1">
            <a:spLocks noChangeArrowheads="1"/>
          </p:cNvSpPr>
          <p:nvPr/>
        </p:nvSpPr>
        <p:spPr bwMode="auto">
          <a:xfrm>
            <a:off x="4343400" y="2667000"/>
            <a:ext cx="282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7</a:t>
            </a:r>
          </a:p>
        </p:txBody>
      </p:sp>
      <p:sp>
        <p:nvSpPr>
          <p:cNvPr id="31800" name="Text Box 56"/>
          <p:cNvSpPr txBox="1">
            <a:spLocks noChangeArrowheads="1"/>
          </p:cNvSpPr>
          <p:nvPr/>
        </p:nvSpPr>
        <p:spPr bwMode="auto">
          <a:xfrm>
            <a:off x="4876800" y="106680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5</a:t>
            </a:r>
          </a:p>
        </p:txBody>
      </p:sp>
      <p:sp>
        <p:nvSpPr>
          <p:cNvPr id="31801" name="Text Box 57"/>
          <p:cNvSpPr txBox="1">
            <a:spLocks noChangeArrowheads="1"/>
          </p:cNvSpPr>
          <p:nvPr/>
        </p:nvSpPr>
        <p:spPr bwMode="auto">
          <a:xfrm>
            <a:off x="7543800" y="838200"/>
            <a:ext cx="26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 </a:t>
            </a:r>
          </a:p>
        </p:txBody>
      </p:sp>
      <p:sp>
        <p:nvSpPr>
          <p:cNvPr id="31802" name="Text Box 58"/>
          <p:cNvSpPr txBox="1">
            <a:spLocks noChangeArrowheads="1"/>
          </p:cNvSpPr>
          <p:nvPr/>
        </p:nvSpPr>
        <p:spPr bwMode="auto">
          <a:xfrm>
            <a:off x="1143000" y="2590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6</a:t>
            </a:r>
          </a:p>
        </p:txBody>
      </p:sp>
      <p:sp>
        <p:nvSpPr>
          <p:cNvPr id="31803" name="Text Box 59"/>
          <p:cNvSpPr txBox="1">
            <a:spLocks noChangeArrowheads="1"/>
          </p:cNvSpPr>
          <p:nvPr/>
        </p:nvSpPr>
        <p:spPr bwMode="auto">
          <a:xfrm>
            <a:off x="11430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5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5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" y="1700808"/>
            <a:ext cx="939606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«Природные </a:t>
            </a:r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богатства</a:t>
            </a:r>
          </a:p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труд</a:t>
            </a:r>
          </a:p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людей- основа </a:t>
            </a:r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экономики»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3" descr="кувши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47838" y="1600200"/>
            <a:ext cx="1457325" cy="2185988"/>
          </a:xfrm>
          <a:noFill/>
        </p:spPr>
      </p:pic>
      <p:pic>
        <p:nvPicPr>
          <p:cNvPr id="32772" name="Picture 4" descr="кувши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38838" y="1600200"/>
            <a:ext cx="1457325" cy="2185988"/>
          </a:xfrm>
          <a:noFill/>
        </p:spPr>
      </p:pic>
      <p:pic>
        <p:nvPicPr>
          <p:cNvPr id="16389" name="Picture 5" descr="гли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6000" y="3938588"/>
            <a:ext cx="2919413" cy="2187575"/>
          </a:xfrm>
          <a:noFill/>
        </p:spPr>
      </p:pic>
      <p:pic>
        <p:nvPicPr>
          <p:cNvPr id="32774" name="Picture 6" descr="Рисунок1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228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1295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18288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1295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12954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12954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295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12954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12954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12954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1828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23622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2286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7620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1828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2362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2895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4290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3962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4495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5029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5562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55626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55626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55626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5562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5029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6629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60960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7696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71628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7696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76962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76962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09" name="Rectangle 41"/>
          <p:cNvSpPr>
            <a:spLocks noChangeArrowheads="1"/>
          </p:cNvSpPr>
          <p:nvPr/>
        </p:nvSpPr>
        <p:spPr bwMode="auto">
          <a:xfrm>
            <a:off x="44958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0" name="Rectangle 42"/>
          <p:cNvSpPr>
            <a:spLocks noChangeArrowheads="1"/>
          </p:cNvSpPr>
          <p:nvPr/>
        </p:nvSpPr>
        <p:spPr bwMode="auto">
          <a:xfrm>
            <a:off x="44958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1" name="Rectangle 43"/>
          <p:cNvSpPr>
            <a:spLocks noChangeArrowheads="1"/>
          </p:cNvSpPr>
          <p:nvPr/>
        </p:nvSpPr>
        <p:spPr bwMode="auto">
          <a:xfrm>
            <a:off x="4495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2" name="Rectangle 44"/>
          <p:cNvSpPr>
            <a:spLocks noChangeArrowheads="1"/>
          </p:cNvSpPr>
          <p:nvPr/>
        </p:nvSpPr>
        <p:spPr bwMode="auto">
          <a:xfrm>
            <a:off x="44958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3" name="Rectangle 45"/>
          <p:cNvSpPr>
            <a:spLocks noChangeArrowheads="1"/>
          </p:cNvSpPr>
          <p:nvPr/>
        </p:nvSpPr>
        <p:spPr bwMode="auto">
          <a:xfrm>
            <a:off x="34290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4" name="Rectangle 46"/>
          <p:cNvSpPr>
            <a:spLocks noChangeArrowheads="1"/>
          </p:cNvSpPr>
          <p:nvPr/>
        </p:nvSpPr>
        <p:spPr bwMode="auto">
          <a:xfrm>
            <a:off x="39624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5" name="Rectangle 47"/>
          <p:cNvSpPr>
            <a:spLocks noChangeArrowheads="1"/>
          </p:cNvSpPr>
          <p:nvPr/>
        </p:nvSpPr>
        <p:spPr bwMode="auto">
          <a:xfrm>
            <a:off x="23622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2816" name="Rectangle 48"/>
          <p:cNvSpPr>
            <a:spLocks noChangeArrowheads="1"/>
          </p:cNvSpPr>
          <p:nvPr/>
        </p:nvSpPr>
        <p:spPr bwMode="auto">
          <a:xfrm>
            <a:off x="28956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17" name="Text Box 49"/>
          <p:cNvSpPr txBox="1">
            <a:spLocks noChangeArrowheads="1"/>
          </p:cNvSpPr>
          <p:nvPr/>
        </p:nvSpPr>
        <p:spPr bwMode="auto">
          <a:xfrm>
            <a:off x="4876800" y="403860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3300"/>
                </a:solidFill>
              </a:rPr>
              <a:t> </a:t>
            </a:r>
            <a:r>
              <a:rPr lang="ru-RU" sz="2800" b="1" i="1">
                <a:solidFill>
                  <a:srgbClr val="00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2818" name="Rectangle 50"/>
          <p:cNvSpPr>
            <a:spLocks noChangeArrowheads="1"/>
          </p:cNvSpPr>
          <p:nvPr/>
        </p:nvSpPr>
        <p:spPr bwMode="auto">
          <a:xfrm>
            <a:off x="2362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2819" name="Rectangle 51"/>
          <p:cNvSpPr>
            <a:spLocks noChangeArrowheads="1"/>
          </p:cNvSpPr>
          <p:nvPr/>
        </p:nvSpPr>
        <p:spPr bwMode="auto">
          <a:xfrm>
            <a:off x="2895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2820" name="Rectangle 52"/>
          <p:cNvSpPr>
            <a:spLocks noChangeArrowheads="1"/>
          </p:cNvSpPr>
          <p:nvPr/>
        </p:nvSpPr>
        <p:spPr bwMode="auto">
          <a:xfrm>
            <a:off x="7620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2821" name="Text Box 53"/>
          <p:cNvSpPr txBox="1">
            <a:spLocks noChangeArrowheads="1"/>
          </p:cNvSpPr>
          <p:nvPr/>
        </p:nvSpPr>
        <p:spPr bwMode="auto">
          <a:xfrm>
            <a:off x="2286000" y="46482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9</a:t>
            </a:r>
          </a:p>
        </p:txBody>
      </p:sp>
      <p:sp>
        <p:nvSpPr>
          <p:cNvPr id="32822" name="Text Box 54"/>
          <p:cNvSpPr txBox="1">
            <a:spLocks noChangeArrowheads="1"/>
          </p:cNvSpPr>
          <p:nvPr/>
        </p:nvSpPr>
        <p:spPr bwMode="auto">
          <a:xfrm>
            <a:off x="152400" y="35052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2823" name="Text Box 55"/>
          <p:cNvSpPr txBox="1">
            <a:spLocks noChangeArrowheads="1"/>
          </p:cNvSpPr>
          <p:nvPr/>
        </p:nvSpPr>
        <p:spPr bwMode="auto">
          <a:xfrm>
            <a:off x="5486400" y="3048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32824" name="Text Box 56"/>
          <p:cNvSpPr txBox="1">
            <a:spLocks noChangeArrowheads="1"/>
          </p:cNvSpPr>
          <p:nvPr/>
        </p:nvSpPr>
        <p:spPr bwMode="auto">
          <a:xfrm>
            <a:off x="7566025" y="2206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5105400" y="3352800"/>
            <a:ext cx="4267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8.</a:t>
            </a: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Если встретишь на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 дороге,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То увязнут сильно 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    ноги.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А сделать миску или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    вазу –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Она понадобится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          сразу.</a:t>
            </a:r>
          </a:p>
        </p:txBody>
      </p:sp>
      <p:pic>
        <p:nvPicPr>
          <p:cNvPr id="16442" name="Picture 58" descr="кувшин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48400" y="2667000"/>
            <a:ext cx="2438400" cy="3657600"/>
          </a:xfrm>
          <a:noFill/>
        </p:spPr>
      </p:pic>
      <p:pic>
        <p:nvPicPr>
          <p:cNvPr id="16443" name="Picture 59" descr="гл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505200"/>
            <a:ext cx="3581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28" name="Text Box 60"/>
          <p:cNvSpPr txBox="1">
            <a:spLocks noChangeArrowheads="1"/>
          </p:cNvSpPr>
          <p:nvPr/>
        </p:nvSpPr>
        <p:spPr bwMode="auto">
          <a:xfrm>
            <a:off x="4419600" y="25908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7</a:t>
            </a:r>
          </a:p>
        </p:txBody>
      </p:sp>
      <p:sp>
        <p:nvSpPr>
          <p:cNvPr id="32829" name="Text Box 61"/>
          <p:cNvSpPr txBox="1">
            <a:spLocks noChangeArrowheads="1"/>
          </p:cNvSpPr>
          <p:nvPr/>
        </p:nvSpPr>
        <p:spPr bwMode="auto">
          <a:xfrm>
            <a:off x="1219200" y="2590800"/>
            <a:ext cx="26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6</a:t>
            </a:r>
          </a:p>
        </p:txBody>
      </p:sp>
      <p:sp>
        <p:nvSpPr>
          <p:cNvPr id="32830" name="Text Box 62"/>
          <p:cNvSpPr txBox="1">
            <a:spLocks noChangeArrowheads="1"/>
          </p:cNvSpPr>
          <p:nvPr/>
        </p:nvSpPr>
        <p:spPr bwMode="auto">
          <a:xfrm>
            <a:off x="1219200" y="3810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64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6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6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6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5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55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6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6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5" name="Picture 3" descr="кувши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47838" y="1600200"/>
            <a:ext cx="1457325" cy="2185988"/>
          </a:xfrm>
          <a:noFill/>
        </p:spPr>
      </p:pic>
      <p:pic>
        <p:nvPicPr>
          <p:cNvPr id="33796" name="Picture 4" descr="кувши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38838" y="1600200"/>
            <a:ext cx="1457325" cy="2185988"/>
          </a:xfrm>
          <a:noFill/>
        </p:spPr>
      </p:pic>
      <p:pic>
        <p:nvPicPr>
          <p:cNvPr id="33797" name="Picture 5" descr="гли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6000" y="3938588"/>
            <a:ext cx="2919413" cy="2187575"/>
          </a:xfrm>
          <a:noFill/>
        </p:spPr>
      </p:pic>
      <p:pic>
        <p:nvPicPr>
          <p:cNvPr id="33798" name="Picture 6" descr="Рисунок1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228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295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8288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1295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12954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12954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1295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6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12954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12954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12954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1828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23622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2286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7620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1828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2362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2895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4290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3962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4495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5029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562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55626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55626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55626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5562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5029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6629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60960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7696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3829" name="Rectangle 37"/>
          <p:cNvSpPr>
            <a:spLocks noChangeArrowheads="1"/>
          </p:cNvSpPr>
          <p:nvPr/>
        </p:nvSpPr>
        <p:spPr bwMode="auto">
          <a:xfrm>
            <a:off x="71628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7696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76962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32" name="Rectangle 40"/>
          <p:cNvSpPr>
            <a:spLocks noChangeArrowheads="1"/>
          </p:cNvSpPr>
          <p:nvPr/>
        </p:nvSpPr>
        <p:spPr bwMode="auto">
          <a:xfrm>
            <a:off x="76962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9" name="Rectangle 41"/>
          <p:cNvSpPr>
            <a:spLocks noChangeArrowheads="1"/>
          </p:cNvSpPr>
          <p:nvPr/>
        </p:nvSpPr>
        <p:spPr bwMode="auto">
          <a:xfrm>
            <a:off x="44958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Ь</a:t>
            </a: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44958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35" name="Rectangle 43"/>
          <p:cNvSpPr>
            <a:spLocks noChangeArrowheads="1"/>
          </p:cNvSpPr>
          <p:nvPr/>
        </p:nvSpPr>
        <p:spPr bwMode="auto">
          <a:xfrm>
            <a:off x="4495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44958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3" name="Rectangle 45"/>
          <p:cNvSpPr>
            <a:spLocks noChangeArrowheads="1"/>
          </p:cNvSpPr>
          <p:nvPr/>
        </p:nvSpPr>
        <p:spPr bwMode="auto">
          <a:xfrm>
            <a:off x="34290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17454" name="Rectangle 46"/>
          <p:cNvSpPr>
            <a:spLocks noChangeArrowheads="1"/>
          </p:cNvSpPr>
          <p:nvPr/>
        </p:nvSpPr>
        <p:spPr bwMode="auto">
          <a:xfrm>
            <a:off x="39624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17455" name="Rectangle 47"/>
          <p:cNvSpPr>
            <a:spLocks noChangeArrowheads="1"/>
          </p:cNvSpPr>
          <p:nvPr/>
        </p:nvSpPr>
        <p:spPr bwMode="auto">
          <a:xfrm>
            <a:off x="23622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У</a:t>
            </a:r>
          </a:p>
        </p:txBody>
      </p:sp>
      <p:sp>
        <p:nvSpPr>
          <p:cNvPr id="17456" name="Rectangle 48"/>
          <p:cNvSpPr>
            <a:spLocks noChangeArrowheads="1"/>
          </p:cNvSpPr>
          <p:nvPr/>
        </p:nvSpPr>
        <p:spPr bwMode="auto">
          <a:xfrm>
            <a:off x="28956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>
            <a:off x="4876800" y="403860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3300"/>
                </a:solidFill>
              </a:rPr>
              <a:t> </a:t>
            </a:r>
            <a:r>
              <a:rPr lang="ru-RU" sz="2800" b="1" i="1">
                <a:solidFill>
                  <a:srgbClr val="00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3842" name="Rectangle 50"/>
          <p:cNvSpPr>
            <a:spLocks noChangeArrowheads="1"/>
          </p:cNvSpPr>
          <p:nvPr/>
        </p:nvSpPr>
        <p:spPr bwMode="auto">
          <a:xfrm>
            <a:off x="2362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3843" name="Rectangle 51"/>
          <p:cNvSpPr>
            <a:spLocks noChangeArrowheads="1"/>
          </p:cNvSpPr>
          <p:nvPr/>
        </p:nvSpPr>
        <p:spPr bwMode="auto">
          <a:xfrm>
            <a:off x="2895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3844" name="Rectangle 52"/>
          <p:cNvSpPr>
            <a:spLocks noChangeArrowheads="1"/>
          </p:cNvSpPr>
          <p:nvPr/>
        </p:nvSpPr>
        <p:spPr bwMode="auto">
          <a:xfrm>
            <a:off x="7620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2286000" y="46482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9</a:t>
            </a:r>
          </a:p>
        </p:txBody>
      </p:sp>
      <p:sp>
        <p:nvSpPr>
          <p:cNvPr id="33846" name="Text Box 54"/>
          <p:cNvSpPr txBox="1">
            <a:spLocks noChangeArrowheads="1"/>
          </p:cNvSpPr>
          <p:nvPr/>
        </p:nvSpPr>
        <p:spPr bwMode="auto">
          <a:xfrm>
            <a:off x="152400" y="35814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3847" name="Text Box 55"/>
          <p:cNvSpPr txBox="1">
            <a:spLocks noChangeArrowheads="1"/>
          </p:cNvSpPr>
          <p:nvPr/>
        </p:nvSpPr>
        <p:spPr bwMode="auto">
          <a:xfrm>
            <a:off x="5486400" y="3810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33848" name="Text Box 56"/>
          <p:cNvSpPr txBox="1">
            <a:spLocks noChangeArrowheads="1"/>
          </p:cNvSpPr>
          <p:nvPr/>
        </p:nvSpPr>
        <p:spPr bwMode="auto">
          <a:xfrm>
            <a:off x="7566025" y="2206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33849" name="Rectangle 57"/>
          <p:cNvSpPr>
            <a:spLocks noChangeArrowheads="1"/>
          </p:cNvSpPr>
          <p:nvPr/>
        </p:nvSpPr>
        <p:spPr bwMode="auto">
          <a:xfrm>
            <a:off x="4724400" y="3657600"/>
            <a:ext cx="4038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pic>
        <p:nvPicPr>
          <p:cNvPr id="17466" name="Picture 58" descr="уголь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81600" y="3505200"/>
            <a:ext cx="3733800" cy="2895600"/>
          </a:xfrm>
          <a:noFill/>
        </p:spPr>
      </p:pic>
      <p:sp>
        <p:nvSpPr>
          <p:cNvPr id="17467" name="Rectangle 59"/>
          <p:cNvSpPr>
            <a:spLocks noChangeArrowheads="1"/>
          </p:cNvSpPr>
          <p:nvPr/>
        </p:nvSpPr>
        <p:spPr bwMode="auto">
          <a:xfrm>
            <a:off x="5105400" y="3505200"/>
            <a:ext cx="45720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00"/>
                </a:solidFill>
              </a:rPr>
              <a:t>9</a:t>
            </a: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. </a:t>
            </a:r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Он чёрный, </a:t>
            </a:r>
          </a:p>
          <a:p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                блестящий,</a:t>
            </a:r>
            <a:br>
              <a:rPr lang="ru-RU" sz="22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Он несёт в дома тепло,</a:t>
            </a:r>
            <a:br>
              <a:rPr lang="ru-RU" sz="22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От него кругом светло</a:t>
            </a:r>
            <a:br>
              <a:rPr lang="ru-RU" sz="22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Помогает плавить</a:t>
            </a:r>
          </a:p>
          <a:p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                                     стали,</a:t>
            </a:r>
            <a:br>
              <a:rPr lang="ru-RU" sz="22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200" b="1">
                <a:solidFill>
                  <a:srgbClr val="003300"/>
                </a:solidFill>
                <a:latin typeface="Georgia" pitchFamily="18" charset="0"/>
              </a:rPr>
              <a:t>    Делать краски и эмали</a:t>
            </a:r>
          </a:p>
          <a:p>
            <a:endParaRPr lang="ru-RU" sz="2200" b="1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33852" name="Text Box 60"/>
          <p:cNvSpPr txBox="1">
            <a:spLocks noChangeArrowheads="1"/>
          </p:cNvSpPr>
          <p:nvPr/>
        </p:nvSpPr>
        <p:spPr bwMode="auto">
          <a:xfrm>
            <a:off x="4419600" y="25146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7</a:t>
            </a:r>
          </a:p>
        </p:txBody>
      </p:sp>
      <p:sp>
        <p:nvSpPr>
          <p:cNvPr id="33853" name="Text Box 61"/>
          <p:cNvSpPr txBox="1">
            <a:spLocks noChangeArrowheads="1"/>
          </p:cNvSpPr>
          <p:nvPr/>
        </p:nvSpPr>
        <p:spPr bwMode="auto">
          <a:xfrm>
            <a:off x="1219200" y="381000"/>
            <a:ext cx="26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4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7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7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7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9" name="Picture 3" descr="кувшин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47838" y="1600200"/>
            <a:ext cx="1457325" cy="2185988"/>
          </a:xfrm>
          <a:noFill/>
        </p:spPr>
      </p:pic>
      <p:pic>
        <p:nvPicPr>
          <p:cNvPr id="34820" name="Picture 4" descr="кувши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38838" y="1600200"/>
            <a:ext cx="1457325" cy="2185988"/>
          </a:xfrm>
          <a:noFill/>
        </p:spPr>
      </p:pic>
      <p:pic>
        <p:nvPicPr>
          <p:cNvPr id="34821" name="Picture 5" descr="гли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6000" y="3938588"/>
            <a:ext cx="2919413" cy="2187575"/>
          </a:xfrm>
          <a:noFill/>
        </p:spPr>
      </p:pic>
      <p:pic>
        <p:nvPicPr>
          <p:cNvPr id="34822" name="Picture 6" descr="Рисунок1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52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12192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7526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219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2192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12192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1219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12192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12192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12192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17526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22860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1524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6858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1752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22860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2819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33528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38862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44196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49530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5486400" y="2362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4864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54864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54864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486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П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49530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65532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60198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76200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7086600" y="76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76200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</a:p>
        </p:txBody>
      </p:sp>
      <p:sp>
        <p:nvSpPr>
          <p:cNvPr id="34855" name="Rectangle 39"/>
          <p:cNvSpPr>
            <a:spLocks noChangeArrowheads="1"/>
          </p:cNvSpPr>
          <p:nvPr/>
        </p:nvSpPr>
        <p:spPr bwMode="auto">
          <a:xfrm>
            <a:off x="7620000" y="1828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7620000" y="1295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44196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Ь</a:t>
            </a: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4419600" y="3962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59" name="Rectangle 43"/>
          <p:cNvSpPr>
            <a:spLocks noChangeArrowheads="1"/>
          </p:cNvSpPr>
          <p:nvPr/>
        </p:nvSpPr>
        <p:spPr bwMode="auto">
          <a:xfrm>
            <a:off x="4419600" y="3429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60" name="Rectangle 44"/>
          <p:cNvSpPr>
            <a:spLocks noChangeArrowheads="1"/>
          </p:cNvSpPr>
          <p:nvPr/>
        </p:nvSpPr>
        <p:spPr bwMode="auto">
          <a:xfrm>
            <a:off x="4419600" y="2895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33528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4862" name="Rectangle 46"/>
          <p:cNvSpPr>
            <a:spLocks noChangeArrowheads="1"/>
          </p:cNvSpPr>
          <p:nvPr/>
        </p:nvSpPr>
        <p:spPr bwMode="auto">
          <a:xfrm>
            <a:off x="38862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22860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У</a:t>
            </a:r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2819400" y="4495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4865" name="Text Box 49"/>
          <p:cNvSpPr txBox="1">
            <a:spLocks noChangeArrowheads="1"/>
          </p:cNvSpPr>
          <p:nvPr/>
        </p:nvSpPr>
        <p:spPr bwMode="auto">
          <a:xfrm>
            <a:off x="4876800" y="403860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3300"/>
                </a:solidFill>
              </a:rPr>
              <a:t> </a:t>
            </a:r>
            <a:r>
              <a:rPr lang="ru-RU" sz="2800" b="1" i="1">
                <a:solidFill>
                  <a:srgbClr val="0033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4866" name="Rectangle 50"/>
          <p:cNvSpPr>
            <a:spLocks noChangeArrowheads="1"/>
          </p:cNvSpPr>
          <p:nvPr/>
        </p:nvSpPr>
        <p:spPr bwMode="auto">
          <a:xfrm>
            <a:off x="22860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4867" name="Rectangle 51"/>
          <p:cNvSpPr>
            <a:spLocks noChangeArrowheads="1"/>
          </p:cNvSpPr>
          <p:nvPr/>
        </p:nvSpPr>
        <p:spPr bwMode="auto">
          <a:xfrm>
            <a:off x="28194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4868" name="Rectangle 52"/>
          <p:cNvSpPr>
            <a:spLocks noChangeArrowheads="1"/>
          </p:cNvSpPr>
          <p:nvPr/>
        </p:nvSpPr>
        <p:spPr bwMode="auto">
          <a:xfrm>
            <a:off x="685800" y="22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4869" name="Text Box 53"/>
          <p:cNvSpPr txBox="1">
            <a:spLocks noChangeArrowheads="1"/>
          </p:cNvSpPr>
          <p:nvPr/>
        </p:nvSpPr>
        <p:spPr bwMode="auto">
          <a:xfrm>
            <a:off x="2286000" y="46482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9</a:t>
            </a:r>
          </a:p>
        </p:txBody>
      </p:sp>
      <p:sp>
        <p:nvSpPr>
          <p:cNvPr id="34870" name="Text Box 54"/>
          <p:cNvSpPr txBox="1">
            <a:spLocks noChangeArrowheads="1"/>
          </p:cNvSpPr>
          <p:nvPr/>
        </p:nvSpPr>
        <p:spPr bwMode="auto">
          <a:xfrm>
            <a:off x="152400" y="36576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4871" name="Text Box 55"/>
          <p:cNvSpPr txBox="1">
            <a:spLocks noChangeArrowheads="1"/>
          </p:cNvSpPr>
          <p:nvPr/>
        </p:nvSpPr>
        <p:spPr bwMode="auto">
          <a:xfrm>
            <a:off x="5410200" y="2286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34872" name="Text Box 56"/>
          <p:cNvSpPr txBox="1">
            <a:spLocks noChangeArrowheads="1"/>
          </p:cNvSpPr>
          <p:nvPr/>
        </p:nvSpPr>
        <p:spPr bwMode="auto">
          <a:xfrm>
            <a:off x="7566025" y="2968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34873" name="Rectangle 57"/>
          <p:cNvSpPr>
            <a:spLocks noChangeArrowheads="1"/>
          </p:cNvSpPr>
          <p:nvPr/>
        </p:nvSpPr>
        <p:spPr bwMode="auto">
          <a:xfrm>
            <a:off x="4648200" y="3962400"/>
            <a:ext cx="4038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2400"/>
          </a:p>
        </p:txBody>
      </p:sp>
      <p:pic>
        <p:nvPicPr>
          <p:cNvPr id="18490" name="Picture 58" descr="песо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10200" y="3200400"/>
            <a:ext cx="3200400" cy="3078163"/>
          </a:xfrm>
          <a:noFill/>
        </p:spPr>
      </p:pic>
      <p:sp>
        <p:nvSpPr>
          <p:cNvPr id="18491" name="Rectangle 59"/>
          <p:cNvSpPr>
            <a:spLocks noChangeArrowheads="1"/>
          </p:cNvSpPr>
          <p:nvPr/>
        </p:nvSpPr>
        <p:spPr bwMode="auto">
          <a:xfrm>
            <a:off x="4953000" y="3048000"/>
            <a:ext cx="455771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00"/>
                </a:solidFill>
              </a:rPr>
              <a:t>3</a:t>
            </a: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. Он очень нужен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 детворе, </a:t>
            </a:r>
          </a:p>
          <a:p>
            <a:endParaRPr lang="ru-RU" sz="2000" b="1">
              <a:solidFill>
                <a:srgbClr val="003300"/>
              </a:solidFill>
              <a:latin typeface="Georgia" pitchFamily="18" charset="0"/>
            </a:endParaRP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Он на дорожках во дворе,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/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Он и на стройке,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  и на пляже,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</a:t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Он и в стекле расплавлен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               даже.</a:t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endParaRPr lang="ru-RU" sz="200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34876" name="Text Box 60"/>
          <p:cNvSpPr txBox="1">
            <a:spLocks noChangeArrowheads="1"/>
          </p:cNvSpPr>
          <p:nvPr/>
        </p:nvSpPr>
        <p:spPr bwMode="auto">
          <a:xfrm>
            <a:off x="4343400" y="25146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7</a:t>
            </a:r>
          </a:p>
        </p:txBody>
      </p:sp>
      <p:sp>
        <p:nvSpPr>
          <p:cNvPr id="34877" name="Text Box 61"/>
          <p:cNvSpPr txBox="1">
            <a:spLocks noChangeArrowheads="1"/>
          </p:cNvSpPr>
          <p:nvPr/>
        </p:nvSpPr>
        <p:spPr bwMode="auto">
          <a:xfrm>
            <a:off x="1143000" y="2582863"/>
            <a:ext cx="282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6</a:t>
            </a:r>
          </a:p>
        </p:txBody>
      </p:sp>
      <p:sp>
        <p:nvSpPr>
          <p:cNvPr id="34878" name="Text Box 62"/>
          <p:cNvSpPr txBox="1">
            <a:spLocks noChangeArrowheads="1"/>
          </p:cNvSpPr>
          <p:nvPr/>
        </p:nvSpPr>
        <p:spPr bwMode="auto">
          <a:xfrm>
            <a:off x="1143000" y="3810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8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8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8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8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8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8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8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8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8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8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5105400" y="3962400"/>
            <a:ext cx="426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660033"/>
                </a:solidFill>
                <a:latin typeface="Georgia" pitchFamily="18" charset="0"/>
              </a:rPr>
              <a:t> </a:t>
            </a:r>
            <a:r>
              <a:rPr lang="ru-RU" sz="2400" b="1">
                <a:solidFill>
                  <a:srgbClr val="003300"/>
                </a:solidFill>
              </a:rPr>
              <a:t>4.</a:t>
            </a:r>
            <a:r>
              <a:rPr lang="ru-RU" sz="2400" b="1" i="1">
                <a:solidFill>
                  <a:srgbClr val="003300"/>
                </a:solidFill>
                <a:latin typeface="Georgia" pitchFamily="18" charset="0"/>
              </a:rPr>
              <a:t> </a:t>
            </a: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Росли на болоте                                            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   растения,</a:t>
            </a:r>
            <a:br>
              <a:rPr lang="ru-RU" sz="24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Стали топливом и </a:t>
            </a:r>
          </a:p>
          <a:p>
            <a:r>
              <a:rPr lang="ru-RU" sz="2400" b="1">
                <a:solidFill>
                  <a:srgbClr val="003300"/>
                </a:solidFill>
                <a:latin typeface="Georgia" pitchFamily="18" charset="0"/>
              </a:rPr>
              <a:t>                        удобрением.</a:t>
            </a:r>
            <a:r>
              <a:rPr lang="ru-RU" sz="2400" b="1">
                <a:solidFill>
                  <a:srgbClr val="660066"/>
                </a:solidFill>
                <a:latin typeface="Georgia" pitchFamily="18" charset="0"/>
              </a:rPr>
              <a:t>  </a:t>
            </a:r>
          </a:p>
        </p:txBody>
      </p:sp>
      <p:pic>
        <p:nvPicPr>
          <p:cNvPr id="19461" name="Picture 5" descr="торф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81600" y="3276600"/>
            <a:ext cx="3733800" cy="2801938"/>
          </a:xfrm>
          <a:noFill/>
        </p:spPr>
      </p:pic>
      <p:pic>
        <p:nvPicPr>
          <p:cNvPr id="19462" name="Picture 6" descr="торф мерзло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4290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28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1295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18288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1295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12954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12954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1295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6 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12954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12954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12954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1828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23622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228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7620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1828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2362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2895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3429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962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4495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5029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5562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55626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55626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55626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5562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П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5029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6629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6096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5876" name="Rectangle 36"/>
          <p:cNvSpPr>
            <a:spLocks noChangeArrowheads="1"/>
          </p:cNvSpPr>
          <p:nvPr/>
        </p:nvSpPr>
        <p:spPr bwMode="auto">
          <a:xfrm>
            <a:off x="7696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5877" name="Rectangle 37"/>
          <p:cNvSpPr>
            <a:spLocks noChangeArrowheads="1"/>
          </p:cNvSpPr>
          <p:nvPr/>
        </p:nvSpPr>
        <p:spPr bwMode="auto">
          <a:xfrm>
            <a:off x="71628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7696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 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76962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Ф</a:t>
            </a:r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76962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5881" name="Rectangle 41"/>
          <p:cNvSpPr>
            <a:spLocks noChangeArrowheads="1"/>
          </p:cNvSpPr>
          <p:nvPr/>
        </p:nvSpPr>
        <p:spPr bwMode="auto">
          <a:xfrm>
            <a:off x="44958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Ь</a:t>
            </a:r>
          </a:p>
        </p:txBody>
      </p:sp>
      <p:sp>
        <p:nvSpPr>
          <p:cNvPr id="35882" name="Rectangle 42"/>
          <p:cNvSpPr>
            <a:spLocks noChangeArrowheads="1"/>
          </p:cNvSpPr>
          <p:nvPr/>
        </p:nvSpPr>
        <p:spPr bwMode="auto">
          <a:xfrm>
            <a:off x="44958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83" name="Rectangle 43"/>
          <p:cNvSpPr>
            <a:spLocks noChangeArrowheads="1"/>
          </p:cNvSpPr>
          <p:nvPr/>
        </p:nvSpPr>
        <p:spPr bwMode="auto">
          <a:xfrm>
            <a:off x="4495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84" name="Rectangle 44"/>
          <p:cNvSpPr>
            <a:spLocks noChangeArrowheads="1"/>
          </p:cNvSpPr>
          <p:nvPr/>
        </p:nvSpPr>
        <p:spPr bwMode="auto">
          <a:xfrm>
            <a:off x="44958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85" name="Rectangle 45"/>
          <p:cNvSpPr>
            <a:spLocks noChangeArrowheads="1"/>
          </p:cNvSpPr>
          <p:nvPr/>
        </p:nvSpPr>
        <p:spPr bwMode="auto">
          <a:xfrm>
            <a:off x="34290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5886" name="Rectangle 46"/>
          <p:cNvSpPr>
            <a:spLocks noChangeArrowheads="1"/>
          </p:cNvSpPr>
          <p:nvPr/>
        </p:nvSpPr>
        <p:spPr bwMode="auto">
          <a:xfrm>
            <a:off x="39624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5887" name="Rectangle 47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9</a:t>
            </a:r>
            <a:r>
              <a:rPr lang="ru-RU" sz="2800" b="1">
                <a:latin typeface="Georgia" pitchFamily="18" charset="0"/>
              </a:rPr>
              <a:t>У</a:t>
            </a:r>
          </a:p>
        </p:txBody>
      </p:sp>
      <p:sp>
        <p:nvSpPr>
          <p:cNvPr id="35888" name="Rectangle 48"/>
          <p:cNvSpPr>
            <a:spLocks noChangeArrowheads="1"/>
          </p:cNvSpPr>
          <p:nvPr/>
        </p:nvSpPr>
        <p:spPr bwMode="auto">
          <a:xfrm>
            <a:off x="28956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5889" name="Rectangle 49"/>
          <p:cNvSpPr>
            <a:spLocks noChangeArrowheads="1"/>
          </p:cNvSpPr>
          <p:nvPr/>
        </p:nvSpPr>
        <p:spPr bwMode="auto">
          <a:xfrm>
            <a:off x="2362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5890" name="Rectangle 50"/>
          <p:cNvSpPr>
            <a:spLocks noChangeArrowheads="1"/>
          </p:cNvSpPr>
          <p:nvPr/>
        </p:nvSpPr>
        <p:spPr bwMode="auto">
          <a:xfrm>
            <a:off x="2895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5891" name="Rectangle 51"/>
          <p:cNvSpPr>
            <a:spLocks noChangeArrowheads="1"/>
          </p:cNvSpPr>
          <p:nvPr/>
        </p:nvSpPr>
        <p:spPr bwMode="auto">
          <a:xfrm>
            <a:off x="762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5892" name="Text Box 52"/>
          <p:cNvSpPr txBox="1">
            <a:spLocks noChangeArrowheads="1"/>
          </p:cNvSpPr>
          <p:nvPr/>
        </p:nvSpPr>
        <p:spPr bwMode="auto">
          <a:xfrm>
            <a:off x="228600" y="36576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5893" name="Text Box 53"/>
          <p:cNvSpPr txBox="1">
            <a:spLocks noChangeArrowheads="1"/>
          </p:cNvSpPr>
          <p:nvPr/>
        </p:nvSpPr>
        <p:spPr bwMode="auto">
          <a:xfrm>
            <a:off x="5486400" y="457200"/>
            <a:ext cx="22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3</a:t>
            </a:r>
          </a:p>
        </p:txBody>
      </p:sp>
      <p:sp>
        <p:nvSpPr>
          <p:cNvPr id="35894" name="Text Box 54"/>
          <p:cNvSpPr txBox="1">
            <a:spLocks noChangeArrowheads="1"/>
          </p:cNvSpPr>
          <p:nvPr/>
        </p:nvSpPr>
        <p:spPr bwMode="auto">
          <a:xfrm>
            <a:off x="76200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4</a:t>
            </a:r>
          </a:p>
        </p:txBody>
      </p:sp>
      <p:sp>
        <p:nvSpPr>
          <p:cNvPr id="35895" name="Text Box 55"/>
          <p:cNvSpPr txBox="1">
            <a:spLocks noChangeArrowheads="1"/>
          </p:cNvSpPr>
          <p:nvPr/>
        </p:nvSpPr>
        <p:spPr bwMode="auto">
          <a:xfrm>
            <a:off x="4419600" y="2590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7</a:t>
            </a:r>
          </a:p>
        </p:txBody>
      </p:sp>
      <p:sp>
        <p:nvSpPr>
          <p:cNvPr id="35896" name="Text Box 56"/>
          <p:cNvSpPr txBox="1">
            <a:spLocks noChangeArrowheads="1"/>
          </p:cNvSpPr>
          <p:nvPr/>
        </p:nvSpPr>
        <p:spPr bwMode="auto">
          <a:xfrm>
            <a:off x="12192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9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953000" y="3352800"/>
            <a:ext cx="396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660033"/>
                </a:solidFill>
                <a:latin typeface="Georgia" pitchFamily="18" charset="0"/>
              </a:rPr>
              <a:t> </a:t>
            </a:r>
            <a:r>
              <a:rPr lang="ru-RU" sz="2000" b="1">
                <a:solidFill>
                  <a:srgbClr val="003300"/>
                </a:solidFill>
              </a:rPr>
              <a:t>2.</a:t>
            </a: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Его на земле больше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            всего.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Тебе он знаком хорошо.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Без него не обойдутся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Ни машины,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ни конфеты,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Ни станки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и ни ракеты.</a:t>
            </a:r>
          </a:p>
          <a:p>
            <a:endParaRPr lang="ru-RU" sz="2000" b="1">
              <a:solidFill>
                <a:srgbClr val="660066"/>
              </a:solidFill>
              <a:latin typeface="Georgia" pitchFamily="18" charset="0"/>
            </a:endParaRPr>
          </a:p>
        </p:txBody>
      </p:sp>
      <p:pic>
        <p:nvPicPr>
          <p:cNvPr id="20485" name="Picture 5" descr="i81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57800" y="3352800"/>
            <a:ext cx="3657600" cy="2743200"/>
          </a:xfrm>
          <a:noFill/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228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1295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18288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295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2954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Ю</a:t>
            </a: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2954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М</a:t>
            </a:r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1295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6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12954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12954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12954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Й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1828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23622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228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7620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1828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2362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2895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3429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3962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4495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5029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5562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55626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55626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55626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6895" name="Rectangle 31"/>
          <p:cNvSpPr>
            <a:spLocks noChangeArrowheads="1"/>
          </p:cNvSpPr>
          <p:nvPr/>
        </p:nvSpPr>
        <p:spPr bwMode="auto">
          <a:xfrm>
            <a:off x="5562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П</a:t>
            </a:r>
          </a:p>
        </p:txBody>
      </p:sp>
      <p:sp>
        <p:nvSpPr>
          <p:cNvPr id="36896" name="Rectangle 32"/>
          <p:cNvSpPr>
            <a:spLocks noChangeArrowheads="1"/>
          </p:cNvSpPr>
          <p:nvPr/>
        </p:nvSpPr>
        <p:spPr bwMode="auto">
          <a:xfrm>
            <a:off x="5029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6897" name="Rectangle 33"/>
          <p:cNvSpPr>
            <a:spLocks noChangeArrowheads="1"/>
          </p:cNvSpPr>
          <p:nvPr/>
        </p:nvSpPr>
        <p:spPr bwMode="auto">
          <a:xfrm>
            <a:off x="6629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6898" name="Rectangle 34"/>
          <p:cNvSpPr>
            <a:spLocks noChangeArrowheads="1"/>
          </p:cNvSpPr>
          <p:nvPr/>
        </p:nvSpPr>
        <p:spPr bwMode="auto">
          <a:xfrm>
            <a:off x="6096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7696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6900" name="Rectangle 36"/>
          <p:cNvSpPr>
            <a:spLocks noChangeArrowheads="1"/>
          </p:cNvSpPr>
          <p:nvPr/>
        </p:nvSpPr>
        <p:spPr bwMode="auto">
          <a:xfrm>
            <a:off x="71628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6901" name="Rectangle 37"/>
          <p:cNvSpPr>
            <a:spLocks noChangeArrowheads="1"/>
          </p:cNvSpPr>
          <p:nvPr/>
        </p:nvSpPr>
        <p:spPr bwMode="auto">
          <a:xfrm>
            <a:off x="7696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 </a:t>
            </a:r>
          </a:p>
        </p:txBody>
      </p:sp>
      <p:sp>
        <p:nvSpPr>
          <p:cNvPr id="36902" name="Rectangle 38"/>
          <p:cNvSpPr>
            <a:spLocks noChangeArrowheads="1"/>
          </p:cNvSpPr>
          <p:nvPr/>
        </p:nvSpPr>
        <p:spPr bwMode="auto">
          <a:xfrm>
            <a:off x="76962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Ф</a:t>
            </a:r>
          </a:p>
        </p:txBody>
      </p:sp>
      <p:sp>
        <p:nvSpPr>
          <p:cNvPr id="36903" name="Rectangle 39"/>
          <p:cNvSpPr>
            <a:spLocks noChangeArrowheads="1"/>
          </p:cNvSpPr>
          <p:nvPr/>
        </p:nvSpPr>
        <p:spPr bwMode="auto">
          <a:xfrm>
            <a:off x="76962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6904" name="Rectangle 40"/>
          <p:cNvSpPr>
            <a:spLocks noChangeArrowheads="1"/>
          </p:cNvSpPr>
          <p:nvPr/>
        </p:nvSpPr>
        <p:spPr bwMode="auto">
          <a:xfrm>
            <a:off x="44958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Ь</a:t>
            </a:r>
          </a:p>
        </p:txBody>
      </p:sp>
      <p:sp>
        <p:nvSpPr>
          <p:cNvPr id="36905" name="Rectangle 41"/>
          <p:cNvSpPr>
            <a:spLocks noChangeArrowheads="1"/>
          </p:cNvSpPr>
          <p:nvPr/>
        </p:nvSpPr>
        <p:spPr bwMode="auto">
          <a:xfrm>
            <a:off x="44958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06" name="Rectangle 42"/>
          <p:cNvSpPr>
            <a:spLocks noChangeArrowheads="1"/>
          </p:cNvSpPr>
          <p:nvPr/>
        </p:nvSpPr>
        <p:spPr bwMode="auto">
          <a:xfrm>
            <a:off x="34290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6907" name="Rectangle 43"/>
          <p:cNvSpPr>
            <a:spLocks noChangeArrowheads="1"/>
          </p:cNvSpPr>
          <p:nvPr/>
        </p:nvSpPr>
        <p:spPr bwMode="auto">
          <a:xfrm>
            <a:off x="39624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6908" name="Rectangle 44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9</a:t>
            </a:r>
            <a:r>
              <a:rPr lang="ru-RU" sz="2800" b="1">
                <a:latin typeface="Georgia" pitchFamily="18" charset="0"/>
              </a:rPr>
              <a:t>У</a:t>
            </a:r>
          </a:p>
        </p:txBody>
      </p:sp>
      <p:sp>
        <p:nvSpPr>
          <p:cNvPr id="36909" name="Rectangle 45"/>
          <p:cNvSpPr>
            <a:spLocks noChangeArrowheads="1"/>
          </p:cNvSpPr>
          <p:nvPr/>
        </p:nvSpPr>
        <p:spPr bwMode="auto">
          <a:xfrm>
            <a:off x="28956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6910" name="Rectangle 46"/>
          <p:cNvSpPr>
            <a:spLocks noChangeArrowheads="1"/>
          </p:cNvSpPr>
          <p:nvPr/>
        </p:nvSpPr>
        <p:spPr bwMode="auto">
          <a:xfrm>
            <a:off x="2362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6911" name="Rectangle 47"/>
          <p:cNvSpPr>
            <a:spLocks noChangeArrowheads="1"/>
          </p:cNvSpPr>
          <p:nvPr/>
        </p:nvSpPr>
        <p:spPr bwMode="auto">
          <a:xfrm>
            <a:off x="2895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6912" name="Rectangle 48"/>
          <p:cNvSpPr>
            <a:spLocks noChangeArrowheads="1"/>
          </p:cNvSpPr>
          <p:nvPr/>
        </p:nvSpPr>
        <p:spPr bwMode="auto">
          <a:xfrm>
            <a:off x="762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6913" name="Text Box 49"/>
          <p:cNvSpPr txBox="1">
            <a:spLocks noChangeArrowheads="1"/>
          </p:cNvSpPr>
          <p:nvPr/>
        </p:nvSpPr>
        <p:spPr bwMode="auto">
          <a:xfrm>
            <a:off x="228600" y="36576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36914" name="Rectangle 50"/>
          <p:cNvSpPr>
            <a:spLocks noChangeArrowheads="1"/>
          </p:cNvSpPr>
          <p:nvPr/>
        </p:nvSpPr>
        <p:spPr bwMode="auto">
          <a:xfrm>
            <a:off x="4495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15" name="Rectangle 51"/>
          <p:cNvSpPr>
            <a:spLocks noChangeArrowheads="1"/>
          </p:cNvSpPr>
          <p:nvPr/>
        </p:nvSpPr>
        <p:spPr bwMode="auto">
          <a:xfrm>
            <a:off x="44958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16" name="Text Box 52"/>
          <p:cNvSpPr txBox="1">
            <a:spLocks noChangeArrowheads="1"/>
          </p:cNvSpPr>
          <p:nvPr/>
        </p:nvSpPr>
        <p:spPr bwMode="auto">
          <a:xfrm>
            <a:off x="54864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3</a:t>
            </a:r>
          </a:p>
        </p:txBody>
      </p:sp>
      <p:sp>
        <p:nvSpPr>
          <p:cNvPr id="36917" name="Text Box 53"/>
          <p:cNvSpPr txBox="1">
            <a:spLocks noChangeArrowheads="1"/>
          </p:cNvSpPr>
          <p:nvPr/>
        </p:nvSpPr>
        <p:spPr bwMode="auto">
          <a:xfrm>
            <a:off x="7620000" y="4572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4419600" y="2590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7</a:t>
            </a:r>
          </a:p>
        </p:txBody>
      </p:sp>
      <p:sp>
        <p:nvSpPr>
          <p:cNvPr id="36919" name="Text Box 55"/>
          <p:cNvSpPr txBox="1">
            <a:spLocks noChangeArrowheads="1"/>
          </p:cNvSpPr>
          <p:nvPr/>
        </p:nvSpPr>
        <p:spPr bwMode="auto">
          <a:xfrm>
            <a:off x="12192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0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0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1" name="Picture 3" descr="Рисунок1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4953000" y="3352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660033"/>
                </a:solidFill>
                <a:latin typeface="Georgia" pitchFamily="18" charset="0"/>
              </a:rPr>
              <a:t> </a:t>
            </a:r>
            <a:endParaRPr lang="ru-RU" sz="2000" b="1">
              <a:solidFill>
                <a:srgbClr val="660066"/>
              </a:solidFill>
              <a:latin typeface="Georgia" pitchFamily="18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28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1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2954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 </a:t>
            </a:r>
            <a:r>
              <a:rPr lang="ru-RU" sz="2800" b="1">
                <a:latin typeface="Georgia" pitchFamily="18" charset="0"/>
              </a:rPr>
              <a:t>А 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8288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295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2954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Ю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2954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М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1295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6</a:t>
            </a:r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12954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12954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12954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Й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1828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23622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А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2286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7620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1828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2362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В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2895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34290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39624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44958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 </a:t>
            </a:r>
            <a:r>
              <a:rPr lang="ru-RU" sz="2800" b="1">
                <a:latin typeface="Georgia" pitchFamily="18" charset="0"/>
              </a:rPr>
              <a:t>Н</a:t>
            </a: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50292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Я</a:t>
            </a: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5562600" y="24384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К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55626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55626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С</a:t>
            </a:r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55626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7918" name="Rectangle 30"/>
          <p:cNvSpPr>
            <a:spLocks noChangeArrowheads="1"/>
          </p:cNvSpPr>
          <p:nvPr/>
        </p:nvSpPr>
        <p:spPr bwMode="auto">
          <a:xfrm>
            <a:off x="5562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 П</a:t>
            </a:r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5029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5</a:t>
            </a:r>
            <a:r>
              <a:rPr lang="ru-RU" sz="2800" b="1">
                <a:latin typeface="Georgia" pitchFamily="18" charset="0"/>
              </a:rPr>
              <a:t>Ж</a:t>
            </a:r>
            <a:r>
              <a:rPr lang="ru-RU" sz="2000"/>
              <a:t>  </a:t>
            </a:r>
          </a:p>
        </p:txBody>
      </p:sp>
      <p:sp>
        <p:nvSpPr>
          <p:cNvPr id="37920" name="Rectangle 32"/>
          <p:cNvSpPr>
            <a:spLocks noChangeArrowheads="1"/>
          </p:cNvSpPr>
          <p:nvPr/>
        </p:nvSpPr>
        <p:spPr bwMode="auto">
          <a:xfrm>
            <a:off x="66294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60960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7922" name="Rectangle 34"/>
          <p:cNvSpPr>
            <a:spLocks noChangeArrowheads="1"/>
          </p:cNvSpPr>
          <p:nvPr/>
        </p:nvSpPr>
        <p:spPr bwMode="auto">
          <a:xfrm>
            <a:off x="76962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7923" name="Rectangle 35"/>
          <p:cNvSpPr>
            <a:spLocks noChangeArrowheads="1"/>
          </p:cNvSpPr>
          <p:nvPr/>
        </p:nvSpPr>
        <p:spPr bwMode="auto">
          <a:xfrm>
            <a:off x="7162800" y="838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З</a:t>
            </a: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7696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 </a:t>
            </a: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7696200" y="1905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Ф</a:t>
            </a: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7696200" y="1371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44958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Ь</a:t>
            </a:r>
          </a:p>
        </p:txBody>
      </p:sp>
      <p:sp>
        <p:nvSpPr>
          <p:cNvPr id="21544" name="Rectangle 40"/>
          <p:cNvSpPr>
            <a:spLocks noChangeArrowheads="1"/>
          </p:cNvSpPr>
          <p:nvPr/>
        </p:nvSpPr>
        <p:spPr bwMode="auto">
          <a:xfrm>
            <a:off x="4495800" y="40386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7929" name="Rectangle 41"/>
          <p:cNvSpPr>
            <a:spLocks noChangeArrowheads="1"/>
          </p:cNvSpPr>
          <p:nvPr/>
        </p:nvSpPr>
        <p:spPr bwMode="auto">
          <a:xfrm>
            <a:off x="34290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О</a:t>
            </a:r>
          </a:p>
        </p:txBody>
      </p:sp>
      <p:sp>
        <p:nvSpPr>
          <p:cNvPr id="37930" name="Rectangle 42"/>
          <p:cNvSpPr>
            <a:spLocks noChangeArrowheads="1"/>
          </p:cNvSpPr>
          <p:nvPr/>
        </p:nvSpPr>
        <p:spPr bwMode="auto">
          <a:xfrm>
            <a:off x="39624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Л</a:t>
            </a:r>
          </a:p>
        </p:txBody>
      </p:sp>
      <p:sp>
        <p:nvSpPr>
          <p:cNvPr id="37931" name="Rectangle 43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9</a:t>
            </a:r>
            <a:r>
              <a:rPr lang="ru-RU" sz="2800" b="1">
                <a:latin typeface="Georgia" pitchFamily="18" charset="0"/>
              </a:rPr>
              <a:t>У</a:t>
            </a:r>
          </a:p>
        </p:txBody>
      </p:sp>
      <p:sp>
        <p:nvSpPr>
          <p:cNvPr id="37932" name="Rectangle 44"/>
          <p:cNvSpPr>
            <a:spLocks noChangeArrowheads="1"/>
          </p:cNvSpPr>
          <p:nvPr/>
        </p:nvSpPr>
        <p:spPr bwMode="auto">
          <a:xfrm>
            <a:off x="2895600" y="45720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Г</a:t>
            </a:r>
          </a:p>
        </p:txBody>
      </p:sp>
      <p:sp>
        <p:nvSpPr>
          <p:cNvPr id="37933" name="Rectangle 45"/>
          <p:cNvSpPr>
            <a:spLocks noChangeArrowheads="1"/>
          </p:cNvSpPr>
          <p:nvPr/>
        </p:nvSpPr>
        <p:spPr bwMode="auto">
          <a:xfrm>
            <a:off x="23622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И</a:t>
            </a:r>
          </a:p>
        </p:txBody>
      </p:sp>
      <p:sp>
        <p:nvSpPr>
          <p:cNvPr id="37934" name="Rectangle 46"/>
          <p:cNvSpPr>
            <a:spLocks noChangeArrowheads="1"/>
          </p:cNvSpPr>
          <p:nvPr/>
        </p:nvSpPr>
        <p:spPr bwMode="auto">
          <a:xfrm>
            <a:off x="28956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Т</a:t>
            </a:r>
          </a:p>
        </p:txBody>
      </p:sp>
      <p:sp>
        <p:nvSpPr>
          <p:cNvPr id="37935" name="Rectangle 47"/>
          <p:cNvSpPr>
            <a:spLocks noChangeArrowheads="1"/>
          </p:cNvSpPr>
          <p:nvPr/>
        </p:nvSpPr>
        <p:spPr bwMode="auto">
          <a:xfrm>
            <a:off x="762000" y="304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Р</a:t>
            </a:r>
          </a:p>
        </p:txBody>
      </p:sp>
      <p:sp>
        <p:nvSpPr>
          <p:cNvPr id="37936" name="Text Box 48"/>
          <p:cNvSpPr txBox="1">
            <a:spLocks noChangeArrowheads="1"/>
          </p:cNvSpPr>
          <p:nvPr/>
        </p:nvSpPr>
        <p:spPr bwMode="auto">
          <a:xfrm>
            <a:off x="228600" y="3657600"/>
            <a:ext cx="30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8</a:t>
            </a:r>
          </a:p>
        </p:txBody>
      </p:sp>
      <p:sp>
        <p:nvSpPr>
          <p:cNvPr id="21553" name="Rectangle 49"/>
          <p:cNvSpPr>
            <a:spLocks noChangeArrowheads="1"/>
          </p:cNvSpPr>
          <p:nvPr/>
        </p:nvSpPr>
        <p:spPr bwMode="auto">
          <a:xfrm>
            <a:off x="4495800" y="35052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Ф</a:t>
            </a:r>
          </a:p>
        </p:txBody>
      </p:sp>
      <p:sp>
        <p:nvSpPr>
          <p:cNvPr id="21554" name="Rectangle 50"/>
          <p:cNvSpPr>
            <a:spLocks noChangeArrowheads="1"/>
          </p:cNvSpPr>
          <p:nvPr/>
        </p:nvSpPr>
        <p:spPr bwMode="auto">
          <a:xfrm>
            <a:off x="4495800" y="2971800"/>
            <a:ext cx="533400" cy="5334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Georgia" pitchFamily="18" charset="0"/>
              </a:rPr>
              <a:t>Е</a:t>
            </a:r>
          </a:p>
        </p:txBody>
      </p:sp>
      <p:sp>
        <p:nvSpPr>
          <p:cNvPr id="37939" name="Text Box 51"/>
          <p:cNvSpPr txBox="1">
            <a:spLocks noChangeArrowheads="1"/>
          </p:cNvSpPr>
          <p:nvPr/>
        </p:nvSpPr>
        <p:spPr bwMode="auto">
          <a:xfrm>
            <a:off x="54864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3</a:t>
            </a:r>
          </a:p>
        </p:txBody>
      </p:sp>
      <p:sp>
        <p:nvSpPr>
          <p:cNvPr id="37940" name="Text Box 52"/>
          <p:cNvSpPr txBox="1">
            <a:spLocks noChangeArrowheads="1"/>
          </p:cNvSpPr>
          <p:nvPr/>
        </p:nvSpPr>
        <p:spPr bwMode="auto">
          <a:xfrm>
            <a:off x="7620000" y="4572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4</a:t>
            </a:r>
          </a:p>
        </p:txBody>
      </p:sp>
      <p:sp>
        <p:nvSpPr>
          <p:cNvPr id="37941" name="Text Box 53"/>
          <p:cNvSpPr txBox="1">
            <a:spLocks noChangeArrowheads="1"/>
          </p:cNvSpPr>
          <p:nvPr/>
        </p:nvSpPr>
        <p:spPr bwMode="auto">
          <a:xfrm>
            <a:off x="4419600" y="25908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7</a:t>
            </a:r>
          </a:p>
        </p:txBody>
      </p:sp>
      <p:sp>
        <p:nvSpPr>
          <p:cNvPr id="21558" name="Rectangle 54"/>
          <p:cNvSpPr>
            <a:spLocks noChangeArrowheads="1"/>
          </p:cNvSpPr>
          <p:nvPr/>
        </p:nvSpPr>
        <p:spPr bwMode="auto">
          <a:xfrm>
            <a:off x="5257800" y="3429000"/>
            <a:ext cx="3581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00"/>
                </a:solidFill>
              </a:rPr>
              <a:t>7.</a:t>
            </a: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Без неё не побежит</a:t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Ни такси,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ни мотоцикл</a:t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Не поднимется                                                          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         ракета.</a:t>
            </a:r>
            <a:br>
              <a:rPr lang="ru-RU" sz="2000" b="1">
                <a:solidFill>
                  <a:srgbClr val="003300"/>
                </a:solidFill>
                <a:latin typeface="Georgia" pitchFamily="18" charset="0"/>
              </a:rPr>
            </a:br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Отгадайте, </a:t>
            </a:r>
          </a:p>
          <a:p>
            <a:r>
              <a:rPr lang="ru-RU" sz="2000" b="1">
                <a:solidFill>
                  <a:srgbClr val="003300"/>
                </a:solidFill>
                <a:latin typeface="Georgia" pitchFamily="18" charset="0"/>
              </a:rPr>
              <a:t>                          что же это?</a:t>
            </a:r>
          </a:p>
        </p:txBody>
      </p:sp>
      <p:pic>
        <p:nvPicPr>
          <p:cNvPr id="21559" name="Picture 55" descr="64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24600" y="2667000"/>
            <a:ext cx="2522538" cy="3733800"/>
          </a:xfrm>
          <a:noFill/>
        </p:spPr>
      </p:pic>
      <p:sp>
        <p:nvSpPr>
          <p:cNvPr id="37944" name="Text Box 56"/>
          <p:cNvSpPr txBox="1">
            <a:spLocks noChangeArrowheads="1"/>
          </p:cNvSpPr>
          <p:nvPr/>
        </p:nvSpPr>
        <p:spPr bwMode="auto">
          <a:xfrm>
            <a:off x="1219200" y="4572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1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1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21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21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1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21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1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wpt.ru/uploads/presentation_screenshots/c5c05edb9db60e8741bee617100c94a4.JPG"/>
          <p:cNvPicPr>
            <a:picLocks noChangeAspect="1" noChangeArrowheads="1"/>
          </p:cNvPicPr>
          <p:nvPr/>
        </p:nvPicPr>
        <p:blipFill>
          <a:blip r:embed="rId2" cstate="print"/>
          <a:srcRect t="17450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074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Полезные ископаемые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1340768"/>
            <a:ext cx="752872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С.46-50 читать,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отвечать на вопросы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/т с.30 №4,с.31 №6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6884" y="1916832"/>
            <a:ext cx="737900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Проверяем </a:t>
            </a:r>
          </a:p>
          <a:p>
            <a:pPr algn="ctr"/>
            <a:r>
              <a:rPr lang="ru-RU" sz="60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</a:t>
            </a:r>
            <a:endParaRPr lang="ru-RU" sz="60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ypresentation.ru/documents/20f0960afcdba6cdc45317123b4197fa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8680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Природные богатства и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 людей- основа экономики.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Они требуются для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производства товаров и услуг.</a:t>
            </a:r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wpt.ru/uploads/presentation_screenshots/c5c05edb9db60e8741bee617100c94a4.JPG"/>
          <p:cNvPicPr>
            <a:picLocks noChangeAspect="1" noChangeArrowheads="1"/>
          </p:cNvPicPr>
          <p:nvPr/>
        </p:nvPicPr>
        <p:blipFill>
          <a:blip r:embed="rId2" cstate="print"/>
          <a:srcRect t="17450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074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Полезные ископаемые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uslide.ru/images/16/22472/73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wpt.ru/uploads/presentation_screenshots/c5c05edb9db60e8741bee617100c94a4.JPG"/>
          <p:cNvPicPr>
            <a:picLocks noChangeAspect="1" noChangeArrowheads="1"/>
          </p:cNvPicPr>
          <p:nvPr/>
        </p:nvPicPr>
        <p:blipFill>
          <a:blip r:embed="rId2" cstate="print"/>
          <a:srcRect t="17450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074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Полезные ископаемые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6148" name="Picture 6" descr="Картинка 16 из 56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5669" b="5669"/>
          <a:stretch>
            <a:fillRect/>
          </a:stretch>
        </p:blipFill>
        <p:spPr bwMode="auto">
          <a:xfrm>
            <a:off x="285750" y="1547813"/>
            <a:ext cx="3929063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643042" y="285728"/>
            <a:ext cx="585791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3"/>
                </a:solidFill>
                <a:latin typeface="+mn-lt"/>
                <a:cs typeface="+mn-cs"/>
              </a:rPr>
              <a:t>Каменный уголь</a:t>
            </a:r>
          </a:p>
        </p:txBody>
      </p:sp>
      <p:pic>
        <p:nvPicPr>
          <p:cNvPr id="6152" name="Picture 8" descr="http://img16.slando.by/images_slandoby/62703157_1_1000x700_ugol-kamennyy-dlya-otopleniya-prodayu-zaslav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786058"/>
            <a:ext cx="5715000" cy="37909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562</Words>
  <Application>Microsoft Office PowerPoint</Application>
  <PresentationFormat>Экран (4:3)</PresentationFormat>
  <Paragraphs>409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Владелец;Карасева Инна Анатольевна</dc:creator>
  <cp:lastModifiedBy>Александр</cp:lastModifiedBy>
  <cp:revision>43</cp:revision>
  <dcterms:created xsi:type="dcterms:W3CDTF">2011-02-09T14:39:44Z</dcterms:created>
  <dcterms:modified xsi:type="dcterms:W3CDTF">2017-09-10T13:48:13Z</dcterms:modified>
</cp:coreProperties>
</file>