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7" r:id="rId20"/>
    <p:sldId id="276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88FD0"/>
    <a:srgbClr val="008000"/>
    <a:srgbClr val="0099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7C4C9-88EF-425A-A23F-DE758F83C99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45422-C76A-4F95-9258-003EF7F2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4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279D-7164-4650-8718-7A71120A21AC}" type="datetime1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02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B2E4-EC8E-4898-8023-64CFC6CDE1ED}" type="datetime1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9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9210-65F8-43E0-8BC6-A124C24896DF}" type="datetime1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71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8BC6-2B1F-47C7-B2F6-9424F04FF4F6}" type="datetime1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498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866E-A22E-4304-ADFC-8A1BDF8693C8}" type="datetime1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96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94A-4E69-45CC-8518-A07800CCC1D9}" type="datetime1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9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F48EE-7E20-4ED3-A4C9-C8242434452B}" type="datetime1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71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E4C8-0965-48EF-9FEA-36654F2F2FE2}" type="datetime1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51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0AF-BCCA-4D34-94A3-A87BC3BE0158}" type="datetime1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0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E9CD-D348-44FF-8F1E-1B10E3F074CB}" type="datetime1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2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9707-F0D4-427E-AD2D-0AEA09AB47DF}" type="datetime1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4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4173B-7DFC-4FC8-A61F-AA41CC51CADA}" type="datetime1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E42CA-40DA-4789-A332-BD9F91018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35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3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апля 4"/>
          <p:cNvSpPr/>
          <p:nvPr/>
        </p:nvSpPr>
        <p:spPr>
          <a:xfrm>
            <a:off x="275208" y="286439"/>
            <a:ext cx="8655728" cy="6249496"/>
          </a:xfrm>
          <a:prstGeom prst="teardrop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00" y="2040697"/>
            <a:ext cx="4330159" cy="44952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80224" y="225445"/>
            <a:ext cx="74217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Мир, в котором я живу» 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средство всестороннего развития детей старшего дошкольного возраста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нарушением зрения».</a:t>
            </a:r>
          </a:p>
        </p:txBody>
      </p:sp>
      <p:sp>
        <p:nvSpPr>
          <p:cNvPr id="9" name="Полилиния 8"/>
          <p:cNvSpPr/>
          <p:nvPr/>
        </p:nvSpPr>
        <p:spPr>
          <a:xfrm rot="21010095">
            <a:off x="3564356" y="2778363"/>
            <a:ext cx="4671152" cy="374791"/>
          </a:xfrm>
          <a:custGeom>
            <a:avLst/>
            <a:gdLst>
              <a:gd name="connsiteX0" fmla="*/ 4671152 w 4671152"/>
              <a:gd name="connsiteY0" fmla="*/ 374791 h 374791"/>
              <a:gd name="connsiteX1" fmla="*/ 2082188 w 4671152"/>
              <a:gd name="connsiteY1" fmla="*/ 218 h 374791"/>
              <a:gd name="connsiteX2" fmla="*/ 451692 w 4671152"/>
              <a:gd name="connsiteY2" fmla="*/ 319707 h 374791"/>
              <a:gd name="connsiteX3" fmla="*/ 0 w 4671152"/>
              <a:gd name="connsiteY3" fmla="*/ 275639 h 37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1152" h="374791">
                <a:moveTo>
                  <a:pt x="4671152" y="374791"/>
                </a:moveTo>
                <a:cubicBezTo>
                  <a:pt x="3728291" y="192095"/>
                  <a:pt x="2785431" y="9399"/>
                  <a:pt x="2082188" y="218"/>
                </a:cubicBezTo>
                <a:cubicBezTo>
                  <a:pt x="1378945" y="-8963"/>
                  <a:pt x="798723" y="273804"/>
                  <a:pt x="451692" y="319707"/>
                </a:cubicBezTo>
                <a:cubicBezTo>
                  <a:pt x="104661" y="365610"/>
                  <a:pt x="52330" y="320624"/>
                  <a:pt x="0" y="275639"/>
                </a:cubicBezTo>
              </a:path>
            </a:pathLst>
          </a:custGeom>
          <a:ln>
            <a:prstDash val="lgDashDot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67406" y="3404471"/>
            <a:ext cx="42635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МБДОУ д/с № 17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психолог 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Бабич Янина Анатольевна</a:t>
            </a:r>
          </a:p>
          <a:p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учитель – дефектолог (тифлопедагог</a:t>
            </a: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dirty="0" err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Чекурина</a:t>
            </a:r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Елена Анатольевна</a:t>
            </a:r>
            <a:endParaRPr lang="ru-RU" sz="20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7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899" y="363557"/>
            <a:ext cx="8362871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3" y="248384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31193" y="1606858"/>
            <a:ext cx="8566578" cy="4971495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4900" y="1731146"/>
            <a:ext cx="8132051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одержание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коррекционно-развивающих занятий разработано с учетом календарно - тематического планирования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имеют единый сюжет и построены в форме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родолжительность 20-30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минут, в зависимости от возраста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икл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занятий рассчитан на семь месяцев, занятия проводятся один раз в неделю.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  этапах занятий, где ведущая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отводится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одному из специалистов,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другой специалист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выступает в роли,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участника, так и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t>10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Специфика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1141152"/>
            <a:ext cx="8845340" cy="5588122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088" y="1217981"/>
            <a:ext cx="8437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1. Вводная  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Игры-задания для рабочего настроя 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Структура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J:\24.04.17 ПРОЕКТ\IMG_019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5379" y="1588449"/>
            <a:ext cx="2689215" cy="2266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J:\24.04.17 ПРОЕКТ\IMG_020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3348" y="1621193"/>
            <a:ext cx="2651320" cy="2293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J:\24.04.17 ПРОЕКТ\IMG_02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579" y="4208015"/>
            <a:ext cx="2775614" cy="2081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J:\24.04.17 ПРОЕКТ\24.04.17 ПРОЕКТ\IMG_037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088" y="1677896"/>
            <a:ext cx="2874384" cy="2155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7088" y="3741015"/>
            <a:ext cx="2707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«Клубочек»</a:t>
            </a:r>
            <a:endParaRPr lang="ru-RU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70193" y="3735158"/>
            <a:ext cx="2630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«Доброе животное»</a:t>
            </a:r>
            <a:endParaRPr lang="ru-RU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301" y="3765936"/>
            <a:ext cx="342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«Здороваемся частями тела»</a:t>
            </a:r>
            <a:endParaRPr lang="ru-RU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7783" y="6218294"/>
            <a:ext cx="2846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«Здравствуйте»</a:t>
            </a:r>
            <a:endParaRPr lang="ru-RU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J:\24.04.17 ПРОЕКТ\24.04.17 ПРОЕКТ\IMG_045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380" y="4208014"/>
            <a:ext cx="2775615" cy="2081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098324" y="6205079"/>
            <a:ext cx="2846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«Встать по пальцам»</a:t>
            </a:r>
            <a:endParaRPr lang="ru-RU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J:\24.04.17 ПРОЕКТ\24.04.17 ПРОЕКТ\IMG_037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054" y="4208016"/>
            <a:ext cx="2775614" cy="2081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800454" y="6205079"/>
            <a:ext cx="3121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«Поменяйтесь местами </a:t>
            </a:r>
          </a:p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все, кто…»</a:t>
            </a:r>
            <a:endParaRPr lang="ru-RU" sz="16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0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1141152"/>
            <a:ext cx="8845340" cy="5588122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088" y="1217981"/>
            <a:ext cx="8301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    </a:t>
            </a: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000" b="1" dirty="0" err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-игрового приобщения к делу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Структура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24.04.17 ПРОЕКТ\24.04.17 ПРОЕКТ\IMG_038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676" y="4098827"/>
            <a:ext cx="2892437" cy="207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PHOTO\Camera\20170421_0828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9" y="1722269"/>
            <a:ext cx="3934121" cy="2212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PHOTO\Camera\20170421_0822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327" y="1722269"/>
            <a:ext cx="3934122" cy="2212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J:\24.04.17 ПРОЕКТ\IMG_024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832" y="4507199"/>
            <a:ext cx="2785213" cy="2088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:\24.04.17 ПРОЕКТ\IMG_030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6933" y="4098827"/>
            <a:ext cx="2769834" cy="207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4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996757"/>
            <a:ext cx="8845340" cy="573251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975" y="996757"/>
            <a:ext cx="836078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</a:rPr>
              <a:t>Период </a:t>
            </a:r>
            <a:r>
              <a:rPr lang="ru-RU" sz="2400" b="1" dirty="0" err="1">
                <a:solidFill>
                  <a:srgbClr val="008000"/>
                </a:solidFill>
                <a:latin typeface="Times New Roman" pitchFamily="18" charset="0"/>
              </a:rPr>
              <a:t>плеоптического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</a:rPr>
              <a:t> лечения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Структура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9" descr="IMG_024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21" y="1771794"/>
            <a:ext cx="2952750" cy="2214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32165" y="3863015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>
                <a:solidFill>
                  <a:srgbClr val="FF3300"/>
                </a:solidFill>
                <a:latin typeface="Times New Roman" pitchFamily="18" charset="0"/>
              </a:rPr>
              <a:t>«Иголочки»</a:t>
            </a:r>
          </a:p>
        </p:txBody>
      </p:sp>
      <p:pic>
        <p:nvPicPr>
          <p:cNvPr id="2050" name="Picture 2" descr="J:\24.04.17 ПРОЕКТ\IMG_02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571" y="1800825"/>
            <a:ext cx="2855876" cy="2141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379611" y="3863015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«Разрезные картинки»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051" name="Picture 3" descr="J:\24.04.17 ПРОЕКТ\IMG_02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339" y="1829855"/>
            <a:ext cx="2875336" cy="2156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6245217" y="3887541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«Обведи предмет»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052" name="Picture 4" descr="J:\24.04.17 ПРОЕКТ\24.04.17 ПРОЕКТ\IMG_039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21" y="4244535"/>
            <a:ext cx="2885560" cy="2164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364975" y="6362562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«Дорожки»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053" name="Picture 5" descr="J:\24.04.17 ПРОЕКТ\24.04.17 ПРОЕКТ\IMG_039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6749" y="4229727"/>
            <a:ext cx="2905304" cy="2178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3126749" y="6350956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«Лабиринты»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055" name="Picture 7" descr="J:\24.04.17 ПРОЕКТ\24.04.17 ПРОЕКТ\IMG_044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1596" y="4254252"/>
            <a:ext cx="2811079" cy="2108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6118786" y="6320000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«Цепочки»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5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996757"/>
            <a:ext cx="8845340" cy="573251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975" y="996757"/>
            <a:ext cx="836078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</a:rPr>
              <a:t>Период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</a:rPr>
              <a:t>ортоптического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</a:rPr>
              <a:t>лечения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Структура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53591" y="3863015"/>
            <a:ext cx="26524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</a:rPr>
              <a:t>«Зашумленные картинки»</a:t>
            </a:r>
            <a:endParaRPr lang="ru-RU" sz="16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379611" y="3863015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«Соедини картинки»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6245217" y="3887541"/>
            <a:ext cx="26524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«Сюжетные картинки»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326645" y="6338036"/>
            <a:ext cx="28487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</a:rPr>
              <a:t>«Наложенные изображения»</a:t>
            </a:r>
            <a:endParaRPr lang="ru-RU" sz="16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5057878" y="6338036"/>
            <a:ext cx="26524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</a:rPr>
              <a:t>«Подбери изображение»</a:t>
            </a:r>
            <a:endParaRPr lang="ru-RU" sz="16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18" name="Picture 12" descr="IMG_028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591" y="1821830"/>
            <a:ext cx="2663825" cy="215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5" descr="IMG_024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6997" y="1865940"/>
            <a:ext cx="2816739" cy="2111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13" descr="IMG_031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053" y="1915865"/>
            <a:ext cx="2749052" cy="2061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J:\24.04.17 ПРОЕКТ\24.04.17 ПРОЕКТ\IMG_044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2479" y="4229727"/>
            <a:ext cx="2811079" cy="2108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J:\24.04.17 ПРОЕКТ\24.04.17 ПРОЕКТ\IMG_046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040" y="4257973"/>
            <a:ext cx="2806118" cy="2104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44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996757"/>
            <a:ext cx="8845340" cy="573251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975" y="996757"/>
            <a:ext cx="836078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</a:rPr>
              <a:t>Период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</a:rPr>
              <a:t>стереоскопического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</a:rPr>
              <a:t>лечения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Структура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2901098" y="6349066"/>
            <a:ext cx="2652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«Самолеты»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513013" y="3850475"/>
            <a:ext cx="628384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«Встать как на картинке»</a:t>
            </a: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3" name="Picture 9" descr="IMG_025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276" y="4229727"/>
            <a:ext cx="2808287" cy="210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J:\24.04.17 ПРОЕКТ\24.04.17 ПРОЕКТ\IMG_04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37" y="1750808"/>
            <a:ext cx="2806118" cy="2104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J:\24.04.17 ПРОЕКТ\24.04.17 ПРОЕКТ\IMG_04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0293" y="1750809"/>
            <a:ext cx="2848975" cy="2136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:\24.04.17 ПРОЕКТ\24.04.17 ПРОЕКТ\IMG_04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053" y="1750809"/>
            <a:ext cx="2848976" cy="2136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J:\24.04.17 ПРОЕКТ\IMG_026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934" y="4250194"/>
            <a:ext cx="2754237" cy="2065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3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996757"/>
            <a:ext cx="8845340" cy="573251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975" y="996757"/>
            <a:ext cx="8360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Деление на </a:t>
            </a:r>
            <a:r>
              <a:rPr lang="ru-RU" sz="40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микрогруппы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6320293" y="3709842"/>
            <a:ext cx="2774830" cy="116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</a:pPr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Объединение </a:t>
            </a:r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путем образования пар (троек, четвёрок, шестёрок)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ru-RU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14" name="Picture 16" descr="IMG_023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357" y="1503936"/>
            <a:ext cx="2428700" cy="2359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J:\24.04.17 ПРОЕКТ\24.04.17 ПРОЕКТ\IMG_03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560" y="1502646"/>
            <a:ext cx="3147158" cy="2360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4"/>
          <p:cNvSpPr>
            <a:spLocks noChangeArrowheads="1"/>
          </p:cNvSpPr>
          <p:nvPr/>
        </p:nvSpPr>
        <p:spPr bwMode="auto">
          <a:xfrm>
            <a:off x="71021" y="3709842"/>
            <a:ext cx="32234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желанию детей, </a:t>
            </a:r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сходству или жизненным ситуациям</a:t>
            </a:r>
            <a:endParaRPr lang="ru-RU" sz="1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8"/>
          <p:cNvSpPr>
            <a:spLocks noChangeArrowheads="1"/>
          </p:cNvSpPr>
          <p:nvPr/>
        </p:nvSpPr>
        <p:spPr bwMode="auto">
          <a:xfrm>
            <a:off x="3415445" y="3712398"/>
            <a:ext cx="30086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предметам, объединённым одним названием (признаком)</a:t>
            </a:r>
            <a:endParaRPr lang="ru-RU" sz="1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J:\24.04.17 ПРОЕКТ\IMG_026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199" y="1502645"/>
            <a:ext cx="3147158" cy="2360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J:\24.04.17 ПРОЕКТ\IMG_025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910" y="4473989"/>
            <a:ext cx="2840269" cy="2130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1"/>
          <p:cNvSpPr>
            <a:spLocks noChangeArrowheads="1"/>
          </p:cNvSpPr>
          <p:nvPr/>
        </p:nvSpPr>
        <p:spPr bwMode="auto">
          <a:xfrm>
            <a:off x="-285966" y="5753058"/>
            <a:ext cx="2305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разрезному материалу</a:t>
            </a:r>
            <a:endParaRPr lang="ru-RU" sz="1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F:\PHOTO\Camera\20170421_083322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1118" y="4473989"/>
            <a:ext cx="2842367" cy="2130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13"/>
          <p:cNvSpPr>
            <a:spLocks noChangeArrowheads="1"/>
          </p:cNvSpPr>
          <p:nvPr/>
        </p:nvSpPr>
        <p:spPr bwMode="auto">
          <a:xfrm>
            <a:off x="7109198" y="5603151"/>
            <a:ext cx="18128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слову, </a:t>
            </a:r>
            <a:endParaRPr lang="ru-RU" sz="16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движению</a:t>
            </a:r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16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действию</a:t>
            </a:r>
            <a:endParaRPr lang="ru-RU" sz="1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85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8983" y="221942"/>
            <a:ext cx="8723074" cy="6507333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35519" y="221942"/>
            <a:ext cx="8360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1"/>
          <p:cNvSpPr>
            <a:spLocks noChangeArrowheads="1"/>
          </p:cNvSpPr>
          <p:nvPr/>
        </p:nvSpPr>
        <p:spPr bwMode="auto">
          <a:xfrm>
            <a:off x="1799313" y="671705"/>
            <a:ext cx="55211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«Выложи фигуру»</a:t>
            </a:r>
            <a:endParaRPr lang="ru-RU" sz="24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J:\24.04.17 ПРОЕКТ\24.04.17 ПРОЕКТ\IMG_03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809" y="1197721"/>
            <a:ext cx="3646782" cy="273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J:\24.04.17 ПРОЕКТ\24.04.17 ПРОЕКТ\IMG_03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33" y="3973325"/>
            <a:ext cx="3580398" cy="2685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J:\24.04.17 ПРОЕКТ\24.04.17 ПРОЕКТ\IMG_03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574" y="1175553"/>
            <a:ext cx="3634418" cy="2725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36" y="210633"/>
            <a:ext cx="920172" cy="955252"/>
          </a:xfrm>
          <a:prstGeom prst="rect">
            <a:avLst/>
          </a:prstGeom>
        </p:spPr>
      </p:pic>
      <p:pic>
        <p:nvPicPr>
          <p:cNvPr id="6154" name="Picture 10" descr="J:\24.04.17 ПРОЕКТ\24.04.17 ПРОЕКТ\IMG_035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574" y="3953066"/>
            <a:ext cx="3634418" cy="2725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8983" y="221942"/>
            <a:ext cx="8723074" cy="6507333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35519" y="221942"/>
            <a:ext cx="8360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2. Рабочая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1"/>
          <p:cNvSpPr>
            <a:spLocks noChangeArrowheads="1"/>
          </p:cNvSpPr>
          <p:nvPr/>
        </p:nvSpPr>
        <p:spPr bwMode="auto">
          <a:xfrm>
            <a:off x="1340529" y="671705"/>
            <a:ext cx="68002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адания </a:t>
            </a: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для творческого самоутверждения 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36" y="210633"/>
            <a:ext cx="920172" cy="955252"/>
          </a:xfrm>
          <a:prstGeom prst="rect">
            <a:avLst/>
          </a:prstGeom>
        </p:spPr>
      </p:pic>
      <p:pic>
        <p:nvPicPr>
          <p:cNvPr id="10" name="Picture 7" descr="F:\PHOTO\Camera\20170421_08343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655" y="1133370"/>
            <a:ext cx="3373075" cy="2450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PHOTO\Camera\20170421_08361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7561" y="1133370"/>
            <a:ext cx="3223673" cy="2471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3"/>
          <p:cNvSpPr>
            <a:spLocks noChangeArrowheads="1"/>
          </p:cNvSpPr>
          <p:nvPr/>
        </p:nvSpPr>
        <p:spPr bwMode="auto">
          <a:xfrm>
            <a:off x="4777561" y="3457560"/>
            <a:ext cx="33252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«Животные»</a:t>
            </a:r>
          </a:p>
        </p:txBody>
      </p:sp>
      <p:pic>
        <p:nvPicPr>
          <p:cNvPr id="13" name="Picture 8" descr="F:\PHOTO\Camera\20170421_08362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3356" y="3833958"/>
            <a:ext cx="3091264" cy="2567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13356" y="6335647"/>
            <a:ext cx="30690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«Разыгрывание ситуаций»</a:t>
            </a:r>
          </a:p>
        </p:txBody>
      </p:sp>
      <p:pic>
        <p:nvPicPr>
          <p:cNvPr id="15" name="Picture 9" descr="J:\24.04.17 ПРОЕКТ\24.04.17 ПРОЕКТ\IMG_039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466" y="3860654"/>
            <a:ext cx="3388053" cy="2541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3"/>
          <p:cNvSpPr>
            <a:spLocks noChangeArrowheads="1"/>
          </p:cNvSpPr>
          <p:nvPr/>
        </p:nvSpPr>
        <p:spPr bwMode="auto">
          <a:xfrm>
            <a:off x="5117226" y="6297203"/>
            <a:ext cx="26459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«Сценки - истории»</a:t>
            </a:r>
          </a:p>
        </p:txBody>
      </p:sp>
      <p:sp>
        <p:nvSpPr>
          <p:cNvPr id="17" name="Прямоугольник 13"/>
          <p:cNvSpPr>
            <a:spLocks noChangeArrowheads="1"/>
          </p:cNvSpPr>
          <p:nvPr/>
        </p:nvSpPr>
        <p:spPr bwMode="auto">
          <a:xfrm>
            <a:off x="310435" y="3481849"/>
            <a:ext cx="40129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«Что мы делали не скажем…»</a:t>
            </a:r>
          </a:p>
        </p:txBody>
      </p:sp>
    </p:spTree>
    <p:extLst>
      <p:ext uri="{BB962C8B-B14F-4D97-AF65-F5344CB8AC3E}">
        <p14:creationId xmlns:p14="http://schemas.microsoft.com/office/powerpoint/2010/main" val="173757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7452" y="150494"/>
            <a:ext cx="8664606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57452" y="1207363"/>
            <a:ext cx="8664606" cy="5415379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08904" y="1289342"/>
            <a:ext cx="292372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Смена лидерства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916" y="178318"/>
            <a:ext cx="7359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Основные правила и </a:t>
            </a:r>
            <a:r>
              <a:rPr lang="ru-RU" sz="3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словия</a:t>
            </a:r>
            <a:endParaRPr lang="ru-RU" sz="36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J:\24.04.17 ПРОЕКТ\24.04.17 ПРОЕКТ\IMG_042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473" y="1753551"/>
            <a:ext cx="2856303" cy="2503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PHOTO\Camera\20170421_08331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5491" y="1741050"/>
            <a:ext cx="2768913" cy="2609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MG_031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54334" y="1727850"/>
            <a:ext cx="2558575" cy="259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J:\24.04.17 ПРОЕКТ\IMG_032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602" y="4256871"/>
            <a:ext cx="3057164" cy="2292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J:\24.04.17 ПРОЕКТ\24.04.17 ПРОЕКТ\IMG_040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701" y="4319577"/>
            <a:ext cx="2944415" cy="2208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1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46" y="32336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844" y="1850834"/>
            <a:ext cx="80863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социализации, адаптации ребенка с ограниченными возможностями здоровья к современному миру, постоянно меняющимся условиям жизни является одной из актуальнейших  на сегодняшний день. </a:t>
            </a:r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4"/>
            <a:ext cx="8753382" cy="73727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4769" y="996757"/>
            <a:ext cx="8845340" cy="573251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6722" y="1002235"/>
            <a:ext cx="88214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сочетается с двигательной активностью и сменой мизансцен</a:t>
            </a: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6645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Основные правила и условия</a:t>
            </a:r>
          </a:p>
        </p:txBody>
      </p:sp>
      <p:pic>
        <p:nvPicPr>
          <p:cNvPr id="18" name="Picture 6" descr="IMG_029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73" y="1535366"/>
            <a:ext cx="3289967" cy="2468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J:\24.04.17 ПРОЕКТ\24.04.17 ПРОЕКТ\IMG_03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367" y="1540843"/>
            <a:ext cx="3283981" cy="2462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J:\24.04.17 ПРОЕКТ\24.04.17 ПРОЕКТ\IMG_039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501" y="4065973"/>
            <a:ext cx="3351318" cy="2513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J:\24.04.17 ПРОЕКТ\IMG_02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562" y="4107584"/>
            <a:ext cx="3240350" cy="2430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34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3"/>
            <a:ext cx="8753382" cy="84626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48575" y="1287262"/>
            <a:ext cx="8673483" cy="534435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473" y="1371581"/>
            <a:ext cx="819503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Смена темпа 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ритма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Менять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темп и ритм помогает ограничение во времени </a:t>
            </a:r>
          </a:p>
          <a:p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(песочные или обычные часы). У детей возникает понимание, что каждое задание имеет свое начало и конец, и требует определенной сосредоточенности.</a:t>
            </a:r>
          </a:p>
          <a:p>
            <a:pPr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 всех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видов деятельности</a:t>
            </a:r>
          </a:p>
          <a:p>
            <a:pPr>
              <a:defRPr/>
            </a:pP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происходит в игровой форме, для этого можно использовать различные игры, которые развивают внимание, фонематический слух, мышление, умение взаимодействовать друг с другом.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6645" y="178318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Основные правила и условия</a:t>
            </a:r>
          </a:p>
        </p:txBody>
      </p:sp>
    </p:spTree>
    <p:extLst>
      <p:ext uri="{BB962C8B-B14F-4D97-AF65-F5344CB8AC3E}">
        <p14:creationId xmlns:p14="http://schemas.microsoft.com/office/powerpoint/2010/main" val="11711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56722" y="248575"/>
            <a:ext cx="8821434" cy="6418555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29" y="141721"/>
            <a:ext cx="920172" cy="9552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2081" y="335468"/>
            <a:ext cx="4159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3. Завершающая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J:\24.04.17 ПРОЕКТ\IMG_03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500" y="881108"/>
            <a:ext cx="3820357" cy="2865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J:\24.04.17 ПРОЕКТ\IMG_03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984" y="881108"/>
            <a:ext cx="3817400" cy="2863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J:\24.04.17 ПРОЕКТ\IMG_03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29" y="3726402"/>
            <a:ext cx="3820357" cy="2865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F:\PHOTO\Camera\20170421_08392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93553" y="3744157"/>
            <a:ext cx="4459831" cy="2847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02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3"/>
            <a:ext cx="8753382" cy="84626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48575" y="1287262"/>
            <a:ext cx="8673483" cy="534435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473" y="1371581"/>
            <a:ext cx="823641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Воспитатели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отметили позитивные изменения:</a:t>
            </a:r>
          </a:p>
          <a:p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повышение уровня произвольного внимания детей;</a:t>
            </a:r>
          </a:p>
          <a:p>
            <a:pPr lvl="0"/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повышение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мотивации детей к школьному обучению;</a:t>
            </a:r>
          </a:p>
          <a:p>
            <a:pPr lvl="0"/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снижение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конфликтности в группе детей;</a:t>
            </a:r>
          </a:p>
          <a:p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развитие умения детей договариваться друг с другом;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индивидуализации педагогического процесса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рабо­те с группой;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стали с легкостью справляться с заданиями на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зрительное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восприятие и ориентировку в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пространстве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облюдение офтальмологических требований и зрительных нагрузок позволили улучшить остроту зрения.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6645" y="178318"/>
            <a:ext cx="711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7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8676" y="150493"/>
            <a:ext cx="8753382" cy="84626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73" y="41505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48575" y="1287262"/>
            <a:ext cx="8673483" cy="534435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7351" y="1371581"/>
            <a:ext cx="841603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Дошкольники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принимавшие участие в проекте: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Я знаю, что для моих глаз нужен отдых, я сам умею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зрительную гимнастику»;</a:t>
            </a:r>
          </a:p>
          <a:p>
            <a:pPr marL="342900" lvl="0" indent="-342900">
              <a:buFontTx/>
              <a:buChar char="-"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Теперь я не боюсь браться даже за самые трудные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Если я вдруг сделаю что-то не так, у меня есть «волшебный спо­соб» все сделать хорошо. Надо только вспомнить, как это у меня получилось раньше». (и т. д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все участники проекта отметили позитивные изменения, произошедшие за время реализации проекта «Мир, в котором я живу».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6645" y="178318"/>
            <a:ext cx="711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48575" y="355108"/>
            <a:ext cx="8673483" cy="6276512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16" y="533313"/>
            <a:ext cx="920172" cy="955252"/>
          </a:xfrm>
          <a:prstGeom prst="rect">
            <a:avLst/>
          </a:prstGeom>
        </p:spPr>
      </p:pic>
      <p:pic>
        <p:nvPicPr>
          <p:cNvPr id="7" name="Picture 5" descr="3a8782acc4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775" y="639845"/>
            <a:ext cx="549275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>
            <a:spLocks/>
          </p:cNvSpPr>
          <p:nvPr/>
        </p:nvSpPr>
        <p:spPr bwMode="auto">
          <a:xfrm>
            <a:off x="468313" y="5589588"/>
            <a:ext cx="818356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2125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844" y="1850834"/>
            <a:ext cx="80863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с нарушением зрения социально-адаптивных навыков для успешного взаимодействия с окружающим миром и ориентировки в нем с помощью интегрированных форм организации занятий.    </a:t>
            </a:r>
          </a:p>
        </p:txBody>
      </p:sp>
    </p:spTree>
    <p:extLst>
      <p:ext uri="{BB962C8B-B14F-4D97-AF65-F5344CB8AC3E}">
        <p14:creationId xmlns:p14="http://schemas.microsoft.com/office/powerpoint/2010/main" val="279115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04186" y="218505"/>
            <a:ext cx="8682362" cy="908959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7" y="282831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82" y="172212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04186" y="1313895"/>
            <a:ext cx="8682362" cy="5344357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8473" y="1425117"/>
            <a:ext cx="84160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Разработка и внедрение нетрадиционных форм организации тематических занятий по развитию зрительного восприятия и обогащению представлений о мире.</a:t>
            </a:r>
          </a:p>
          <a:p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Формирование опыта социального взаимодействия, повышение успешности детей с ограниченными возможностями в области адаптации и  самореализации через применение </a:t>
            </a:r>
            <a:r>
              <a:rPr lang="ru-RU" sz="22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-игровой технологии.</a:t>
            </a:r>
          </a:p>
          <a:p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Развитие зрительного восприятия как наиважнейшей формы социальной адаптации ребенка в обществе.</a:t>
            </a:r>
          </a:p>
          <a:p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Развитие ориентировки в окружающем предметном мире.</a:t>
            </a:r>
          </a:p>
          <a:p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Развитие у детей умения самостоятельно применять полученные навыки в практической деятельности.</a:t>
            </a:r>
          </a:p>
          <a:p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новой адаптивной модели взаимодействия ребенка, педагога,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42309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3480" y="1638181"/>
            <a:ext cx="75904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старшего дошкольного возраста и подготовительной к школе группы с нарушением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зрения;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дефектолог (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тифлопедагог);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едагоги;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0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844" y="1620426"/>
            <a:ext cx="780304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Аналитико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диагностический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анализ литературы, сбор информации по проблеме, диагностика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(методы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 приемы обучения, формы организации детей, использование новых технологий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Аналитико - обобщающий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диагностика, подведение итогов работы с детьми по проблеме, обобщение опыта).</a:t>
            </a:r>
          </a:p>
        </p:txBody>
      </p:sp>
    </p:spTree>
    <p:extLst>
      <p:ext uri="{BB962C8B-B14F-4D97-AF65-F5344CB8AC3E}">
        <p14:creationId xmlns:p14="http://schemas.microsoft.com/office/powerpoint/2010/main" val="9956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95309" y="363557"/>
            <a:ext cx="8762259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0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95309" y="1518492"/>
            <a:ext cx="8762259" cy="517527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5108" y="1593793"/>
            <a:ext cx="84781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дошкольников: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инновационного подхода в работу по развитию познавательного интереса и познавательной активности у детей с нарушением зрения;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уровня инициативности, самостоятельности, ответственности;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способности работать индивидуально, в группе и коллективе;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нахождение правильного решения в нестандартных ситуациях;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навыков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эмоциональных состояний и поведения.</a:t>
            </a:r>
          </a:p>
          <a:p>
            <a:endParaRPr lang="ru-RU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педагогов: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уровня профессиональной компетентности в области взаимодействия с детьми;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результативности педагогической деятельности;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эффективное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с детьми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родителей:</a:t>
            </a:r>
            <a:endParaRPr lang="ru-RU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свободный доступ к образовательным ресурсам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активное участие в коррекционно-развивающих мероприятиях интеграционного процесса. </a:t>
            </a:r>
          </a:p>
          <a:p>
            <a:pPr marL="285750" indent="-285750">
              <a:buFontTx/>
              <a:buChar char="-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51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39696" y="106106"/>
            <a:ext cx="8637973" cy="707886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6695" y="50645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Риски и пути их преодоления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46" y="50645"/>
            <a:ext cx="857574" cy="89026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07747" y="1029810"/>
            <a:ext cx="8732068" cy="5699464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815035"/>
              </p:ext>
            </p:extLst>
          </p:nvPr>
        </p:nvGraphicFramePr>
        <p:xfrm>
          <a:off x="365111" y="1115412"/>
          <a:ext cx="8423782" cy="5531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31999"/>
                <a:gridCol w="4991783"/>
              </a:tblGrid>
              <a:tr h="220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Возможные риски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Пути преодоления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</a:tr>
              <a:tr h="2209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Дети: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0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недостаточный уровень развития психических структур (познавательных, эмоционально-волевых)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Выявление сильных сторон детей.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Многократное повторение некоторых заданий.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Индивидуальное взаимодействие.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Сотрудничество с родителями по созданию единого «воспитательного пространства».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</a:tr>
              <a:tr h="92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Утомляемость детей (индивидуальные особенности)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Учет возрастных, индивидуальных особенностей детей с нарушением зрения.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игровых форм работы.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Четкое соблюдение временных рамок.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</a:tr>
              <a:tr h="2209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Педагоги: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Недостаточно высокий уровень мотивации педагогов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Ознакомление с результативностью реализации проекта.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</a:tr>
              <a:tr h="88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Включение в контекст собственной педагогической деятельности социо-игровой технологии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Обучающие семинары, мастер-классы для педагогов.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 с подборкой игр и упражнений для детей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</a:tr>
              <a:tr h="2209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Родители: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Недостаточная заинтересованность, активность родителей при взаимодействии с педагогами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Активное участие в коррекционно-развивающих мероприятиях интеграционного процесса.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Индивидуальное консультирование родителей об успешности прохождения курса занятий по проекту.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6" marR="506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2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88FD0"/>
            </a:gs>
            <a:gs pos="39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7449" y="363557"/>
            <a:ext cx="8748997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Специфика занятий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7449" y="1518492"/>
            <a:ext cx="8748997" cy="5104250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t>9</a:t>
            </a:fld>
            <a:endParaRPr lang="ru-RU" dirty="0"/>
          </a:p>
        </p:txBody>
      </p:sp>
      <p:pic>
        <p:nvPicPr>
          <p:cNvPr id="2050" name="Picture 2" descr="J:\24.04.17 ПРОЕКТ\24.04.17 ПРОЕКТ\IMG_03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058" y="1660128"/>
            <a:ext cx="3101261" cy="2325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J:\24.04.17 ПРОЕКТ\24.04.17 ПРОЕКТ\IMG_03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078" y="4070617"/>
            <a:ext cx="3205748" cy="2404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J:\24.04.17 ПРОЕКТ\24.04.17 ПРОЕКТ\IMG_035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639" y="1660127"/>
            <a:ext cx="3213986" cy="24104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J:\24.04.17 ПРОЕКТ\IMG_03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9358" y="4070616"/>
            <a:ext cx="3205748" cy="2404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e6a1e257e54216faa6a757a571a1341218922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488</TotalTime>
  <Words>922</Words>
  <Application>Microsoft Office PowerPoint</Application>
  <PresentationFormat>Экран (4:3)</PresentationFormat>
  <Paragraphs>188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Бабич</cp:lastModifiedBy>
  <cp:revision>231</cp:revision>
  <dcterms:created xsi:type="dcterms:W3CDTF">2013-04-07T07:07:54Z</dcterms:created>
  <dcterms:modified xsi:type="dcterms:W3CDTF">2017-09-10T13:26:21Z</dcterms:modified>
</cp:coreProperties>
</file>