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81" r:id="rId8"/>
    <p:sldId id="282" r:id="rId9"/>
    <p:sldId id="272" r:id="rId10"/>
    <p:sldId id="279" r:id="rId11"/>
    <p:sldId id="262" r:id="rId12"/>
    <p:sldId id="273" r:id="rId13"/>
    <p:sldId id="263" r:id="rId14"/>
    <p:sldId id="264" r:id="rId15"/>
    <p:sldId id="265" r:id="rId16"/>
    <p:sldId id="266" r:id="rId17"/>
    <p:sldId id="267" r:id="rId18"/>
    <p:sldId id="268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C0CBDB-BAF2-4ED6-85F4-A75CA3743C98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2551A3-2722-40E1-B5B0-5BFD9DD6EC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C4%E5%F1%EF%EE%F2%E8%E7%E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source.org/wiki/&#1069;&#1057;&#1041;&#1045;/&#1044;&#1077;&#1089;&#1087;&#1086;&#1090;&#1080;&#1079;&#1084;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adosvet.zx6.ru/uploads/posts/2008-11/1227263525_image008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foto.rambler.ru/public/dima_4udik/27/4/1-we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orage.classniy.ru/6/2/0/9/5153.jpe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numizmat.ru/netcat_files/Image/626-gold-coins-.jpg" TargetMode="External"/><Relationship Id="rId4" Type="http://schemas.openxmlformats.org/officeDocument/2006/relationships/hyperlink" Target="http://cs732.vk.com/u65363672/123935923/x_4781f45b.jpg" TargetMode="External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59898"/>
            <a:ext cx="7795592" cy="4783614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/>
              <a:t>Цивилизации Востока. Деспотия.</a:t>
            </a:r>
            <a:br>
              <a:rPr lang="ru-RU" sz="8000" b="1" dirty="0" smtClean="0"/>
            </a:br>
            <a:r>
              <a:rPr lang="ru-RU" sz="2000" b="1" dirty="0" smtClean="0"/>
              <a:t>Учитель истории Н.Д.Малягина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pPr>
              <a:buNone/>
            </a:pPr>
            <a:r>
              <a:rPr lang="ru-RU" dirty="0"/>
              <a:t>…Реки – это великие воспитатели человечества</a:t>
            </a:r>
          </a:p>
          <a:p>
            <a:pPr>
              <a:buNone/>
            </a:pPr>
            <a:r>
              <a:rPr lang="ru-RU" dirty="0" smtClean="0"/>
              <a:t>                                                 Л.И.Мечников</a:t>
            </a:r>
          </a:p>
          <a:p>
            <a:pPr>
              <a:buNone/>
            </a:pPr>
            <a:endParaRPr lang="ru-RU" dirty="0" smtClean="0"/>
          </a:p>
          <a:p>
            <a:pPr algn="ctr">
              <a:buFontTx/>
              <a:buChar char="-"/>
            </a:pPr>
            <a:r>
              <a:rPr lang="ru-RU" b="1" dirty="0" smtClean="0"/>
              <a:t>Какую </a:t>
            </a:r>
            <a:r>
              <a:rPr lang="ru-RU" b="1" dirty="0"/>
              <a:t>роль в жизни древних цивилизаций играла окружающая их естественная среда. </a:t>
            </a:r>
            <a:endParaRPr lang="ru-RU" b="1" dirty="0" smtClean="0"/>
          </a:p>
          <a:p>
            <a:pPr algn="ctr">
              <a:buFontTx/>
              <a:buChar char="-"/>
            </a:pPr>
            <a:r>
              <a:rPr lang="ru-RU" b="1" dirty="0" smtClean="0"/>
              <a:t>Почему </a:t>
            </a:r>
            <a:r>
              <a:rPr lang="ru-RU" b="1" dirty="0"/>
              <a:t>Мечников называет реки – воспитателями человечества?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332656"/>
            <a:ext cx="6912768" cy="6480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«Река</a:t>
            </a:r>
            <a:r>
              <a:rPr lang="ru-RU" dirty="0" smtClean="0"/>
              <a:t> жизни» получила статус </a:t>
            </a:r>
            <a:r>
              <a:rPr lang="ru-RU" b="1" dirty="0" smtClean="0"/>
              <a:t>Индийская</a:t>
            </a:r>
            <a:r>
              <a:rPr lang="ru-RU" dirty="0" smtClean="0"/>
              <a:t> </a:t>
            </a:r>
            <a:r>
              <a:rPr lang="ru-RU" b="1" dirty="0" smtClean="0"/>
              <a:t>Ганга</a:t>
            </a:r>
            <a:endParaRPr lang="ru-RU" dirty="0"/>
          </a:p>
        </p:txBody>
      </p:sp>
      <p:pic>
        <p:nvPicPr>
          <p:cNvPr id="53250" name="Picture 2" descr="http://s019.radikal.ru/i641/1203/fa/ff5b6fe7a1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836712"/>
            <a:ext cx="4762500" cy="2664296"/>
          </a:xfrm>
          <a:prstGeom prst="rect">
            <a:avLst/>
          </a:prstGeom>
          <a:noFill/>
        </p:spPr>
      </p:pic>
      <p:pic>
        <p:nvPicPr>
          <p:cNvPr id="53252" name="Picture 4" descr="http://young.rzd.ru/dbmm/images/41/4080/58484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284984"/>
            <a:ext cx="4788024" cy="27809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15616" y="6021288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Желтая </a:t>
            </a:r>
            <a:r>
              <a:rPr lang="ru-RU" sz="2000" b="1" dirty="0" smtClean="0"/>
              <a:t>река</a:t>
            </a:r>
            <a:r>
              <a:rPr lang="ru-RU" sz="2000" dirty="0" smtClean="0"/>
              <a:t> - вторая самая длинная </a:t>
            </a:r>
            <a:r>
              <a:rPr lang="ru-RU" sz="2000" b="1" dirty="0" smtClean="0"/>
              <a:t>река</a:t>
            </a:r>
            <a:r>
              <a:rPr lang="ru-RU" sz="2000" dirty="0" smtClean="0"/>
              <a:t> в Китае после </a:t>
            </a:r>
            <a:r>
              <a:rPr lang="ru-RU" sz="2000" b="1" dirty="0" smtClean="0"/>
              <a:t>Янцзы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20688"/>
            <a:ext cx="7643192" cy="5760640"/>
          </a:xfrm>
        </p:spPr>
        <p:txBody>
          <a:bodyPr>
            <a:normAutofit fontScale="85000" lnSpcReduction="10000"/>
          </a:bodyPr>
          <a:lstStyle/>
          <a:p>
            <a:pPr lvl="0">
              <a:buFontTx/>
              <a:buChar char="-"/>
            </a:pPr>
            <a:r>
              <a:rPr lang="ru-RU" dirty="0" smtClean="0"/>
              <a:t>Создание </a:t>
            </a:r>
            <a:r>
              <a:rPr lang="ru-RU" dirty="0"/>
              <a:t>ирригационных систем требовало организации коллективного труда большого числа людей, усилий всей страны в целом. Сложно было и поддерживать в порядке систему каналов. Все эти работы невозможно было осуществить без жесткой организации, без сильной централизованной власти. </a:t>
            </a:r>
            <a:endParaRPr lang="ru-RU" dirty="0" smtClean="0"/>
          </a:p>
          <a:p>
            <a:pPr lvl="0" algn="ctr">
              <a:buFontTx/>
              <a:buChar char="-"/>
            </a:pPr>
            <a:r>
              <a:rPr lang="ru-RU" u="sng" dirty="0" smtClean="0"/>
              <a:t>Ученые </a:t>
            </a:r>
            <a:r>
              <a:rPr lang="ru-RU" u="sng" dirty="0"/>
              <a:t>считают, что это повлияло на формирование особого типа государства — восточной деспотии.</a:t>
            </a:r>
          </a:p>
          <a:p>
            <a:pPr>
              <a:buNone/>
            </a:pPr>
            <a:r>
              <a:rPr lang="ru-RU" b="1" dirty="0"/>
              <a:t>Чтобы понять, почему первые цивилизации являются деспотиями, давайте обратимся к электронным словарям, воспользовавшись интернетом в ваших телефонах.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0648"/>
            <a:ext cx="7715200" cy="61926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00B0F0"/>
                </a:solidFill>
                <a:hlinkClick r:id="rId2"/>
              </a:rPr>
              <a:t>http://ru.wikipedia.org/wiki/%C4%E5%F1%EF%EE%F2%E8%E7%EC</a:t>
            </a:r>
            <a:r>
              <a:rPr lang="ru-RU" dirty="0" smtClean="0">
                <a:solidFill>
                  <a:srgbClr val="00B0F0"/>
                </a:solidFill>
              </a:rPr>
              <a:t>  </a:t>
            </a:r>
            <a:r>
              <a:rPr lang="ru-RU" dirty="0" err="1" smtClean="0"/>
              <a:t>Википедия</a:t>
            </a:r>
            <a:r>
              <a:rPr lang="ru-RU" dirty="0" smtClean="0"/>
              <a:t> – свободная энциклопедия</a:t>
            </a:r>
          </a:p>
          <a:p>
            <a:pPr lvl="0">
              <a:buNone/>
            </a:pPr>
            <a:r>
              <a:rPr lang="ru-RU" b="1" dirty="0" err="1" smtClean="0"/>
              <a:t>Деспоти́зм</a:t>
            </a:r>
            <a:r>
              <a:rPr lang="ru-RU" dirty="0"/>
              <a:t>— неограниченная власть.</a:t>
            </a:r>
          </a:p>
          <a:p>
            <a:pPr lvl="0">
              <a:buNone/>
            </a:pPr>
            <a:r>
              <a:rPr lang="ru-RU" b="1" dirty="0" err="1"/>
              <a:t>Де́спот</a:t>
            </a:r>
            <a:r>
              <a:rPr lang="ru-RU" dirty="0"/>
              <a:t> (от </a:t>
            </a:r>
            <a:r>
              <a:rPr lang="ru-RU" dirty="0" err="1"/>
              <a:t>др.-греч</a:t>
            </a:r>
            <a:r>
              <a:rPr lang="ru-RU" dirty="0"/>
              <a:t>. </a:t>
            </a:r>
            <a:r>
              <a:rPr lang="ru-RU" dirty="0" err="1"/>
              <a:t>δεσπότης </a:t>
            </a:r>
            <a:r>
              <a:rPr lang="ru-RU" dirty="0"/>
              <a:t>— господин) — полновластный правитель (не путать с жестоким правителем — тираном). Славянский аналог термина «деспот» — термин «</a:t>
            </a:r>
            <a:r>
              <a:rPr lang="ru-RU" dirty="0" err="1"/>
              <a:t>господар</a:t>
            </a:r>
            <a:r>
              <a:rPr lang="ru-RU" dirty="0"/>
              <a:t>».Не следует путать с византийским придворным титулом «деспот», не подразумевающим какой-либо абсолютной власти, — византийские деспоты были вассалами императора, а территория, управляемая византийским деспотом, называлась «</a:t>
            </a:r>
            <a:r>
              <a:rPr lang="ru-RU" dirty="0" err="1"/>
              <a:t>деспотат</a:t>
            </a:r>
            <a:r>
              <a:rPr lang="ru-RU" dirty="0"/>
              <a:t>».</a:t>
            </a:r>
          </a:p>
          <a:p>
            <a:pPr lvl="0">
              <a:buNone/>
            </a:pPr>
            <a:r>
              <a:rPr lang="ru-RU" b="1" dirty="0"/>
              <a:t>Деспотия </a:t>
            </a:r>
            <a:r>
              <a:rPr lang="ru-RU" dirty="0"/>
              <a:t>— форма государственного правления, когда верховная государственная власть сконцентрирована в руках абсолютного правителя или узкой группы лиц, которые вправе свободно распоряжаться судьбой своих подданных, то есть в деспотии самодержавный монарх не только правитель своего государства, но и господин своих подданных. Под деспотией также часто подразумевается тоталитарное правление, сопровождающееся репрессиями, подавлением гражданских свобод, контролем и слежкой за подданными государства. Тем не менее, деспотия и не всегда является тоталитарным государством.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20688"/>
            <a:ext cx="7499176" cy="56886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ru.wikisource.org/wiki/ЭСБЕ/Деспотизм</a:t>
            </a:r>
            <a:r>
              <a:rPr lang="ru-RU" u="sng" dirty="0" smtClean="0"/>
              <a:t> </a:t>
            </a:r>
            <a:r>
              <a:rPr lang="ru-RU" dirty="0" smtClean="0"/>
              <a:t> </a:t>
            </a:r>
            <a:r>
              <a:rPr lang="ru-RU" dirty="0"/>
              <a:t>Деспотизм // Энциклопедический словарь Брокгауза и </a:t>
            </a:r>
            <a:r>
              <a:rPr lang="ru-RU" dirty="0" err="1"/>
              <a:t>Ефрона</a:t>
            </a:r>
            <a:r>
              <a:rPr lang="ru-RU" dirty="0"/>
              <a:t>: В 86 томах (82 т. и 4 доп.). — СПб., 1890—1907.</a:t>
            </a:r>
          </a:p>
          <a:p>
            <a:pPr lvl="0">
              <a:buNone/>
            </a:pPr>
            <a:r>
              <a:rPr lang="ru-RU" b="1" dirty="0"/>
              <a:t>Деспотизм (греч.) </a:t>
            </a:r>
            <a:r>
              <a:rPr lang="ru-RU" dirty="0"/>
              <a:t>— как понятие государственного права — форма государственного устройства, при которой решающей силой является воля властителя, направленная к осуществлению его личных желаний, чуждая стремления к общему благу, и главное, не сдерживаемая законами, хотя бы изданными той же властью. </a:t>
            </a:r>
          </a:p>
          <a:p>
            <a:pPr>
              <a:buNone/>
            </a:pPr>
            <a:r>
              <a:rPr lang="ru-RU" b="1" dirty="0"/>
              <a:t>- Какой вывод из всего вышеизложенного можно сделать?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04664"/>
            <a:ext cx="7499176" cy="59766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Следовательно</a:t>
            </a:r>
            <a:r>
              <a:rPr lang="ru-RU" b="1" dirty="0"/>
              <a:t>, </a:t>
            </a:r>
            <a:r>
              <a:rPr lang="ru-RU" dirty="0"/>
              <a:t>классическими деспотиями являлись государства Древнего Востока и Древней Африки: Ассирия, Вавилон, Древний Египет, древнеиндийские государства, Китайские империи, </a:t>
            </a:r>
            <a:r>
              <a:rPr lang="ru-RU" dirty="0" smtClean="0"/>
              <a:t>Персия. Кроме </a:t>
            </a:r>
            <a:r>
              <a:rPr lang="ru-RU" dirty="0"/>
              <a:t>того классическими деспотиями были греческие тирании, государство Великих Моголов в Индии и Османская империя.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642194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- Какие основные функции выполняло централизованная государственная власть в государствах Древнего Востока?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16832"/>
            <a:ext cx="7571184" cy="420933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В разных цивилизациях она могла иметь некоторые различия, но суть ее была единой: во главе государства стоял правитель, обладавший всей полнотой  </a:t>
            </a:r>
            <a:r>
              <a:rPr lang="ru-RU" dirty="0" smtClean="0"/>
              <a:t>власти </a:t>
            </a:r>
            <a:r>
              <a:rPr lang="ru-RU" dirty="0"/>
              <a:t>и считавшийся собственником всей земли. Такой тип власти реализовался за счет разветвленной административной системы, т. е. аппарата чиновников, который охватывал всю страну. Чиновники не только взимали налоги с населения, но и организовывали совместные сельскохозяйственные работы, строительство, следили за состоянием каналов, набирали рекрутов для военных походов, осуществляли суд.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04856" cy="2146250"/>
          </a:xfrm>
        </p:spPr>
        <p:txBody>
          <a:bodyPr>
            <a:noAutofit/>
          </a:bodyPr>
          <a:lstStyle/>
          <a:p>
            <a:pPr lvl="0" algn="just"/>
            <a:r>
              <a:rPr lang="ru-RU" sz="2800" dirty="0" smtClean="0"/>
              <a:t>Такое государственное устройство было очень долговечным и устойчивым: даже когда большие империи распадались на части, каждая из них воспроизводила деспотию в миниатюре.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204864"/>
            <a:ext cx="7427168" cy="417646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Работа </a:t>
            </a:r>
            <a:r>
              <a:rPr lang="ru-RU" b="1" dirty="0"/>
              <a:t>в </a:t>
            </a:r>
            <a:r>
              <a:rPr lang="ru-RU" b="1" dirty="0" err="1" smtClean="0"/>
              <a:t>группах.Домашнее</a:t>
            </a:r>
            <a:r>
              <a:rPr lang="ru-RU" b="1" dirty="0" smtClean="0"/>
              <a:t> задание</a:t>
            </a:r>
            <a:endParaRPr lang="ru-RU" dirty="0"/>
          </a:p>
          <a:p>
            <a:pPr>
              <a:buNone/>
            </a:pPr>
            <a:r>
              <a:rPr lang="ru-RU" dirty="0" smtClean="0"/>
              <a:t>Подготовить презентацию, где проследить особенности развития </a:t>
            </a:r>
            <a:r>
              <a:rPr lang="ru-RU" dirty="0"/>
              <a:t>первичных </a:t>
            </a:r>
            <a:r>
              <a:rPr lang="ru-RU" dirty="0" smtClean="0"/>
              <a:t>цивилизации:</a:t>
            </a:r>
            <a:endParaRPr lang="ru-RU" dirty="0"/>
          </a:p>
          <a:p>
            <a:r>
              <a:rPr lang="ru-RU" dirty="0"/>
              <a:t>1 группа – Египетская цивилизация </a:t>
            </a:r>
          </a:p>
          <a:p>
            <a:r>
              <a:rPr lang="ru-RU" dirty="0"/>
              <a:t>2 группа – Индийская цивилизация</a:t>
            </a:r>
          </a:p>
          <a:p>
            <a:r>
              <a:rPr lang="ru-RU" dirty="0"/>
              <a:t>3 группа – Китайская цивилизация</a:t>
            </a:r>
          </a:p>
          <a:p>
            <a:pPr>
              <a:buNone/>
            </a:pPr>
            <a:r>
              <a:rPr lang="ru-RU" b="1" i="1" dirty="0" smtClean="0"/>
              <a:t>Выступление групп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6, вопрос 3, параграф 7, вопрос 5 письменно</a:t>
            </a:r>
          </a:p>
          <a:p>
            <a:r>
              <a:rPr lang="ru-RU" b="1" dirty="0" smtClean="0"/>
              <a:t>Презентация групп по темам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Территория(карта)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Управление (схема), персоны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Религия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Достижения цивилизации</a:t>
            </a:r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2"/>
            <a:ext cx="7920880" cy="5649491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/>
              <a:t>… Азия выступает по сравнению с крошечной Европой во всем величии своего огромного пространства. Хронологически она представляется всеохватывающей основой, откуда вышли все люди. </a:t>
            </a:r>
            <a:r>
              <a:rPr lang="ru-RU" dirty="0" smtClean="0"/>
              <a:t>  </a:t>
            </a:r>
          </a:p>
          <a:p>
            <a:pPr lvl="0" algn="r">
              <a:buNone/>
            </a:pPr>
            <a:r>
              <a:rPr lang="ru-RU" dirty="0" smtClean="0"/>
              <a:t>                                                                                                      К.Ясперс</a:t>
            </a:r>
          </a:p>
          <a:p>
            <a:pPr lvl="0" algn="r"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/>
              <a:t>-  Как </a:t>
            </a:r>
            <a:r>
              <a:rPr lang="ru-RU" b="1" dirty="0"/>
              <a:t>вы понимаете слова современного немецкого философа К.Ясперса?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7962088" cy="5976664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- Французский философ-просветитель М.Ж.Кондорсе и американский этнограф,  историк Л.Г.Морган определили этапы развития человечества, согласно которым человечество проходит три этапа, </a:t>
            </a:r>
            <a:r>
              <a:rPr lang="ru-RU" b="1" dirty="0"/>
              <a:t>напомните какие?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rpp.nashaucheba.ru/pars_docs/refs/27/2605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762000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7152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</a:t>
            </a:r>
          </a:p>
          <a:p>
            <a:pPr algn="ctr">
              <a:buNone/>
            </a:pPr>
            <a:r>
              <a:rPr lang="ru-RU" sz="4400" dirty="0" smtClean="0"/>
              <a:t>Вспомните</a:t>
            </a:r>
            <a:r>
              <a:rPr lang="ru-RU" sz="4400" dirty="0"/>
              <a:t>, что представляло собой </a:t>
            </a:r>
            <a:r>
              <a:rPr lang="ru-RU" sz="4400" b="1" dirty="0"/>
              <a:t>жизнь людей в первобытном обществе. </a:t>
            </a:r>
            <a:r>
              <a:rPr lang="ru-RU" sz="4400" dirty="0"/>
              <a:t>Назовите основные </a:t>
            </a:r>
            <a:r>
              <a:rPr lang="ru-RU" sz="4400" b="1" dirty="0"/>
              <a:t>отличительные черты общества, вставшего на путь цивилизации</a:t>
            </a:r>
            <a:r>
              <a:rPr lang="ru-RU" b="1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отличительные черты общества, вставшего на путь цивилизации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ремесло отделилось от сельского хозяйства;</a:t>
            </a:r>
          </a:p>
          <a:p>
            <a:pPr lvl="0"/>
            <a:r>
              <a:rPr lang="ru-RU" dirty="0"/>
              <a:t>ирригационные сооружения повысили производительность сельского хозяйства;</a:t>
            </a:r>
          </a:p>
          <a:p>
            <a:pPr lvl="0"/>
            <a:r>
              <a:rPr lang="ru-RU" dirty="0"/>
              <a:t>появились разные социальные слои общества, что вызвало усложнение социальной структуры;</a:t>
            </a:r>
          </a:p>
          <a:p>
            <a:pPr lvl="0"/>
            <a:r>
              <a:rPr lang="ru-RU" dirty="0"/>
              <a:t>образовались государства - система органов управления обществом и его подавления;</a:t>
            </a:r>
          </a:p>
          <a:p>
            <a:pPr lvl="0"/>
            <a:r>
              <a:rPr lang="ru-RU" dirty="0"/>
              <a:t>создана письменность, благодаря которой люди смогли закрепить законы, научные и религиозные идеи и передать их потомству;</a:t>
            </a:r>
          </a:p>
          <a:p>
            <a:pPr lvl="0"/>
            <a:r>
              <a:rPr lang="ru-RU" dirty="0"/>
              <a:t>появились города.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D35D-BF3E-4801-97CC-8E6F38E56E86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0"/>
            <a:ext cx="8229600" cy="4766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Причины возникновения государственности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430542"/>
            <a:ext cx="8036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Увеличение численности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населения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340768"/>
            <a:ext cx="7918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Усложнение социальных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отношений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204864"/>
            <a:ext cx="797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Необходимость защиты и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регулирования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зарождающейся частной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собственности.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3303263"/>
            <a:ext cx="7918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Строительство храмов,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ирригационных работ,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водопроводов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4365104"/>
            <a:ext cx="7847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Защита интересов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привилегированных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слоев населения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5134798"/>
            <a:ext cx="7704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Необходимость содержания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постоянной армии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5842684"/>
            <a:ext cx="7679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Государство – институт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разработки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правовых норм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15473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2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2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2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D35D-BF3E-4801-97CC-8E6F38E56E86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0"/>
            <a:ext cx="8229600" cy="4766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Признаки государства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48680"/>
            <a:ext cx="83529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>
              <a:lnSpc>
                <a:spcPct val="90000"/>
              </a:lnSpc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Госуда́рство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 —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политическая организация общества,  которая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распространяет власть на всю территорию страны и её население,  располагает аппаратом управления, издаёт обязательные для  всех законы и обладает суверенитетом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1700808"/>
            <a:ext cx="8157592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Признаки государства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76345" y="2427879"/>
            <a:ext cx="1152128" cy="374327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208747" y="2421541"/>
            <a:ext cx="1152128" cy="387004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934272" y="2434871"/>
            <a:ext cx="1152128" cy="374327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597495" y="2434871"/>
            <a:ext cx="1152128" cy="374327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220980" y="2421541"/>
            <a:ext cx="1152128" cy="400648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10" descr="Картинка 163 из 433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21" y="2924944"/>
            <a:ext cx="1519391" cy="1976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0321" y="5085184"/>
            <a:ext cx="1519391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Правитель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5" name="Рисунок 14" descr="Картинка 5 из 33187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29242"/>
            <a:ext cx="1440160" cy="2068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123729" y="5085184"/>
            <a:ext cx="1440160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Территория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54252" y="5085184"/>
            <a:ext cx="1503475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Города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10510" y="5108360"/>
            <a:ext cx="1519492" cy="4136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Войско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12248" y="5099444"/>
            <a:ext cx="1512888" cy="4225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Казна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" name="Picture 12" descr="Картинка 6 из 1025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073"/>
          <a:stretch>
            <a:fillRect/>
          </a:stretch>
        </p:blipFill>
        <p:spPr bwMode="auto">
          <a:xfrm>
            <a:off x="3754252" y="2924944"/>
            <a:ext cx="1512167" cy="2068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3" descr="Картинка 47 из 26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lum contrast="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115" y="2940896"/>
            <a:ext cx="1512887" cy="2040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4" descr="Картинка 4 из 3218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6185" t="6577" b="2721"/>
          <a:stretch>
            <a:fillRect/>
          </a:stretch>
        </p:blipFill>
        <p:spPr bwMode="auto">
          <a:xfrm>
            <a:off x="7112248" y="2929242"/>
            <a:ext cx="1512888" cy="2068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0321" y="5733256"/>
            <a:ext cx="8288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тыс.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лет назад возникли первые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государства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5819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1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3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8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8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1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1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3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35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66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86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 animBg="1"/>
      <p:bldP spid="7" grpId="0" animBg="1"/>
      <p:bldP spid="9" grpId="0" animBg="1"/>
      <p:bldP spid="10" grpId="0" animBg="1"/>
      <p:bldP spid="11" grpId="0" animBg="1"/>
      <p:bldP spid="12" grpId="0" animBg="1"/>
      <p:bldP spid="8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28800"/>
            <a:ext cx="7818072" cy="4896544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/>
              <a:t>Где </a:t>
            </a:r>
            <a:r>
              <a:rPr lang="ru-RU" b="1" dirty="0"/>
              <a:t>и когда зародились самые древние цивилизации мира? </a:t>
            </a:r>
            <a:endParaRPr lang="ru-RU" b="1" dirty="0" smtClean="0"/>
          </a:p>
          <a:p>
            <a:pPr>
              <a:buFontTx/>
              <a:buChar char="-"/>
            </a:pPr>
            <a:r>
              <a:rPr lang="ru-RU" b="1" dirty="0" smtClean="0"/>
              <a:t>Перечислите </a:t>
            </a:r>
            <a:r>
              <a:rPr lang="ru-RU" b="1" dirty="0"/>
              <a:t>все наиболее крупные цивилизации, существовавшие в </a:t>
            </a:r>
            <a:r>
              <a:rPr lang="en-US" b="1" dirty="0"/>
              <a:t>IV</a:t>
            </a:r>
            <a:r>
              <a:rPr lang="ru-RU" b="1" dirty="0"/>
              <a:t>-</a:t>
            </a:r>
            <a:r>
              <a:rPr lang="en-US" b="1" dirty="0"/>
              <a:t>I </a:t>
            </a:r>
            <a:r>
              <a:rPr lang="ru-RU" b="1" dirty="0"/>
              <a:t>тысячелетии до н.э. и покажите их на карте.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786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Цивилизации Востока. Деспотия. Учитель истории Н.Д.Малягина</vt:lpstr>
      <vt:lpstr>Слайд 2</vt:lpstr>
      <vt:lpstr>Слайд 3</vt:lpstr>
      <vt:lpstr>Слайд 4</vt:lpstr>
      <vt:lpstr>Слайд 5</vt:lpstr>
      <vt:lpstr>отличительные черты общества, вставшего на путь цивилизации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- Какие основные функции выполняло централизованная государственная власть в государствах Древнего Востока? </vt:lpstr>
      <vt:lpstr>Такое государственное устройство было очень долговечным и устойчивым: даже когда большие империи распадались на части, каждая из них воспроизводила деспотию в миниатюре. </vt:lpstr>
      <vt:lpstr>Домашнее задание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Деспотии Востока</dc:title>
  <dc:creator>User</dc:creator>
  <cp:lastModifiedBy>SONY</cp:lastModifiedBy>
  <cp:revision>21</cp:revision>
  <dcterms:created xsi:type="dcterms:W3CDTF">2013-10-13T16:01:58Z</dcterms:created>
  <dcterms:modified xsi:type="dcterms:W3CDTF">2017-09-10T17:18:52Z</dcterms:modified>
</cp:coreProperties>
</file>