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260" r:id="rId4"/>
    <p:sldId id="259" r:id="rId5"/>
    <p:sldId id="257" r:id="rId6"/>
    <p:sldId id="258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FF"/>
    <a:srgbClr val="3333FF"/>
    <a:srgbClr val="820000"/>
    <a:srgbClr val="3399FF"/>
    <a:srgbClr val="66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2508" y="-82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E1A1FF-F002-47AF-B4E1-DA87F5BE5789}" type="datetimeFigureOut">
              <a:rPr lang="ru-RU"/>
              <a:pPr>
                <a:defRPr/>
              </a:pPr>
              <a:t>10.09.2017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81155A-984B-409E-ACD2-7B89C340375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61988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5AB110-9065-49F9-9ACE-6769472905B8}" type="datetimeFigureOut">
              <a:rPr lang="ru-RU"/>
              <a:pPr>
                <a:defRPr/>
              </a:pPr>
              <a:t>10.09.2017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66EB9D-BBA4-4D77-BDF0-9B6A34DDFAE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75539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95E969-BB2E-4974-962C-78BD5C5F5F3B}" type="datetimeFigureOut">
              <a:rPr lang="ru-RU"/>
              <a:pPr>
                <a:defRPr/>
              </a:pPr>
              <a:t>10.09.2017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8C631B-9DC2-4269-BDD2-A9E31F6C29C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94653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D43E12-2305-4DEC-ACDA-3DD764E5D5A1}" type="datetimeFigureOut">
              <a:rPr lang="ru-RU"/>
              <a:pPr>
                <a:defRPr/>
              </a:pPr>
              <a:t>10.09.2017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12B8CD-7C9B-427F-AAB9-FF1E837AFB4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50247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5AC71D-84EE-4133-84D0-9CDCA21FC3F4}" type="datetimeFigureOut">
              <a:rPr lang="ru-RU"/>
              <a:pPr>
                <a:defRPr/>
              </a:pPr>
              <a:t>10.09.2017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DE20E2-EAA3-4ECD-870D-EA9E80D29F8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37253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BBEB5D-8A46-440F-A623-BE4ABAB2A989}" type="datetimeFigureOut">
              <a:rPr lang="ru-RU"/>
              <a:pPr>
                <a:defRPr/>
              </a:pPr>
              <a:t>10.09.2017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6DA52D-6D55-4C41-9ECF-39A6B3D9A7A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46619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099266-AC1E-40C3-AC5A-7B3F75B4DE20}" type="datetimeFigureOut">
              <a:rPr lang="ru-RU"/>
              <a:pPr>
                <a:defRPr/>
              </a:pPr>
              <a:t>10.09.2017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2418DF-6C6E-4F75-A744-0F0D12A00D1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53819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C26A41-A949-4DB4-B8CF-D5292E47BAA6}" type="datetimeFigureOut">
              <a:rPr lang="ru-RU"/>
              <a:pPr>
                <a:defRPr/>
              </a:pPr>
              <a:t>10.09.2017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6F3F21-1AEF-4812-BABF-CD0B66EF900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05400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7C4158-404D-46A7-B436-A8ED386C10F6}" type="datetimeFigureOut">
              <a:rPr lang="ru-RU"/>
              <a:pPr>
                <a:defRPr/>
              </a:pPr>
              <a:t>10.09.2017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4639D4-1C64-44CC-97D8-849DCDA04AB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83022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E1B31A-EBC1-4FC3-BBB1-2CC07ADA258E}" type="datetimeFigureOut">
              <a:rPr lang="ru-RU"/>
              <a:pPr>
                <a:defRPr/>
              </a:pPr>
              <a:t>10.09.2017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43F198-A477-4B71-B979-10C43760939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5661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FFAEBE-3376-432F-9FA1-27E949F284C0}" type="datetimeFigureOut">
              <a:rPr lang="ru-RU"/>
              <a:pPr>
                <a:defRPr/>
              </a:pPr>
              <a:t>10.09.2017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58ED85-C5B2-4E58-AE77-26DE060DB44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77252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E0C9B27-EF73-48C7-8998-1DCD11610556}" type="datetimeFigureOut">
              <a:rPr lang="ru-RU"/>
              <a:pPr>
                <a:defRPr/>
              </a:pPr>
              <a:t>10.09.2017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CFEEA5E-9E2D-4A2C-9166-8B6D9768487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.pn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3311352" y="2592288"/>
            <a:ext cx="5832648" cy="4221088"/>
          </a:xfrm>
          <a:prstGeom prst="roundRect">
            <a:avLst/>
          </a:prstGeom>
          <a:solidFill>
            <a:srgbClr val="FFCCFF"/>
          </a:solidFill>
          <a:ln>
            <a:noFill/>
          </a:ln>
          <a:effectLst>
            <a:outerShdw blurRad="40000" dist="20000" dir="5400000" rotWithShape="0">
              <a:srgbClr val="000000">
                <a:alpha val="38000"/>
              </a:srgbClr>
            </a:outerShdw>
            <a:softEdge rad="635000"/>
          </a:effectLst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r>
              <a:rPr lang="ru-RU" sz="32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Использование «</a:t>
            </a:r>
            <a:r>
              <a:rPr lang="en-US" sz="32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LEGO</a:t>
            </a:r>
            <a:r>
              <a:rPr lang="ru-RU" sz="32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r>
              <a:rPr lang="en-US" sz="32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технологий в образовательной области «Художественно-эстетическое развитие». </a:t>
            </a:r>
            <a:br>
              <a:rPr lang="ru-RU" sz="32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2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49213" y="-99392"/>
            <a:ext cx="9242426" cy="1152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2531" name="Picture 3" descr="C:\Users\Михаил\Desktop\Новая папка\DSC_0865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575" y="1052736"/>
            <a:ext cx="3528393" cy="233697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532" name="Picture 4" descr="C:\Users\Михаил\Desktop\Новая папка\DSC_0870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60032" y="1053134"/>
            <a:ext cx="3528392" cy="233697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533" name="Picture 5" descr="C:\Users\Михаил\Desktop\Новая папка\DSC_0872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23728" y="3645024"/>
            <a:ext cx="4566183" cy="302433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534" name="Picture 6" descr="C:\Users\Михаил\Desktop\i.jpg"/>
          <p:cNvPicPr>
            <a:picLocks noChangeAspect="1" noChangeArrowheads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997700" y="5157191"/>
            <a:ext cx="2013817" cy="15189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95581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3347864" y="2780928"/>
            <a:ext cx="5798616" cy="3528392"/>
          </a:xfrm>
          <a:prstGeom prst="roundRect">
            <a:avLst/>
          </a:prstGeom>
          <a:solidFill>
            <a:srgbClr val="FFCCFF"/>
          </a:solidFill>
          <a:ln/>
          <a:effectLst>
            <a:outerShdw blurRad="40000" dist="20000" dir="5400000" rotWithShape="0">
              <a:srgbClr val="000000">
                <a:alpha val="38000"/>
              </a:srgbClr>
            </a:outerShdw>
            <a:softEdge rad="635000"/>
          </a:effectLst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r>
              <a:rPr lang="ru-RU" sz="60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  <a:endParaRPr lang="ru-RU" sz="60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3556" name="Picture 4" descr="C:\Users\Михаил\Desktop\pitr-lego-smiley-wink-scalable-vector-graphics-svg-clip-art-wall-paper-1537565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02084" y="5521862"/>
            <a:ext cx="1054360" cy="1139308"/>
          </a:xfrm>
          <a:prstGeom prst="rect">
            <a:avLst/>
          </a:prstGeom>
          <a:noFill/>
          <a:effectLst>
            <a:glow rad="228600">
              <a:schemeClr val="accent2">
                <a:satMod val="175000"/>
                <a:alpha val="40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474505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-27384"/>
            <a:ext cx="9144000" cy="792088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>
            <a:normAutofit/>
          </a:bodyPr>
          <a:lstStyle/>
          <a:p>
            <a:pPr lvl="0"/>
            <a:r>
              <a:rPr lang="ru-RU" sz="4000" b="1" dirty="0" smtClean="0">
                <a:solidFill>
                  <a:srgbClr val="0070C0"/>
                </a:solidFill>
              </a:rPr>
              <a:t>«Орнамент под диктовку»</a:t>
            </a:r>
            <a:endParaRPr lang="ru-RU" sz="4000" b="1" dirty="0">
              <a:solidFill>
                <a:srgbClr val="0070C0"/>
              </a:solidFill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 bwMode="auto">
          <a:xfrm>
            <a:off x="144016" y="1052736"/>
            <a:ext cx="8604448" cy="792088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sz="24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Цель: </a:t>
            </a:r>
            <a:r>
              <a:rPr lang="ru-RU" sz="2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Продолжать формировать пространственные отношения с помощью деталей конструктора «</a:t>
            </a:r>
            <a:r>
              <a:rPr lang="en-US" sz="2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LEGO</a:t>
            </a:r>
            <a:r>
              <a:rPr lang="ru-RU" sz="2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».</a:t>
            </a:r>
            <a:endParaRPr lang="ru-RU" sz="24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49076" y="2073027"/>
            <a:ext cx="8599388" cy="46166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Оборудование:  </a:t>
            </a:r>
            <a:r>
              <a:rPr lang="ru-RU" sz="2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Конструктор «</a:t>
            </a:r>
            <a:r>
              <a:rPr lang="en-US" sz="2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LEGO Duplo</a:t>
            </a:r>
            <a:r>
              <a:rPr lang="ru-RU" sz="2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».</a:t>
            </a:r>
            <a:endParaRPr lang="ru-RU" sz="24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49076" y="2708920"/>
            <a:ext cx="4297164" cy="347787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Ход игры: </a:t>
            </a:r>
            <a:r>
              <a:rPr lang="ru-RU" sz="20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 предлагает ребенку сделать узор на панели, располагая детали определенным образом под вашу диктовку: «Положи в верхний правый угол – синий кирпичик, в центр – красный кубик и т.д.</a:t>
            </a:r>
          </a:p>
          <a:p>
            <a:r>
              <a:rPr lang="ru-RU" sz="20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Положи синюю полоску с четырьмя точками в любом месте, с права от  нее – красный кирпичик, под ним еще синий и т.д.»</a:t>
            </a:r>
            <a:endParaRPr lang="ru-RU" sz="20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7415" name="Picture 7" descr="C:\Users\Михаил\Desktop\Новая папка\DSC_0841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8024" y="2667405"/>
            <a:ext cx="3960441" cy="292183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28599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-27384"/>
            <a:ext cx="9144000" cy="792088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>
            <a:normAutofit/>
          </a:bodyPr>
          <a:lstStyle/>
          <a:p>
            <a:pPr lvl="0"/>
            <a:r>
              <a:rPr lang="ru-RU" sz="4000" b="1" dirty="0" smtClean="0">
                <a:solidFill>
                  <a:srgbClr val="0070C0"/>
                </a:solidFill>
              </a:rPr>
              <a:t>«Украсим шарфик узором»</a:t>
            </a:r>
            <a:endParaRPr lang="ru-RU" sz="4000" b="1" dirty="0">
              <a:solidFill>
                <a:srgbClr val="0070C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79512" y="1004535"/>
            <a:ext cx="8496944" cy="1200329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Цель: </a:t>
            </a:r>
            <a:r>
              <a:rPr lang="ru-RU" sz="2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Продолжать учить наносить отпечатки на готовой основе из пластилина, применяя различные детали конструктора «</a:t>
            </a:r>
            <a:r>
              <a:rPr lang="en-US" sz="2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LEGO </a:t>
            </a:r>
            <a:r>
              <a:rPr lang="en-US" sz="24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US" sz="2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ity</a:t>
            </a:r>
            <a:r>
              <a:rPr lang="ru-RU" sz="2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». </a:t>
            </a:r>
            <a:r>
              <a:rPr lang="ru-RU" sz="24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ru-RU" sz="2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азвивать творческое воображение.</a:t>
            </a:r>
            <a:endParaRPr lang="ru-RU" sz="24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79512" y="2352040"/>
            <a:ext cx="8496944" cy="461665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Оборудование: </a:t>
            </a:r>
            <a:r>
              <a:rPr lang="ru-RU" sz="2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Конструктор «</a:t>
            </a:r>
            <a:r>
              <a:rPr lang="en-US" sz="2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LEGO City</a:t>
            </a:r>
            <a:r>
              <a:rPr lang="ru-RU" sz="2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», пластилин.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179512" y="2996952"/>
            <a:ext cx="3825924" cy="2677656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Ход игры: </a:t>
            </a:r>
            <a:r>
              <a:rPr lang="ru-RU" sz="2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 предлагает ребенку   нанести отпечатки по замыслу на готовую основу из пластилина (шарф), с помощью деталей конструктора «</a:t>
            </a:r>
            <a:r>
              <a:rPr lang="en-US" sz="2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LEGO City</a:t>
            </a:r>
            <a:r>
              <a:rPr lang="ru-RU" sz="2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».</a:t>
            </a:r>
            <a:endParaRPr lang="ru-RU" sz="24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6390" name="Picture 6" descr="C:\Users\Михаил\Desktop\Новая папка\DSC_0854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53866" y="2996952"/>
            <a:ext cx="3878574" cy="2568909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36752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61914" y="-99392"/>
            <a:ext cx="9242426" cy="1152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435" name="Picture 3" descr="C:\Users\Михаил\Desktop\Новая папка\DSC_0855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576" y="980728"/>
            <a:ext cx="3456384" cy="2289279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436" name="Picture 4" descr="C:\Users\Михаил\Desktop\Новая папка\DSC_0857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23728" y="3539448"/>
            <a:ext cx="4725584" cy="312991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437" name="Picture 5" descr="C:\Users\Михаил\Desktop\Новая папка\DSC_0875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4048" y="980728"/>
            <a:ext cx="3458175" cy="229046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438" name="Picture 6"/>
          <p:cNvPicPr>
            <a:picLocks noChangeAspect="1" noChangeArrowheads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162800" y="5260975"/>
            <a:ext cx="1981200" cy="1597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20725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-27384"/>
            <a:ext cx="9144000" cy="792088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>
            <a:normAutofit/>
          </a:bodyPr>
          <a:lstStyle/>
          <a:p>
            <a:pPr lvl="0"/>
            <a:r>
              <a:rPr lang="ru-RU" sz="4000" b="1" smtClean="0">
                <a:solidFill>
                  <a:srgbClr val="0070C0"/>
                </a:solidFill>
              </a:rPr>
              <a:t>«Выложи вторую половину узора»</a:t>
            </a:r>
            <a:endParaRPr lang="ru-RU" sz="4000" b="1" dirty="0">
              <a:solidFill>
                <a:srgbClr val="0070C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57436" y="2158256"/>
            <a:ext cx="8496944" cy="46166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Оборудование: </a:t>
            </a:r>
            <a:r>
              <a:rPr lang="ru-RU" sz="2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Конструктор «</a:t>
            </a:r>
            <a:r>
              <a:rPr lang="en-US" sz="2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LEGO Duplo</a:t>
            </a:r>
            <a:r>
              <a:rPr lang="ru-RU" sz="2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».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57436" y="1124744"/>
            <a:ext cx="8496944" cy="830997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Цель: </a:t>
            </a:r>
            <a:r>
              <a:rPr lang="ru-RU" sz="2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Научить соблюдать симметричность в постройках, выкладывании узора.</a:t>
            </a:r>
            <a:endParaRPr lang="ru-RU" sz="24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80852" y="2924944"/>
            <a:ext cx="3671068" cy="2308324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Ход игры: </a:t>
            </a:r>
            <a:r>
              <a:rPr lang="ru-RU" sz="2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 выкладывает первую половину узора, а дети должны соблюдая симметрию выложить вторую половину узора</a:t>
            </a:r>
            <a:r>
              <a:rPr lang="ru-RU" sz="2400" dirty="0" smtClean="0">
                <a:solidFill>
                  <a:srgbClr val="0070C0"/>
                </a:solidFill>
              </a:rPr>
              <a:t>.</a:t>
            </a:r>
            <a:endParaRPr lang="ru-RU" sz="2400" dirty="0">
              <a:solidFill>
                <a:srgbClr val="0070C0"/>
              </a:solidFill>
            </a:endParaRPr>
          </a:p>
        </p:txBody>
      </p:sp>
      <p:pic>
        <p:nvPicPr>
          <p:cNvPr id="3075" name="Picture 3" descr="C:\Users\Михаил\Desktop\Новая папка\DSC_0819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42532" y="2780928"/>
            <a:ext cx="4131310" cy="273630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C:\Users\Михаил\Desktop\city-demolition-starter-set-60072-5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V="1">
            <a:off x="3817620" y="3064828"/>
            <a:ext cx="60960" cy="45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0" y="0"/>
            <a:ext cx="9144000" cy="707886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0070C0"/>
                </a:solidFill>
              </a:rPr>
              <a:t>«Выложи вторую половину узора»</a:t>
            </a:r>
            <a:endParaRPr lang="ru-RU" sz="4000" b="1" dirty="0">
              <a:solidFill>
                <a:srgbClr val="0070C0"/>
              </a:solidFill>
            </a:endParaRPr>
          </a:p>
        </p:txBody>
      </p:sp>
      <p:pic>
        <p:nvPicPr>
          <p:cNvPr id="15365" name="Picture 5" descr="C:\Users\Михаил\Desktop\Новая папка\DSC_0817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576" y="908720"/>
            <a:ext cx="3364040" cy="222811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66" name="Picture 6" descr="C:\Users\Михаил\Desktop\Новая папка\DSC_0818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4048" y="899382"/>
            <a:ext cx="3384376" cy="224158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64" name="Picture 4" descr="C:\Users\Михаил\Desktop\Новая папка\DSC_0823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14974" y="3401876"/>
            <a:ext cx="4933290" cy="3267484"/>
          </a:xfrm>
          <a:prstGeom prst="round2DiagRect">
            <a:avLst>
              <a:gd name="adj1" fmla="val 16667"/>
              <a:gd name="adj2" fmla="val 3803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67" name="Picture 7"/>
          <p:cNvPicPr>
            <a:picLocks noChangeAspect="1" noChangeArrowheads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189292" y="5321300"/>
            <a:ext cx="1919212" cy="1432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29144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-27384"/>
            <a:ext cx="9144000" cy="792088"/>
          </a:xfrm>
          <a:solidFill>
            <a:srgbClr val="FFCCFF"/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>
            <a:normAutofit/>
          </a:bodyPr>
          <a:lstStyle/>
          <a:p>
            <a:pPr lvl="0"/>
            <a:r>
              <a:rPr lang="ru-RU" sz="4000" b="1" dirty="0" smtClean="0">
                <a:solidFill>
                  <a:srgbClr val="0070C0"/>
                </a:solidFill>
              </a:rPr>
              <a:t>«Украсим платоче</a:t>
            </a:r>
            <a:r>
              <a:rPr lang="ru-RU" sz="4000" b="1" dirty="0">
                <a:solidFill>
                  <a:srgbClr val="0070C0"/>
                </a:solidFill>
              </a:rPr>
              <a:t>к</a:t>
            </a:r>
            <a:r>
              <a:rPr lang="ru-RU" sz="4000" b="1" dirty="0" smtClean="0">
                <a:solidFill>
                  <a:srgbClr val="0070C0"/>
                </a:solidFill>
              </a:rPr>
              <a:t>»</a:t>
            </a:r>
            <a:endParaRPr lang="ru-RU" sz="4000" b="1" dirty="0">
              <a:solidFill>
                <a:srgbClr val="0070C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79512" y="1004535"/>
            <a:ext cx="8496944" cy="1200329"/>
          </a:xfrm>
          <a:prstGeom prst="rect">
            <a:avLst/>
          </a:prstGeom>
          <a:solidFill>
            <a:srgbClr val="FFCCFF"/>
          </a:soli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Цель: </a:t>
            </a:r>
            <a:r>
              <a:rPr lang="ru-RU" sz="2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Продолжать воспитывать у детей интерес к легоконструированию. Вызвать желание выполнить красивое изображение по замыслу.</a:t>
            </a:r>
            <a:endParaRPr lang="ru-RU" sz="24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79512" y="2352040"/>
            <a:ext cx="8496944" cy="461665"/>
          </a:xfrm>
          <a:prstGeom prst="rect">
            <a:avLst/>
          </a:prstGeom>
          <a:solidFill>
            <a:srgbClr val="FFCCFF"/>
          </a:soli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Оборудование: </a:t>
            </a:r>
            <a:r>
              <a:rPr lang="ru-RU" sz="2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Конструктор «</a:t>
            </a:r>
            <a:r>
              <a:rPr lang="en-US" sz="2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LEGO City</a:t>
            </a:r>
            <a:r>
              <a:rPr lang="ru-RU" sz="2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».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179512" y="3127608"/>
            <a:ext cx="3825924" cy="2308324"/>
          </a:xfrm>
          <a:prstGeom prst="rect">
            <a:avLst/>
          </a:prstGeom>
          <a:solidFill>
            <a:srgbClr val="FFCCFF"/>
          </a:soli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Ход игры: </a:t>
            </a:r>
            <a:r>
              <a:rPr lang="ru-RU" sz="2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 предлагает  ребенку выложить узор по замыслу на платформе с помощью различных деталей конструктора «</a:t>
            </a:r>
            <a:r>
              <a:rPr lang="en-US" sz="2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LEGO City</a:t>
            </a:r>
            <a:r>
              <a:rPr lang="ru-RU" sz="2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». </a:t>
            </a:r>
            <a:endParaRPr lang="ru-RU" sz="24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9458" name="Picture 2" descr="C:\Users\Михаил\Desktop\Новая папка\DSC_0858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4008" y="2941793"/>
            <a:ext cx="3888432" cy="2575439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29493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49213" y="-99392"/>
            <a:ext cx="9242426" cy="1152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483" name="Picture 3" descr="C:\Users\Михаил\Desktop\Новая папка\DSC_0859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576" y="1031181"/>
            <a:ext cx="3312367" cy="219389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484" name="Picture 4" descr="C:\Users\Михаил\Desktop\Новая папка\DSC_0860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32621" y="1019468"/>
            <a:ext cx="3311787" cy="219350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485" name="Picture 5" descr="C:\Users\Михаил\Desktop\Новая папка\DSC_0862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51720" y="3501008"/>
            <a:ext cx="4743361" cy="3141687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486" name="Picture 6"/>
          <p:cNvPicPr>
            <a:picLocks noChangeAspect="1" noChangeArrowheads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124700" y="5144343"/>
            <a:ext cx="2019300" cy="1597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99275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-27384"/>
            <a:ext cx="9144000" cy="792088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>
            <a:normAutofit/>
          </a:bodyPr>
          <a:lstStyle/>
          <a:p>
            <a:pPr lvl="0"/>
            <a:r>
              <a:rPr lang="ru-RU" sz="4000" b="1" dirty="0" smtClean="0">
                <a:solidFill>
                  <a:srgbClr val="0070C0"/>
                </a:solidFill>
              </a:rPr>
              <a:t>«Раскрась фигуру»</a:t>
            </a:r>
            <a:endParaRPr lang="ru-RU" sz="4000" b="1" dirty="0">
              <a:solidFill>
                <a:srgbClr val="0070C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79512" y="1004535"/>
            <a:ext cx="8496944" cy="1200329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Цель: </a:t>
            </a:r>
            <a:r>
              <a:rPr lang="ru-RU" sz="2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Вызвать интерес к работе краской. </a:t>
            </a:r>
            <a:r>
              <a:rPr lang="ru-RU" sz="24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ru-RU" sz="2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азвивать мелкую моторику рук при обводке фигуры «</a:t>
            </a:r>
            <a:r>
              <a:rPr lang="en-US" sz="2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LEGO</a:t>
            </a:r>
            <a:r>
              <a:rPr lang="ru-RU" sz="2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 и ее раскрашивании. </a:t>
            </a:r>
            <a:endParaRPr lang="ru-RU" sz="24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79512" y="2352040"/>
            <a:ext cx="8496944" cy="830997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Оборудование: </a:t>
            </a:r>
            <a:r>
              <a:rPr lang="ru-RU" sz="2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Конструктор «</a:t>
            </a:r>
            <a:r>
              <a:rPr lang="en-US" sz="2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LEGO Duplo</a:t>
            </a:r>
            <a:r>
              <a:rPr lang="ru-RU" sz="2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»,</a:t>
            </a:r>
            <a:r>
              <a:rPr lang="en-US" sz="2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бумага, краски и кисть, простой карандаш.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179512" y="3356992"/>
            <a:ext cx="3825924" cy="2677656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Ход игры: </a:t>
            </a:r>
            <a:r>
              <a:rPr lang="ru-RU" sz="2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 предлагает ребенку   обвести готовую фигуру домика с помощью  простого карандаша, а затем раскрасить ее по образцу.</a:t>
            </a:r>
            <a:endParaRPr lang="ru-RU" sz="24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1507" name="Picture 3" descr="C:\Users\Михаил\Desktop\Новая папка\DSC_0864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10044" y="3356992"/>
            <a:ext cx="3334364" cy="2208461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33831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000051">
  <a:themeElements>
    <a:clrScheme name="Кубики">
      <a:dk1>
        <a:srgbClr val="92D050"/>
      </a:dk1>
      <a:lt1>
        <a:srgbClr val="FFFFFF"/>
      </a:lt1>
      <a:dk2>
        <a:srgbClr val="92D050"/>
      </a:dk2>
      <a:lt2>
        <a:srgbClr val="EBF1DD"/>
      </a:lt2>
      <a:accent1>
        <a:srgbClr val="76923C"/>
      </a:accent1>
      <a:accent2>
        <a:srgbClr val="FFC000"/>
      </a:accent2>
      <a:accent3>
        <a:srgbClr val="586D2C"/>
      </a:accent3>
      <a:accent4>
        <a:srgbClr val="5F497A"/>
      </a:accent4>
      <a:accent5>
        <a:srgbClr val="0070C0"/>
      </a:accent5>
      <a:accent6>
        <a:srgbClr val="00B050"/>
      </a:accent6>
      <a:hlink>
        <a:srgbClr val="3F3FFF"/>
      </a:hlink>
      <a:folHlink>
        <a:srgbClr val="7030A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000051</Template>
  <TotalTime>192</TotalTime>
  <Words>330</Words>
  <Application>Microsoft Office PowerPoint</Application>
  <PresentationFormat>Экран (4:3)</PresentationFormat>
  <Paragraphs>24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000051</vt:lpstr>
      <vt:lpstr>Использование «LEGO» технологий в образовательной области «Художественно-эстетическое развитие».  </vt:lpstr>
      <vt:lpstr>«Орнамент под диктовку»</vt:lpstr>
      <vt:lpstr>«Украсим шарфик узором»</vt:lpstr>
      <vt:lpstr>Презентация PowerPoint</vt:lpstr>
      <vt:lpstr>«Выложи вторую половину узора»</vt:lpstr>
      <vt:lpstr>Презентация PowerPoint</vt:lpstr>
      <vt:lpstr>«Украсим платочек»</vt:lpstr>
      <vt:lpstr>Презентация PowerPoint</vt:lpstr>
      <vt:lpstr>«Раскрась фигуру»</vt:lpstr>
      <vt:lpstr>Презентация PowerPoint</vt:lpstr>
      <vt:lpstr>Спасибо за внимание!</vt:lpstr>
    </vt:vector>
  </TitlesOfParts>
  <Company>diakov.net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Использование LEGO технологий в образовательной области «Художественно-эстетическое развитие».</dc:title>
  <dc:creator>RePack by Diakov</dc:creator>
  <cp:lastModifiedBy>RePack by Diakov</cp:lastModifiedBy>
  <cp:revision>22</cp:revision>
  <dcterms:created xsi:type="dcterms:W3CDTF">2016-02-22T15:27:04Z</dcterms:created>
  <dcterms:modified xsi:type="dcterms:W3CDTF">2017-09-10T09:53:42Z</dcterms:modified>
</cp:coreProperties>
</file>