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0" r:id="rId3"/>
    <p:sldId id="261" r:id="rId4"/>
    <p:sldId id="263" r:id="rId5"/>
    <p:sldId id="262" r:id="rId6"/>
    <p:sldId id="264" r:id="rId7"/>
    <p:sldId id="265" r:id="rId8"/>
    <p:sldId id="266" r:id="rId9"/>
    <p:sldId id="259" r:id="rId10"/>
    <p:sldId id="257" r:id="rId11"/>
    <p:sldId id="258"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FA280-D094-4A46-A2D0-B6662396D97A}" type="datetimeFigureOut">
              <a:rPr lang="ru-RU" smtClean="0"/>
              <a:pPr/>
              <a:t>15.10.2012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A05945-8F18-41BF-90DA-639A48DCA99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CA05945-8F18-41BF-90DA-639A48DCA997}"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15.10.2012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8.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Rostov region is our native land!</a:t>
            </a:r>
            <a:br>
              <a:rPr lang="en-US" dirty="0" smtClean="0"/>
            </a:br>
            <a:endParaRPr lang="ru-RU" dirty="0"/>
          </a:p>
        </p:txBody>
      </p:sp>
      <p:sp>
        <p:nvSpPr>
          <p:cNvPr id="3" name="Подзаголовок 2"/>
          <p:cNvSpPr>
            <a:spLocks noGrp="1"/>
          </p:cNvSpPr>
          <p:nvPr>
            <p:ph type="subTitle" idx="1"/>
          </p:nvPr>
        </p:nvSpPr>
        <p:spPr/>
        <p:txBody>
          <a:bodyPr/>
          <a:lstStyle/>
          <a:p>
            <a:r>
              <a:rPr lang="en-US" dirty="0" smtClean="0"/>
              <a:t>was prepared by</a:t>
            </a:r>
          </a:p>
          <a:p>
            <a:r>
              <a:rPr lang="en-US" dirty="0" smtClean="0"/>
              <a:t> </a:t>
            </a:r>
            <a:r>
              <a:rPr lang="en-US" dirty="0" err="1" smtClean="0"/>
              <a:t>Komarova</a:t>
            </a:r>
            <a:r>
              <a:rPr lang="en-US" dirty="0" smtClean="0"/>
              <a:t> Marina</a:t>
            </a:r>
            <a:endParaRPr lang="ru-RU" dirty="0"/>
          </a:p>
        </p:txBody>
      </p:sp>
      <p:pic>
        <p:nvPicPr>
          <p:cNvPr id="11266" name="Picture 2"/>
          <p:cNvPicPr>
            <a:picLocks noChangeAspect="1" noChangeArrowheads="1"/>
          </p:cNvPicPr>
          <p:nvPr/>
        </p:nvPicPr>
        <p:blipFill>
          <a:blip r:embed="rId2" cstate="print"/>
          <a:srcRect/>
          <a:stretch>
            <a:fillRect/>
          </a:stretch>
        </p:blipFill>
        <p:spPr bwMode="auto">
          <a:xfrm>
            <a:off x="755576" y="476672"/>
            <a:ext cx="2143125" cy="1800200"/>
          </a:xfrm>
          <a:prstGeom prst="rect">
            <a:avLst/>
          </a:prstGeom>
          <a:noFill/>
          <a:ln w="9525">
            <a:noFill/>
            <a:miter lim="800000"/>
            <a:headEnd/>
            <a:tailEnd/>
          </a:ln>
        </p:spPr>
      </p:pic>
      <p:pic>
        <p:nvPicPr>
          <p:cNvPr id="11267" name="Picture 3"/>
          <p:cNvPicPr>
            <a:picLocks noChangeAspect="1" noChangeArrowheads="1"/>
          </p:cNvPicPr>
          <p:nvPr/>
        </p:nvPicPr>
        <p:blipFill>
          <a:blip r:embed="rId3" cstate="print"/>
          <a:srcRect/>
          <a:stretch>
            <a:fillRect/>
          </a:stretch>
        </p:blipFill>
        <p:spPr bwMode="auto">
          <a:xfrm>
            <a:off x="6128792" y="3914800"/>
            <a:ext cx="3015208" cy="2943200"/>
          </a:xfrm>
          <a:prstGeom prst="rect">
            <a:avLst/>
          </a:prstGeom>
          <a:noFill/>
          <a:ln w="9525">
            <a:noFill/>
            <a:miter lim="800000"/>
            <a:headEnd/>
            <a:tailEnd/>
          </a:ln>
        </p:spPr>
      </p:pic>
      <p:pic>
        <p:nvPicPr>
          <p:cNvPr id="11268" name="Picture 4"/>
          <p:cNvPicPr>
            <a:picLocks noChangeAspect="1" noChangeArrowheads="1"/>
          </p:cNvPicPr>
          <p:nvPr/>
        </p:nvPicPr>
        <p:blipFill>
          <a:blip r:embed="rId4" cstate="print"/>
          <a:srcRect/>
          <a:stretch>
            <a:fillRect/>
          </a:stretch>
        </p:blipFill>
        <p:spPr bwMode="auto">
          <a:xfrm>
            <a:off x="179512" y="4437112"/>
            <a:ext cx="1905000" cy="2220838"/>
          </a:xfrm>
          <a:prstGeom prst="rect">
            <a:avLst/>
          </a:prstGeom>
          <a:noFill/>
          <a:ln w="9525">
            <a:noFill/>
            <a:miter lim="800000"/>
            <a:headEnd/>
            <a:tailEnd/>
          </a:ln>
        </p:spPr>
      </p:pic>
      <p:pic>
        <p:nvPicPr>
          <p:cNvPr id="11269" name="Picture 5"/>
          <p:cNvPicPr>
            <a:picLocks noChangeAspect="1" noChangeArrowheads="1"/>
          </p:cNvPicPr>
          <p:nvPr/>
        </p:nvPicPr>
        <p:blipFill>
          <a:blip r:embed="rId5" cstate="print"/>
          <a:srcRect/>
          <a:stretch>
            <a:fillRect/>
          </a:stretch>
        </p:blipFill>
        <p:spPr bwMode="auto">
          <a:xfrm>
            <a:off x="5796136" y="188640"/>
            <a:ext cx="2412107" cy="18607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pPr>
              <a:buNone/>
            </a:pPr>
            <a:r>
              <a:rPr lang="en-GB" dirty="0" smtClean="0"/>
              <a:t>       Mikhail </a:t>
            </a:r>
            <a:r>
              <a:rPr lang="en-GB" dirty="0" err="1" smtClean="0"/>
              <a:t>Alexsandrovich</a:t>
            </a:r>
            <a:r>
              <a:rPr lang="en-GB" dirty="0" smtClean="0"/>
              <a:t> and Maria </a:t>
            </a:r>
            <a:r>
              <a:rPr lang="en-GB" dirty="0" err="1" smtClean="0"/>
              <a:t>Petrovna</a:t>
            </a:r>
            <a:r>
              <a:rPr lang="en-GB" dirty="0" smtClean="0"/>
              <a:t> were fond of having their rest on the terrace and balcony facing the south. 	</a:t>
            </a:r>
            <a:endParaRPr lang="ru-RU" dirty="0" smtClean="0"/>
          </a:p>
          <a:p>
            <a:pPr>
              <a:buNone/>
            </a:pPr>
            <a:r>
              <a:rPr lang="en-GB" dirty="0" smtClean="0"/>
              <a:t>       They liked to sit on the bench and enjoy the sight of the river with its nice beaches, forests and picturesque </a:t>
            </a:r>
            <a:r>
              <a:rPr lang="en-GB" dirty="0" err="1" smtClean="0"/>
              <a:t>khutors</a:t>
            </a:r>
            <a:r>
              <a:rPr lang="en-GB" dirty="0" smtClean="0"/>
              <a:t> = (Cossack villages). You see the path leading through the orchard to the bank of the Don. The trees growing along the bank were not so tall at that time so they could easily see the Don in all its beauty.</a:t>
            </a:r>
            <a:endParaRPr lang="ru-RU" dirty="0" smtClean="0"/>
          </a:p>
          <a:p>
            <a:pPr>
              <a:buNone/>
            </a:pPr>
            <a:r>
              <a:rPr lang="en-GB" dirty="0" smtClean="0"/>
              <a:t>        </a:t>
            </a:r>
            <a:r>
              <a:rPr lang="en-GB" dirty="0" smtClean="0"/>
              <a:t>In </a:t>
            </a:r>
            <a:r>
              <a:rPr lang="en-GB" dirty="0" smtClean="0"/>
              <a:t>the warm time of the year the </a:t>
            </a:r>
            <a:r>
              <a:rPr lang="en-GB" dirty="0" smtClean="0"/>
              <a:t>Sholokhov </a:t>
            </a:r>
            <a:r>
              <a:rPr lang="en-GB" dirty="0" smtClean="0"/>
              <a:t>family spent many hours resting, reading, receiving visitors or even delegations here.</a:t>
            </a:r>
            <a:endParaRPr lang="ru-RU" dirty="0" smtClean="0"/>
          </a:p>
          <a:p>
            <a:pPr>
              <a:buNone/>
            </a:pPr>
            <a:r>
              <a:rPr lang="en-GB" dirty="0" smtClean="0"/>
              <a:t>	  There were many flowerbeds in front of the terrace. Visiting foreign countries the </a:t>
            </a:r>
            <a:r>
              <a:rPr lang="en-GB" dirty="0" err="1" smtClean="0"/>
              <a:t>Sholokhovs</a:t>
            </a:r>
            <a:r>
              <a:rPr lang="en-GB" dirty="0" smtClean="0"/>
              <a:t> often brought flower-seeds and tubers of different unusual plants but preference was given to the local handy kinds of flowers: petunia, dame’s violet, sweet tobacco, </a:t>
            </a:r>
            <a:r>
              <a:rPr lang="en-GB" dirty="0" err="1" smtClean="0"/>
              <a:t>deflinium</a:t>
            </a:r>
            <a:r>
              <a:rPr lang="en-GB" dirty="0" smtClean="0"/>
              <a:t> and </a:t>
            </a:r>
            <a:r>
              <a:rPr lang="en-GB" dirty="0" err="1" smtClean="0"/>
              <a:t>portulak</a:t>
            </a:r>
            <a:r>
              <a:rPr lang="en-GB" dirty="0" smtClean="0"/>
              <a:t>.</a:t>
            </a:r>
            <a:endParaRPr lang="ru-RU" dirty="0" smtClean="0"/>
          </a:p>
          <a:p>
            <a:pPr>
              <a:buNone/>
            </a:pPr>
            <a:endParaRPr lang="ru-RU" dirty="0"/>
          </a:p>
        </p:txBody>
      </p:sp>
      <p:sp>
        <p:nvSpPr>
          <p:cNvPr id="4" name="Текст 3"/>
          <p:cNvSpPr>
            <a:spLocks noGrp="1"/>
          </p:cNvSpPr>
          <p:nvPr>
            <p:ph type="body" sz="half" idx="2"/>
          </p:nvPr>
        </p:nvSpPr>
        <p:spPr/>
        <p:txBody>
          <a:bodyPr/>
          <a:lstStyle/>
          <a:p>
            <a:endParaRPr lang="ru-RU" dirty="0"/>
          </a:p>
        </p:txBody>
      </p:sp>
      <p:pic>
        <p:nvPicPr>
          <p:cNvPr id="2051" name="Picture 3"/>
          <p:cNvPicPr>
            <a:picLocks noChangeAspect="1" noChangeArrowheads="1"/>
          </p:cNvPicPr>
          <p:nvPr/>
        </p:nvPicPr>
        <p:blipFill>
          <a:blip r:embed="rId2" cstate="print"/>
          <a:srcRect/>
          <a:stretch>
            <a:fillRect/>
          </a:stretch>
        </p:blipFill>
        <p:spPr bwMode="auto">
          <a:xfrm>
            <a:off x="1187624" y="1556792"/>
            <a:ext cx="2333625" cy="1428750"/>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323528" y="260648"/>
            <a:ext cx="1905000" cy="1428750"/>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1835696" y="4149080"/>
            <a:ext cx="1638300" cy="1428750"/>
          </a:xfrm>
          <a:prstGeom prst="rect">
            <a:avLst/>
          </a:prstGeom>
          <a:noFill/>
          <a:ln w="9525">
            <a:noFill/>
            <a:miter lim="800000"/>
            <a:headEnd/>
            <a:tailEnd/>
          </a:ln>
        </p:spPr>
      </p:pic>
      <p:pic>
        <p:nvPicPr>
          <p:cNvPr id="2054" name="Picture 6"/>
          <p:cNvPicPr>
            <a:picLocks noChangeAspect="1" noChangeArrowheads="1"/>
          </p:cNvPicPr>
          <p:nvPr/>
        </p:nvPicPr>
        <p:blipFill>
          <a:blip r:embed="rId5" cstate="print"/>
          <a:srcRect/>
          <a:stretch>
            <a:fillRect/>
          </a:stretch>
        </p:blipFill>
        <p:spPr bwMode="auto">
          <a:xfrm>
            <a:off x="0" y="2852936"/>
            <a:ext cx="1905000" cy="1428750"/>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0" y="5429250"/>
            <a:ext cx="2076450"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pPr>
              <a:buNone/>
            </a:pPr>
            <a:r>
              <a:rPr lang="en-US" dirty="0" smtClean="0"/>
              <a:t>       Mikhail </a:t>
            </a:r>
            <a:r>
              <a:rPr lang="en-US" dirty="0" err="1" smtClean="0"/>
              <a:t>Alexsandrovich</a:t>
            </a:r>
            <a:r>
              <a:rPr lang="en-US" dirty="0" smtClean="0"/>
              <a:t> and Maria </a:t>
            </a:r>
            <a:r>
              <a:rPr lang="en-US" dirty="0" err="1" smtClean="0"/>
              <a:t>Petrovna</a:t>
            </a:r>
            <a:r>
              <a:rPr lang="en-US" dirty="0" smtClean="0"/>
              <a:t> used to say: ”We do not need apples, we love birds”. It was a great pleasure for the hosts to see bullfinches and waxwings pecking berries of snowball-trees. </a:t>
            </a:r>
            <a:r>
              <a:rPr lang="en-GB" dirty="0" smtClean="0"/>
              <a:t>Sparrows made their nests even in the corners of the terrace ceiling and flycatchers – in lampshade under the ceiling.</a:t>
            </a:r>
            <a:endParaRPr lang="ru-RU" dirty="0" smtClean="0"/>
          </a:p>
          <a:p>
            <a:pPr>
              <a:buNone/>
            </a:pPr>
            <a:r>
              <a:rPr lang="en-GB" dirty="0" smtClean="0"/>
              <a:t>       Mikhail </a:t>
            </a:r>
            <a:r>
              <a:rPr lang="en-GB" dirty="0" err="1" smtClean="0"/>
              <a:t>Alexsandrovich</a:t>
            </a:r>
            <a:r>
              <a:rPr lang="en-GB" dirty="0" smtClean="0"/>
              <a:t> and Maria </a:t>
            </a:r>
            <a:r>
              <a:rPr lang="en-GB" dirty="0" err="1" smtClean="0"/>
              <a:t>Petrovna</a:t>
            </a:r>
            <a:r>
              <a:rPr lang="en-GB" dirty="0" smtClean="0"/>
              <a:t> were fond of picking off many coloured leaves and branches of the oak-trees, birches, maples, and rowan-trees in autumn. </a:t>
            </a:r>
            <a:r>
              <a:rPr lang="en-US" dirty="0" smtClean="0"/>
              <a:t>It was like a part of the living nature, as a piece of the autumn forest in winter.</a:t>
            </a:r>
            <a:endParaRPr lang="ru-RU" dirty="0" smtClean="0"/>
          </a:p>
          <a:p>
            <a:pPr>
              <a:buNone/>
            </a:pPr>
            <a:r>
              <a:rPr lang="en-US" dirty="0" smtClean="0"/>
              <a:t> </a:t>
            </a:r>
            <a:endParaRPr lang="ru-RU" dirty="0" smtClean="0"/>
          </a:p>
          <a:p>
            <a:endParaRPr lang="ru-RU" dirty="0"/>
          </a:p>
        </p:txBody>
      </p:sp>
      <p:sp>
        <p:nvSpPr>
          <p:cNvPr id="4" name="Текст 3"/>
          <p:cNvSpPr>
            <a:spLocks noGrp="1"/>
          </p:cNvSpPr>
          <p:nvPr>
            <p:ph type="body" sz="half" idx="2"/>
          </p:nvPr>
        </p:nvSpPr>
        <p:spPr/>
        <p:txBody>
          <a:bodyPr/>
          <a:lstStyle/>
          <a:p>
            <a:endParaRPr lang="ru-RU"/>
          </a:p>
        </p:txBody>
      </p:sp>
      <p:pic>
        <p:nvPicPr>
          <p:cNvPr id="10242" name="Picture 2"/>
          <p:cNvPicPr>
            <a:picLocks noChangeAspect="1" noChangeArrowheads="1"/>
          </p:cNvPicPr>
          <p:nvPr/>
        </p:nvPicPr>
        <p:blipFill>
          <a:blip r:embed="rId3" cstate="print"/>
          <a:srcRect/>
          <a:stretch>
            <a:fillRect/>
          </a:stretch>
        </p:blipFill>
        <p:spPr bwMode="auto">
          <a:xfrm>
            <a:off x="467544" y="620688"/>
            <a:ext cx="3024336" cy="2448272"/>
          </a:xfrm>
          <a:prstGeom prst="rect">
            <a:avLst/>
          </a:prstGeom>
          <a:noFill/>
          <a:ln w="9525">
            <a:noFill/>
            <a:miter lim="800000"/>
            <a:headEnd/>
            <a:tailEnd/>
          </a:ln>
        </p:spPr>
      </p:pic>
      <p:pic>
        <p:nvPicPr>
          <p:cNvPr id="10243" name="Picture 3"/>
          <p:cNvPicPr>
            <a:picLocks noChangeAspect="1" noChangeArrowheads="1"/>
          </p:cNvPicPr>
          <p:nvPr/>
        </p:nvPicPr>
        <p:blipFill>
          <a:blip r:embed="rId4" cstate="print"/>
          <a:srcRect/>
          <a:stretch>
            <a:fillRect/>
          </a:stretch>
        </p:blipFill>
        <p:spPr bwMode="auto">
          <a:xfrm>
            <a:off x="539552" y="3140968"/>
            <a:ext cx="2880320" cy="1428750"/>
          </a:xfrm>
          <a:prstGeom prst="rect">
            <a:avLst/>
          </a:prstGeom>
          <a:noFill/>
          <a:ln w="9525">
            <a:noFill/>
            <a:miter lim="800000"/>
            <a:headEnd/>
            <a:tailEnd/>
          </a:ln>
        </p:spPr>
      </p:pic>
      <p:pic>
        <p:nvPicPr>
          <p:cNvPr id="10244" name="Picture 4"/>
          <p:cNvPicPr>
            <a:picLocks noChangeAspect="1" noChangeArrowheads="1"/>
          </p:cNvPicPr>
          <p:nvPr/>
        </p:nvPicPr>
        <p:blipFill>
          <a:blip r:embed="rId5" cstate="print"/>
          <a:srcRect/>
          <a:stretch>
            <a:fillRect/>
          </a:stretch>
        </p:blipFill>
        <p:spPr bwMode="auto">
          <a:xfrm>
            <a:off x="539552" y="4725144"/>
            <a:ext cx="2880320" cy="1872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Содержимое 4"/>
          <p:cNvSpPr>
            <a:spLocks noGrp="1"/>
          </p:cNvSpPr>
          <p:nvPr>
            <p:ph idx="1"/>
          </p:nvPr>
        </p:nvSpPr>
        <p:spPr/>
        <p:txBody>
          <a:bodyPr>
            <a:normAutofit fontScale="92500" lnSpcReduction="20000"/>
          </a:bodyPr>
          <a:lstStyle/>
          <a:p>
            <a:pPr algn="ctr">
              <a:buNone/>
            </a:pPr>
            <a:r>
              <a:rPr lang="en-GB" b="1" u="sng" dirty="0" smtClean="0">
                <a:solidFill>
                  <a:srgbClr val="FF0000"/>
                </a:solidFill>
              </a:rPr>
              <a:t>Rostov-on- Don</a:t>
            </a:r>
            <a:r>
              <a:rPr lang="en-GB" b="1" dirty="0" smtClean="0">
                <a:solidFill>
                  <a:srgbClr val="FF0000"/>
                </a:solidFill>
              </a:rPr>
              <a:t>.</a:t>
            </a:r>
            <a:endParaRPr lang="ru-RU" dirty="0" smtClean="0">
              <a:solidFill>
                <a:srgbClr val="FF0000"/>
              </a:solidFill>
            </a:endParaRPr>
          </a:p>
          <a:p>
            <a:pPr>
              <a:buNone/>
            </a:pPr>
            <a:r>
              <a:rPr lang="en-GB" dirty="0" smtClean="0"/>
              <a:t>    There are many beautiful cities and towns in the world. </a:t>
            </a:r>
            <a:r>
              <a:rPr lang="en-GB" dirty="0" smtClean="0"/>
              <a:t>I </a:t>
            </a:r>
            <a:r>
              <a:rPr lang="en-GB" dirty="0" smtClean="0"/>
              <a:t>would like to visit some of them, to see with my own eyes what I have read or heard about. But there is no place like home. </a:t>
            </a:r>
          </a:p>
          <a:p>
            <a:pPr>
              <a:buNone/>
            </a:pPr>
            <a:r>
              <a:rPr lang="en-GB" dirty="0" smtClean="0"/>
              <a:t>     We love this native city Rostov-on-Don.. It’s not the capital of our country, but it is the capital of Rostov’s Region and it is a wonderful place to live.</a:t>
            </a:r>
            <a:endParaRPr lang="ru-RU" dirty="0" smtClean="0"/>
          </a:p>
          <a:p>
            <a:pPr>
              <a:buNone/>
            </a:pPr>
            <a:r>
              <a:rPr lang="en-GB" dirty="0" smtClean="0"/>
              <a:t>	</a:t>
            </a:r>
            <a:endParaRPr lang="ru-RU" dirty="0"/>
          </a:p>
        </p:txBody>
      </p:sp>
      <p:sp>
        <p:nvSpPr>
          <p:cNvPr id="6" name="Текст 5"/>
          <p:cNvSpPr>
            <a:spLocks noGrp="1"/>
          </p:cNvSpPr>
          <p:nvPr>
            <p:ph type="body" sz="half" idx="2"/>
          </p:nvPr>
        </p:nvSpPr>
        <p:spPr/>
        <p:txBody>
          <a:bodyPr/>
          <a:lstStyle/>
          <a:p>
            <a:endParaRPr lang="ru-RU" dirty="0"/>
          </a:p>
        </p:txBody>
      </p:sp>
      <p:pic>
        <p:nvPicPr>
          <p:cNvPr id="1027" name="Picture 3"/>
          <p:cNvPicPr>
            <a:picLocks noChangeAspect="1" noChangeArrowheads="1"/>
          </p:cNvPicPr>
          <p:nvPr/>
        </p:nvPicPr>
        <p:blipFill>
          <a:blip r:embed="rId2" cstate="print"/>
          <a:srcRect/>
          <a:stretch>
            <a:fillRect/>
          </a:stretch>
        </p:blipFill>
        <p:spPr bwMode="auto">
          <a:xfrm>
            <a:off x="251520" y="548680"/>
            <a:ext cx="2676525" cy="2448272"/>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1043608" y="2636912"/>
            <a:ext cx="2880320"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11960" y="273050"/>
            <a:ext cx="4474840" cy="5853113"/>
          </a:xfrm>
        </p:spPr>
        <p:txBody>
          <a:bodyPr>
            <a:normAutofit/>
          </a:bodyPr>
          <a:lstStyle/>
          <a:p>
            <a:pPr>
              <a:buNone/>
            </a:pPr>
            <a:r>
              <a:rPr lang="en-GB" dirty="0" smtClean="0"/>
              <a:t>    </a:t>
            </a:r>
            <a:r>
              <a:rPr lang="en-GB" b="1" dirty="0" smtClean="0"/>
              <a:t>This city is old and modern at the same time. It is old because it was founded in the 18</a:t>
            </a:r>
            <a:r>
              <a:rPr lang="en-GB" b="1" baseline="30000" dirty="0" smtClean="0"/>
              <a:t>th</a:t>
            </a:r>
            <a:r>
              <a:rPr lang="en-GB" b="1" dirty="0" smtClean="0"/>
              <a:t> century. At that time its streets were narrow, dark and dirty. It was a castle.</a:t>
            </a:r>
            <a:endParaRPr lang="ru-RU" b="1" dirty="0"/>
          </a:p>
        </p:txBody>
      </p:sp>
      <p:sp>
        <p:nvSpPr>
          <p:cNvPr id="4" name="Текст 3"/>
          <p:cNvSpPr>
            <a:spLocks noGrp="1"/>
          </p:cNvSpPr>
          <p:nvPr>
            <p:ph type="body" sz="half" idx="2"/>
          </p:nvPr>
        </p:nvSpPr>
        <p:spPr/>
        <p:txBody>
          <a:bodyPr/>
          <a:lstStyle/>
          <a:p>
            <a:endParaRPr lang="ru-RU"/>
          </a:p>
        </p:txBody>
      </p:sp>
      <p:pic>
        <p:nvPicPr>
          <p:cNvPr id="3074" name="Picture 2"/>
          <p:cNvPicPr>
            <a:picLocks noChangeAspect="1" noChangeArrowheads="1"/>
          </p:cNvPicPr>
          <p:nvPr/>
        </p:nvPicPr>
        <p:blipFill>
          <a:blip r:embed="rId2" cstate="print"/>
          <a:srcRect/>
          <a:stretch>
            <a:fillRect/>
          </a:stretch>
        </p:blipFill>
        <p:spPr bwMode="auto">
          <a:xfrm>
            <a:off x="251520" y="188640"/>
            <a:ext cx="3024336" cy="216024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611560" y="2060848"/>
            <a:ext cx="3600400" cy="3384376"/>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4139952" y="5229200"/>
            <a:ext cx="2592288"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en-GB" sz="3600" b="1" dirty="0" smtClean="0"/>
              <a:t>Now our city looks modern because of its architecture. </a:t>
            </a:r>
            <a:endParaRPr lang="ru-RU" sz="3600" b="1" dirty="0" smtClean="0"/>
          </a:p>
          <a:p>
            <a:endParaRPr lang="ru-RU" dirty="0"/>
          </a:p>
        </p:txBody>
      </p:sp>
      <p:sp>
        <p:nvSpPr>
          <p:cNvPr id="4" name="Текст 3"/>
          <p:cNvSpPr>
            <a:spLocks noGrp="1"/>
          </p:cNvSpPr>
          <p:nvPr>
            <p:ph type="body" sz="half" idx="2"/>
          </p:nvPr>
        </p:nvSpPr>
        <p:spPr/>
        <p:txBody>
          <a:bodyPr/>
          <a:lstStyle/>
          <a:p>
            <a:endParaRPr lang="ru-RU"/>
          </a:p>
        </p:txBody>
      </p:sp>
      <p:pic>
        <p:nvPicPr>
          <p:cNvPr id="4098" name="Picture 2"/>
          <p:cNvPicPr>
            <a:picLocks noChangeAspect="1" noChangeArrowheads="1"/>
          </p:cNvPicPr>
          <p:nvPr/>
        </p:nvPicPr>
        <p:blipFill>
          <a:blip r:embed="rId2" cstate="print"/>
          <a:srcRect/>
          <a:stretch>
            <a:fillRect/>
          </a:stretch>
        </p:blipFill>
        <p:spPr bwMode="auto">
          <a:xfrm>
            <a:off x="5940152" y="4149080"/>
            <a:ext cx="3203848" cy="2292846"/>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3203848" y="2852936"/>
            <a:ext cx="3096344" cy="2004814"/>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683568" y="4149080"/>
            <a:ext cx="2853680" cy="1860798"/>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611560" y="764704"/>
            <a:ext cx="2755379" cy="23648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pPr>
              <a:buNone/>
            </a:pPr>
            <a:r>
              <a:rPr lang="en-GB" dirty="0" smtClean="0"/>
              <a:t>Almost </a:t>
            </a:r>
            <a:r>
              <a:rPr lang="en-GB" dirty="0" smtClean="0"/>
              <a:t>all </a:t>
            </a:r>
            <a:r>
              <a:rPr lang="en-GB" dirty="0" smtClean="0"/>
              <a:t>the </a:t>
            </a:r>
            <a:r>
              <a:rPr lang="en-GB" dirty="0" smtClean="0"/>
              <a:t>buildings </a:t>
            </a:r>
            <a:r>
              <a:rPr lang="en-GB" dirty="0" smtClean="0"/>
              <a:t>were built after the war. But on the main street there are many old beautiful houses-monuments. This street is the widest street in the city. A lot of cars, buses and trolley-buses run fast along it. If you want to see the places of interest in our city, you can walk along the main street. </a:t>
            </a:r>
            <a:endParaRPr lang="ru-RU" dirty="0"/>
          </a:p>
        </p:txBody>
      </p:sp>
      <p:sp>
        <p:nvSpPr>
          <p:cNvPr id="4" name="Текст 3"/>
          <p:cNvSpPr>
            <a:spLocks noGrp="1"/>
          </p:cNvSpPr>
          <p:nvPr>
            <p:ph type="body" sz="half" idx="2"/>
          </p:nvPr>
        </p:nvSpPr>
        <p:spPr/>
        <p:txBody>
          <a:bodyPr/>
          <a:lstStyle/>
          <a:p>
            <a:endParaRPr lang="ru-RU" dirty="0"/>
          </a:p>
        </p:txBody>
      </p:sp>
      <p:pic>
        <p:nvPicPr>
          <p:cNvPr id="5122" name="Picture 2"/>
          <p:cNvPicPr>
            <a:picLocks noChangeAspect="1" noChangeArrowheads="1"/>
          </p:cNvPicPr>
          <p:nvPr/>
        </p:nvPicPr>
        <p:blipFill>
          <a:blip r:embed="rId2" cstate="print"/>
          <a:srcRect/>
          <a:stretch>
            <a:fillRect/>
          </a:stretch>
        </p:blipFill>
        <p:spPr bwMode="auto">
          <a:xfrm>
            <a:off x="179512" y="692696"/>
            <a:ext cx="2374379" cy="142875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1619672" y="2132856"/>
            <a:ext cx="2114550" cy="1428750"/>
          </a:xfrm>
          <a:prstGeom prst="rect">
            <a:avLst/>
          </a:prstGeom>
          <a:noFill/>
          <a:ln w="9525">
            <a:no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0" y="3429000"/>
            <a:ext cx="2143125" cy="1428750"/>
          </a:xfrm>
          <a:prstGeom prst="rect">
            <a:avLst/>
          </a:prstGeom>
          <a:noFill/>
          <a:ln w="9525">
            <a:noFill/>
            <a:miter lim="800000"/>
            <a:headEnd/>
            <a:tailEnd/>
          </a:ln>
        </p:spPr>
      </p:pic>
      <p:pic>
        <p:nvPicPr>
          <p:cNvPr id="5125" name="Picture 5"/>
          <p:cNvPicPr>
            <a:picLocks noChangeAspect="1" noChangeArrowheads="1"/>
          </p:cNvPicPr>
          <p:nvPr/>
        </p:nvPicPr>
        <p:blipFill>
          <a:blip r:embed="rId5" cstate="print"/>
          <a:srcRect/>
          <a:stretch>
            <a:fillRect/>
          </a:stretch>
        </p:blipFill>
        <p:spPr bwMode="auto">
          <a:xfrm>
            <a:off x="1979712" y="4869160"/>
            <a:ext cx="1905000"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pPr>
              <a:buNone/>
            </a:pPr>
            <a:r>
              <a:rPr lang="en-GB" dirty="0" smtClean="0"/>
              <a:t>     You can see </a:t>
            </a:r>
            <a:r>
              <a:rPr lang="en-GB" dirty="0" smtClean="0"/>
              <a:t> </a:t>
            </a:r>
            <a:r>
              <a:rPr lang="en-GB" dirty="0" err="1" smtClean="0"/>
              <a:t>Gorckov’s</a:t>
            </a:r>
            <a:r>
              <a:rPr lang="en-GB" dirty="0" smtClean="0"/>
              <a:t> park where grown-ups and children can </a:t>
            </a:r>
            <a:r>
              <a:rPr lang="en-GB" dirty="0" smtClean="0"/>
              <a:t>relax </a:t>
            </a:r>
            <a:r>
              <a:rPr lang="en-GB" dirty="0" smtClean="0"/>
              <a:t>and </a:t>
            </a:r>
            <a:r>
              <a:rPr lang="en-GB" dirty="0" smtClean="0"/>
              <a:t>have fun. </a:t>
            </a:r>
            <a:r>
              <a:rPr lang="en-GB" dirty="0" smtClean="0"/>
              <a:t>On </a:t>
            </a:r>
            <a:r>
              <a:rPr lang="en-GB" dirty="0" err="1" smtClean="0"/>
              <a:t>Sadovaya</a:t>
            </a:r>
            <a:r>
              <a:rPr lang="en-GB" dirty="0" smtClean="0"/>
              <a:t> </a:t>
            </a:r>
            <a:r>
              <a:rPr lang="en-GB" dirty="0" smtClean="0"/>
              <a:t>street there are many cinemas, theatres and shops. Near this street there is a circus. Children and tourists can’t but visit it. They admire funny clowns, tamed animals, miracles and magic. </a:t>
            </a:r>
            <a:endParaRPr lang="ru-RU" dirty="0"/>
          </a:p>
        </p:txBody>
      </p:sp>
      <p:sp>
        <p:nvSpPr>
          <p:cNvPr id="4" name="Текст 3"/>
          <p:cNvSpPr>
            <a:spLocks noGrp="1"/>
          </p:cNvSpPr>
          <p:nvPr>
            <p:ph type="body" sz="half" idx="2"/>
          </p:nvPr>
        </p:nvSpPr>
        <p:spPr/>
        <p:txBody>
          <a:bodyPr/>
          <a:lstStyle/>
          <a:p>
            <a:endParaRPr lang="ru-RU"/>
          </a:p>
        </p:txBody>
      </p:sp>
      <p:pic>
        <p:nvPicPr>
          <p:cNvPr id="6146" name="Picture 2"/>
          <p:cNvPicPr>
            <a:picLocks noChangeAspect="1" noChangeArrowheads="1"/>
          </p:cNvPicPr>
          <p:nvPr/>
        </p:nvPicPr>
        <p:blipFill>
          <a:blip r:embed="rId2" cstate="print"/>
          <a:srcRect/>
          <a:stretch>
            <a:fillRect/>
          </a:stretch>
        </p:blipFill>
        <p:spPr bwMode="auto">
          <a:xfrm>
            <a:off x="323528" y="404664"/>
            <a:ext cx="2232248" cy="1770881"/>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2051720" y="1916832"/>
            <a:ext cx="1581150" cy="1440160"/>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1115616" y="4797152"/>
            <a:ext cx="2520280" cy="1428750"/>
          </a:xfrm>
          <a:prstGeom prst="rect">
            <a:avLst/>
          </a:prstGeom>
          <a:noFill/>
          <a:ln w="9525">
            <a:noFill/>
            <a:miter lim="800000"/>
            <a:headEnd/>
            <a:tailEnd/>
          </a:ln>
        </p:spPr>
      </p:pic>
      <p:pic>
        <p:nvPicPr>
          <p:cNvPr id="6149" name="Picture 5"/>
          <p:cNvPicPr>
            <a:picLocks noChangeAspect="1" noChangeArrowheads="1"/>
          </p:cNvPicPr>
          <p:nvPr/>
        </p:nvPicPr>
        <p:blipFill>
          <a:blip r:embed="rId5" cstate="print"/>
          <a:srcRect/>
          <a:stretch>
            <a:fillRect/>
          </a:stretch>
        </p:blipFill>
        <p:spPr bwMode="auto">
          <a:xfrm>
            <a:off x="467544" y="3212976"/>
            <a:ext cx="2428875" cy="16447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a:bodyPr>
          <a:lstStyle/>
          <a:p>
            <a:pPr>
              <a:buNone/>
            </a:pPr>
            <a:r>
              <a:rPr lang="en-GB" sz="3600" dirty="0" smtClean="0"/>
              <a:t>      Walk two blocks and you’ll come to </a:t>
            </a:r>
            <a:r>
              <a:rPr lang="en-GB" sz="3600" dirty="0" smtClean="0"/>
              <a:t>the </a:t>
            </a:r>
            <a:r>
              <a:rPr lang="en-GB" sz="3600" dirty="0" smtClean="0"/>
              <a:t>monument to </a:t>
            </a:r>
            <a:r>
              <a:rPr lang="en-GB" sz="3600" dirty="0" smtClean="0"/>
              <a:t>the </a:t>
            </a:r>
            <a:r>
              <a:rPr lang="en-GB" sz="3600" dirty="0" smtClean="0"/>
              <a:t>famous Russian writer Alexander </a:t>
            </a:r>
            <a:r>
              <a:rPr lang="en-GB" sz="3600" dirty="0" err="1" smtClean="0"/>
              <a:t>Sergeevich</a:t>
            </a:r>
            <a:r>
              <a:rPr lang="en-GB" sz="3600" dirty="0" smtClean="0"/>
              <a:t> Pushkin,   who is considered </a:t>
            </a:r>
            <a:r>
              <a:rPr lang="en-GB" sz="3600" dirty="0" smtClean="0"/>
              <a:t>to be the country’s </a:t>
            </a:r>
            <a:r>
              <a:rPr lang="en-GB" sz="3600" dirty="0" smtClean="0"/>
              <a:t>greatest poet and the founder of modern Russian literature.</a:t>
            </a:r>
            <a:endParaRPr lang="ru-RU" sz="3600" dirty="0" smtClean="0"/>
          </a:p>
          <a:p>
            <a:pPr>
              <a:buNone/>
            </a:pPr>
            <a:r>
              <a:rPr lang="en-GB" dirty="0" smtClean="0"/>
              <a:t>	</a:t>
            </a:r>
            <a:endParaRPr lang="ru-RU" dirty="0"/>
          </a:p>
        </p:txBody>
      </p:sp>
      <p:sp>
        <p:nvSpPr>
          <p:cNvPr id="4" name="Текст 3"/>
          <p:cNvSpPr>
            <a:spLocks noGrp="1"/>
          </p:cNvSpPr>
          <p:nvPr>
            <p:ph type="body" sz="half" idx="2"/>
          </p:nvPr>
        </p:nvSpPr>
        <p:spPr/>
        <p:txBody>
          <a:bodyPr/>
          <a:lstStyle/>
          <a:p>
            <a:endParaRPr lang="ru-RU"/>
          </a:p>
        </p:txBody>
      </p:sp>
      <p:pic>
        <p:nvPicPr>
          <p:cNvPr id="7170" name="Picture 2"/>
          <p:cNvPicPr>
            <a:picLocks noChangeAspect="1" noChangeArrowheads="1"/>
          </p:cNvPicPr>
          <p:nvPr/>
        </p:nvPicPr>
        <p:blipFill>
          <a:blip r:embed="rId2" cstate="print"/>
          <a:srcRect/>
          <a:stretch>
            <a:fillRect/>
          </a:stretch>
        </p:blipFill>
        <p:spPr bwMode="auto">
          <a:xfrm>
            <a:off x="683568" y="620688"/>
            <a:ext cx="2304256" cy="2652886"/>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1907704" y="3140968"/>
            <a:ext cx="1905000" cy="1788790"/>
          </a:xfrm>
          <a:prstGeom prst="rect">
            <a:avLst/>
          </a:prstGeom>
          <a:noFill/>
          <a:ln w="9525">
            <a:noFill/>
            <a:miter lim="800000"/>
            <a:headEnd/>
            <a:tailEnd/>
          </a:ln>
        </p:spPr>
      </p:pic>
      <p:pic>
        <p:nvPicPr>
          <p:cNvPr id="7172" name="Picture 4"/>
          <p:cNvPicPr>
            <a:picLocks noChangeAspect="1" noChangeArrowheads="1"/>
          </p:cNvPicPr>
          <p:nvPr/>
        </p:nvPicPr>
        <p:blipFill>
          <a:blip r:embed="rId4" cstate="print"/>
          <a:srcRect/>
          <a:stretch>
            <a:fillRect/>
          </a:stretch>
        </p:blipFill>
        <p:spPr bwMode="auto">
          <a:xfrm>
            <a:off x="323528" y="4797152"/>
            <a:ext cx="1905000" cy="17887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067944" y="273050"/>
            <a:ext cx="4618856" cy="5853113"/>
          </a:xfrm>
        </p:spPr>
        <p:txBody>
          <a:bodyPr/>
          <a:lstStyle/>
          <a:p>
            <a:pPr>
              <a:buNone/>
            </a:pPr>
            <a:r>
              <a:rPr lang="en-GB" dirty="0" smtClean="0"/>
              <a:t>    </a:t>
            </a:r>
            <a:r>
              <a:rPr lang="en-GB" sz="4000" dirty="0" smtClean="0"/>
              <a:t>This city stands on the river Don. Parks, lanes, bridges across the river, small water falls and man-made islands add much to the beauty of the city.</a:t>
            </a:r>
            <a:endParaRPr lang="ru-RU" sz="4000" dirty="0"/>
          </a:p>
        </p:txBody>
      </p:sp>
      <p:sp>
        <p:nvSpPr>
          <p:cNvPr id="4" name="Текст 3"/>
          <p:cNvSpPr>
            <a:spLocks noGrp="1"/>
          </p:cNvSpPr>
          <p:nvPr>
            <p:ph type="body" sz="half" idx="2"/>
          </p:nvPr>
        </p:nvSpPr>
        <p:spPr/>
        <p:txBody>
          <a:bodyPr/>
          <a:lstStyle/>
          <a:p>
            <a:endParaRPr lang="ru-RU"/>
          </a:p>
        </p:txBody>
      </p:sp>
      <p:pic>
        <p:nvPicPr>
          <p:cNvPr id="8194" name="Picture 2"/>
          <p:cNvPicPr>
            <a:picLocks noChangeAspect="1" noChangeArrowheads="1"/>
          </p:cNvPicPr>
          <p:nvPr/>
        </p:nvPicPr>
        <p:blipFill>
          <a:blip r:embed="rId2" cstate="print"/>
          <a:srcRect/>
          <a:stretch>
            <a:fillRect/>
          </a:stretch>
        </p:blipFill>
        <p:spPr bwMode="auto">
          <a:xfrm>
            <a:off x="467544" y="332656"/>
            <a:ext cx="2162175" cy="1428750"/>
          </a:xfrm>
          <a:prstGeom prst="rect">
            <a:avLst/>
          </a:prstGeom>
          <a:noFill/>
          <a:ln w="9525">
            <a:noFill/>
            <a:miter lim="800000"/>
            <a:headEnd/>
            <a:tailEnd/>
          </a:ln>
        </p:spPr>
      </p:pic>
      <p:pic>
        <p:nvPicPr>
          <p:cNvPr id="8195" name="Picture 3"/>
          <p:cNvPicPr>
            <a:picLocks noChangeAspect="1" noChangeArrowheads="1"/>
          </p:cNvPicPr>
          <p:nvPr/>
        </p:nvPicPr>
        <p:blipFill>
          <a:blip r:embed="rId3" cstate="print"/>
          <a:srcRect/>
          <a:stretch>
            <a:fillRect/>
          </a:stretch>
        </p:blipFill>
        <p:spPr bwMode="auto">
          <a:xfrm>
            <a:off x="1691680" y="1628800"/>
            <a:ext cx="2143125" cy="1428750"/>
          </a:xfrm>
          <a:prstGeom prst="rect">
            <a:avLst/>
          </a:prstGeom>
          <a:noFill/>
          <a:ln w="9525">
            <a:noFill/>
            <a:miter lim="800000"/>
            <a:headEnd/>
            <a:tailEnd/>
          </a:ln>
        </p:spPr>
      </p:pic>
      <p:pic>
        <p:nvPicPr>
          <p:cNvPr id="8196" name="Picture 4"/>
          <p:cNvPicPr>
            <a:picLocks noChangeAspect="1" noChangeArrowheads="1"/>
          </p:cNvPicPr>
          <p:nvPr/>
        </p:nvPicPr>
        <p:blipFill>
          <a:blip r:embed="rId4" cstate="print"/>
          <a:srcRect/>
          <a:stretch>
            <a:fillRect/>
          </a:stretch>
        </p:blipFill>
        <p:spPr bwMode="auto">
          <a:xfrm>
            <a:off x="611560" y="2996952"/>
            <a:ext cx="2143125" cy="1428750"/>
          </a:xfrm>
          <a:prstGeom prst="rect">
            <a:avLst/>
          </a:prstGeom>
          <a:noFill/>
          <a:ln w="9525">
            <a:noFill/>
            <a:miter lim="800000"/>
            <a:headEnd/>
            <a:tailEnd/>
          </a:ln>
        </p:spPr>
      </p:pic>
      <p:pic>
        <p:nvPicPr>
          <p:cNvPr id="8197" name="Picture 5"/>
          <p:cNvPicPr>
            <a:picLocks noChangeAspect="1" noChangeArrowheads="1"/>
          </p:cNvPicPr>
          <p:nvPr/>
        </p:nvPicPr>
        <p:blipFill>
          <a:blip r:embed="rId5" cstate="print"/>
          <a:srcRect/>
          <a:stretch>
            <a:fillRect/>
          </a:stretch>
        </p:blipFill>
        <p:spPr bwMode="auto">
          <a:xfrm>
            <a:off x="2483768" y="4293096"/>
            <a:ext cx="1905000"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Содержимое 4"/>
          <p:cNvSpPr>
            <a:spLocks noGrp="1"/>
          </p:cNvSpPr>
          <p:nvPr>
            <p:ph idx="1"/>
          </p:nvPr>
        </p:nvSpPr>
        <p:spPr/>
        <p:txBody>
          <a:bodyPr>
            <a:normAutofit fontScale="47500" lnSpcReduction="20000"/>
          </a:bodyPr>
          <a:lstStyle/>
          <a:p>
            <a:pPr>
              <a:buNone/>
            </a:pPr>
            <a:r>
              <a:rPr lang="en-GB" dirty="0" smtClean="0"/>
              <a:t>         Our famous writer is Mikhail </a:t>
            </a:r>
            <a:r>
              <a:rPr lang="en-GB" dirty="0" err="1" smtClean="0"/>
              <a:t>Alexsandrovich</a:t>
            </a:r>
            <a:r>
              <a:rPr lang="en-GB" dirty="0" smtClean="0"/>
              <a:t> Sholokhov </a:t>
            </a:r>
          </a:p>
          <a:p>
            <a:pPr>
              <a:buNone/>
            </a:pPr>
            <a:r>
              <a:rPr lang="en-GB" dirty="0" smtClean="0"/>
              <a:t>          The Sholokhov  family was large and </a:t>
            </a:r>
            <a:r>
              <a:rPr lang="en-GB" dirty="0" smtClean="0"/>
              <a:t>friendly</a:t>
            </a:r>
            <a:r>
              <a:rPr lang="en-GB" dirty="0" smtClean="0"/>
              <a:t>: Mikhail </a:t>
            </a:r>
            <a:r>
              <a:rPr lang="en-GB" dirty="0" err="1" smtClean="0"/>
              <a:t>Alexsandrovich</a:t>
            </a:r>
            <a:r>
              <a:rPr lang="en-GB" dirty="0" smtClean="0"/>
              <a:t>, Maria </a:t>
            </a:r>
            <a:r>
              <a:rPr lang="en-GB" dirty="0" err="1" smtClean="0"/>
              <a:t>Petrovna</a:t>
            </a:r>
            <a:r>
              <a:rPr lang="en-GB" dirty="0" smtClean="0"/>
              <a:t>, four children, two Maria </a:t>
            </a:r>
            <a:r>
              <a:rPr lang="en-GB" dirty="0" err="1" smtClean="0"/>
              <a:t>Petrovna’s</a:t>
            </a:r>
            <a:r>
              <a:rPr lang="en-GB" dirty="0" smtClean="0"/>
              <a:t> relatives, the cook and the nurse. The relations between Maria </a:t>
            </a:r>
            <a:r>
              <a:rPr lang="en-GB" dirty="0" err="1" smtClean="0"/>
              <a:t>Petrovna</a:t>
            </a:r>
            <a:r>
              <a:rPr lang="en-GB" dirty="0" smtClean="0"/>
              <a:t> and the cook and the nurse were informal and very warm. They took care of </a:t>
            </a:r>
            <a:r>
              <a:rPr lang="en-GB" dirty="0" err="1" smtClean="0"/>
              <a:t>Sholokhovs</a:t>
            </a:r>
            <a:r>
              <a:rPr lang="en-GB" dirty="0" smtClean="0"/>
              <a:t>’, </a:t>
            </a:r>
            <a:r>
              <a:rPr lang="en-GB" dirty="0" smtClean="0"/>
              <a:t>children when the parents were away.</a:t>
            </a:r>
            <a:endParaRPr lang="ru-RU" dirty="0" smtClean="0"/>
          </a:p>
          <a:p>
            <a:pPr>
              <a:buNone/>
            </a:pPr>
            <a:r>
              <a:rPr lang="en-GB" dirty="0" smtClean="0"/>
              <a:t>          There were a lot plants in the house: a geranium, a Chinese rose, a house jasmine, violets and white lilies. Seeds and bulbs of these plants were often brought by the </a:t>
            </a:r>
            <a:r>
              <a:rPr lang="en-GB" dirty="0" err="1" smtClean="0"/>
              <a:t>Sholokhovs</a:t>
            </a:r>
            <a:r>
              <a:rPr lang="en-GB" dirty="0" smtClean="0"/>
              <a:t> from their tours over the country and from abroad.</a:t>
            </a:r>
            <a:endParaRPr lang="ru-RU" dirty="0" smtClean="0"/>
          </a:p>
          <a:p>
            <a:pPr>
              <a:buNone/>
            </a:pPr>
            <a:r>
              <a:rPr lang="en-GB" dirty="0" smtClean="0"/>
              <a:t>         Mikhail </a:t>
            </a:r>
            <a:r>
              <a:rPr lang="en-GB" dirty="0" err="1" smtClean="0"/>
              <a:t>Alexsandrovich</a:t>
            </a:r>
            <a:r>
              <a:rPr lang="en-GB" dirty="0" smtClean="0"/>
              <a:t> Sholokhov was fond of presenting flowers to his wife, Maria </a:t>
            </a:r>
            <a:r>
              <a:rPr lang="en-GB" dirty="0" err="1" smtClean="0"/>
              <a:t>Petrovna</a:t>
            </a:r>
            <a:r>
              <a:rPr lang="en-GB" dirty="0" smtClean="0"/>
              <a:t>, that gave him a real pleasure. When they were on the steps or in the forest, he gave her the first spring flowers; violets, snowdrops, lilies-of-the-valley and tulips. And even in autumn he managed to get some late flowers from under the fallen leaves to make a bunch and present it to Maria </a:t>
            </a:r>
            <a:r>
              <a:rPr lang="en-GB" dirty="0" err="1" smtClean="0"/>
              <a:t>Petrovna</a:t>
            </a:r>
            <a:r>
              <a:rPr lang="en-GB" dirty="0" smtClean="0"/>
              <a:t> . In summer the first thing Maria </a:t>
            </a:r>
            <a:r>
              <a:rPr lang="en-GB" dirty="0" err="1" smtClean="0"/>
              <a:t>Petrovna</a:t>
            </a:r>
            <a:r>
              <a:rPr lang="en-GB" dirty="0" smtClean="0"/>
              <a:t>  could see when she woke up was a fresh-cut rose. It was Mikhail </a:t>
            </a:r>
            <a:r>
              <a:rPr lang="en-GB" dirty="0" err="1" smtClean="0"/>
              <a:t>Alexsandrovich</a:t>
            </a:r>
            <a:r>
              <a:rPr lang="en-GB" dirty="0" smtClean="0"/>
              <a:t> who got up early, went out into the yard, cut a </a:t>
            </a:r>
            <a:r>
              <a:rPr lang="en-GB" dirty="0" smtClean="0"/>
              <a:t>flower </a:t>
            </a:r>
            <a:r>
              <a:rPr lang="en-GB" dirty="0" smtClean="0"/>
              <a:t>and presented it to her in such a way-put it on </a:t>
            </a:r>
            <a:r>
              <a:rPr lang="en-GB" dirty="0" smtClean="0"/>
              <a:t>the </a:t>
            </a:r>
            <a:r>
              <a:rPr lang="en-GB" dirty="0" smtClean="0"/>
              <a:t>pillow.</a:t>
            </a:r>
            <a:endParaRPr lang="ru-RU" dirty="0" smtClean="0"/>
          </a:p>
          <a:p>
            <a:pPr>
              <a:buNone/>
            </a:pPr>
            <a:r>
              <a:rPr lang="en-GB" dirty="0" smtClean="0"/>
              <a:t>       </a:t>
            </a:r>
            <a:r>
              <a:rPr lang="en-GB" dirty="0" smtClean="0"/>
              <a:t>All members of the Sholokhov family </a:t>
            </a:r>
            <a:r>
              <a:rPr lang="en-GB" dirty="0" smtClean="0"/>
              <a:t>had a good ear for music and pleasant voices. They especially liked Cossack songs. They used to sing them sitting on the terrace in the evenings in summer. Their </a:t>
            </a:r>
            <a:r>
              <a:rPr lang="en-GB" dirty="0" smtClean="0"/>
              <a:t>children’s </a:t>
            </a:r>
            <a:r>
              <a:rPr lang="en-GB" dirty="0" smtClean="0"/>
              <a:t>friends sang songs at Mikhail </a:t>
            </a:r>
            <a:r>
              <a:rPr lang="en-GB" dirty="0" err="1" smtClean="0"/>
              <a:t>Alexsandrovich’s</a:t>
            </a:r>
            <a:r>
              <a:rPr lang="en-GB" dirty="0" smtClean="0"/>
              <a:t> request, and Mikhail </a:t>
            </a:r>
            <a:r>
              <a:rPr lang="en-GB" dirty="0" err="1" smtClean="0"/>
              <a:t>Alexsandrovich</a:t>
            </a:r>
            <a:r>
              <a:rPr lang="en-GB" dirty="0" smtClean="0"/>
              <a:t> himself sometimes joined the chorus.</a:t>
            </a:r>
            <a:endParaRPr lang="ru-RU" dirty="0" smtClean="0"/>
          </a:p>
          <a:p>
            <a:endParaRPr lang="ru-RU" dirty="0"/>
          </a:p>
        </p:txBody>
      </p:sp>
      <p:sp>
        <p:nvSpPr>
          <p:cNvPr id="6" name="Текст 5"/>
          <p:cNvSpPr>
            <a:spLocks noGrp="1"/>
          </p:cNvSpPr>
          <p:nvPr>
            <p:ph type="body" sz="half" idx="2"/>
          </p:nvPr>
        </p:nvSpPr>
        <p:spPr/>
        <p:txBody>
          <a:bodyPr/>
          <a:lstStyle/>
          <a:p>
            <a:endParaRPr lang="ru-RU"/>
          </a:p>
        </p:txBody>
      </p:sp>
      <p:pic>
        <p:nvPicPr>
          <p:cNvPr id="9218" name="Picture 2"/>
          <p:cNvPicPr>
            <a:picLocks noChangeAspect="1" noChangeArrowheads="1"/>
          </p:cNvPicPr>
          <p:nvPr/>
        </p:nvPicPr>
        <p:blipFill>
          <a:blip r:embed="rId2" cstate="print"/>
          <a:srcRect/>
          <a:stretch>
            <a:fillRect/>
          </a:stretch>
        </p:blipFill>
        <p:spPr bwMode="auto">
          <a:xfrm>
            <a:off x="395536" y="188640"/>
            <a:ext cx="1609725" cy="1095375"/>
          </a:xfrm>
          <a:prstGeom prst="rect">
            <a:avLst/>
          </a:prstGeom>
          <a:noFill/>
          <a:ln w="9525">
            <a:noFill/>
            <a:miter lim="800000"/>
            <a:headEnd/>
            <a:tailEnd/>
          </a:ln>
        </p:spPr>
      </p:pic>
      <p:pic>
        <p:nvPicPr>
          <p:cNvPr id="9219" name="Picture 3"/>
          <p:cNvPicPr>
            <a:picLocks noChangeAspect="1" noChangeArrowheads="1"/>
          </p:cNvPicPr>
          <p:nvPr/>
        </p:nvPicPr>
        <p:blipFill>
          <a:blip r:embed="rId3" cstate="print"/>
          <a:srcRect/>
          <a:stretch>
            <a:fillRect/>
          </a:stretch>
        </p:blipFill>
        <p:spPr bwMode="auto">
          <a:xfrm>
            <a:off x="1763688" y="1196752"/>
            <a:ext cx="1905000" cy="1428750"/>
          </a:xfrm>
          <a:prstGeom prst="rect">
            <a:avLst/>
          </a:prstGeom>
          <a:noFill/>
          <a:ln w="9525">
            <a:noFill/>
            <a:miter lim="800000"/>
            <a:headEnd/>
            <a:tailEnd/>
          </a:ln>
        </p:spPr>
      </p:pic>
      <p:pic>
        <p:nvPicPr>
          <p:cNvPr id="9220" name="Picture 4"/>
          <p:cNvPicPr>
            <a:picLocks noChangeAspect="1" noChangeArrowheads="1"/>
          </p:cNvPicPr>
          <p:nvPr/>
        </p:nvPicPr>
        <p:blipFill>
          <a:blip r:embed="rId4" cstate="print"/>
          <a:srcRect/>
          <a:stretch>
            <a:fillRect/>
          </a:stretch>
        </p:blipFill>
        <p:spPr bwMode="auto">
          <a:xfrm>
            <a:off x="395536" y="2564904"/>
            <a:ext cx="1905000" cy="1428750"/>
          </a:xfrm>
          <a:prstGeom prst="rect">
            <a:avLst/>
          </a:prstGeom>
          <a:noFill/>
          <a:ln w="9525">
            <a:noFill/>
            <a:miter lim="800000"/>
            <a:headEnd/>
            <a:tailEnd/>
          </a:ln>
        </p:spPr>
      </p:pic>
      <p:pic>
        <p:nvPicPr>
          <p:cNvPr id="9221" name="Picture 5"/>
          <p:cNvPicPr>
            <a:picLocks noChangeAspect="1" noChangeArrowheads="1"/>
          </p:cNvPicPr>
          <p:nvPr/>
        </p:nvPicPr>
        <p:blipFill>
          <a:blip r:embed="rId5" cstate="print"/>
          <a:srcRect/>
          <a:stretch>
            <a:fillRect/>
          </a:stretch>
        </p:blipFill>
        <p:spPr bwMode="auto">
          <a:xfrm>
            <a:off x="395536" y="5013176"/>
            <a:ext cx="2143125" cy="1428750"/>
          </a:xfrm>
          <a:prstGeom prst="rect">
            <a:avLst/>
          </a:prstGeom>
          <a:noFill/>
          <a:ln w="9525">
            <a:noFill/>
            <a:miter lim="800000"/>
            <a:headEnd/>
            <a:tailEnd/>
          </a:ln>
        </p:spPr>
      </p:pic>
      <p:pic>
        <p:nvPicPr>
          <p:cNvPr id="9222" name="Picture 6"/>
          <p:cNvPicPr>
            <a:picLocks noChangeAspect="1" noChangeArrowheads="1"/>
          </p:cNvPicPr>
          <p:nvPr/>
        </p:nvPicPr>
        <p:blipFill>
          <a:blip r:embed="rId6" cstate="print"/>
          <a:srcRect/>
          <a:stretch>
            <a:fillRect/>
          </a:stretch>
        </p:blipFill>
        <p:spPr bwMode="auto">
          <a:xfrm>
            <a:off x="1691680" y="3717032"/>
            <a:ext cx="1952625" cy="1428750"/>
          </a:xfrm>
          <a:prstGeom prst="rect">
            <a:avLst/>
          </a:prstGeom>
          <a:noFill/>
          <a:ln w="9525">
            <a:noFill/>
            <a:miter lim="800000"/>
            <a:headEnd/>
            <a:tailEnd/>
          </a:ln>
        </p:spPr>
      </p:pic>
      <p:pic>
        <p:nvPicPr>
          <p:cNvPr id="9223" name="Picture 7"/>
          <p:cNvPicPr>
            <a:picLocks noChangeAspect="1" noChangeArrowheads="1"/>
          </p:cNvPicPr>
          <p:nvPr/>
        </p:nvPicPr>
        <p:blipFill>
          <a:blip r:embed="rId7" cstate="print"/>
          <a:srcRect/>
          <a:stretch>
            <a:fillRect/>
          </a:stretch>
        </p:blipFill>
        <p:spPr bwMode="auto">
          <a:xfrm>
            <a:off x="2843808" y="5229200"/>
            <a:ext cx="1085850"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764</Words>
  <Application>Microsoft Office PowerPoint</Application>
  <PresentationFormat>Экран (4:3)</PresentationFormat>
  <Paragraphs>27</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Rostov region is our native land!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Rostov region </dc:title>
  <cp:lastModifiedBy>Ирина Павловна</cp:lastModifiedBy>
  <cp:revision>12</cp:revision>
  <dcterms:modified xsi:type="dcterms:W3CDTF">2012-10-15T08:31:32Z</dcterms:modified>
</cp:coreProperties>
</file>