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24" autoAdjust="0"/>
    <p:restoredTop sz="94660"/>
  </p:normalViewPr>
  <p:slideViewPr>
    <p:cSldViewPr>
      <p:cViewPr varScale="1">
        <p:scale>
          <a:sx n="68" d="100"/>
          <a:sy n="68" d="100"/>
        </p:scale>
        <p:origin x="7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DF46E-C707-4AD8-A100-E0E2C2DAB69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DADDE-9F09-45E5-92B5-A4A0100BD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A5E-C990-468C-8467-092366E1BD48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12E80-04C7-4289-B9FF-9F23F9B70608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2659-31A9-429C-B648-9A4F65120A2F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EB67-3085-4670-AA8D-6E5B133FF125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22086-8318-4D4D-9B06-1F326AF55D6E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35BA0-2447-4E62-B444-E6D3D97E869F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3AE0-454C-4C6F-AB55-E98F2354174A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AE84-02BA-42F0-A971-3729474914B6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1314-A62D-48E6-BD5E-1DEA98FA4BAC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0F48-3A52-4F92-A963-D5C988F6D5FA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8CB4-4198-453F-A7E4-71A878893B6C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1C96F4-5B61-4DF0-9540-11479ABCE737}" type="datetime1">
              <a:rPr lang="ru-RU" smtClean="0"/>
              <a:pPr/>
              <a:t>09.09.2017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077EDD-F06B-4B61-B581-A70C23FCCFD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/>
              <a:t>Математические диктанты</a:t>
            </a: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215064" cy="2720744"/>
          </a:xfrm>
        </p:spPr>
        <p:txBody>
          <a:bodyPr>
            <a:normAutofit fontScale="92500" lnSpcReduction="10000"/>
          </a:bodyPr>
          <a:lstStyle/>
          <a:p>
            <a:r>
              <a:rPr lang="ru-RU" sz="5400" dirty="0"/>
              <a:t>6 класс</a:t>
            </a:r>
          </a:p>
          <a:p>
            <a:endParaRPr lang="ru-RU" sz="5400" dirty="0"/>
          </a:p>
          <a:p>
            <a:r>
              <a:rPr lang="ru-RU" sz="3300" dirty="0"/>
              <a:t>учитель МОУСОШ №3 г. Талдома </a:t>
            </a:r>
            <a:br>
              <a:rPr lang="ru-RU" sz="5400" dirty="0"/>
            </a:br>
            <a:r>
              <a:rPr lang="ru-RU" sz="3600" dirty="0"/>
              <a:t>Кулаковой </a:t>
            </a:r>
            <a:r>
              <a:rPr lang="ru-RU" sz="3600" dirty="0" err="1"/>
              <a:t>ИриныНиколаевны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Основное свойство дроби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500594" cy="55007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600" b="1" i="1" dirty="0"/>
              <a:t>Запишите в виде дроби частное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Семи и двадцати трех.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Пятнадцати и двадцати пяти. </a:t>
            </a:r>
          </a:p>
          <a:p>
            <a:pPr marL="457200" lvl="0" indent="-457200">
              <a:buFont typeface="+mj-lt"/>
              <a:buAutoNum type="arabicPeriod"/>
            </a:pPr>
            <a:endParaRPr lang="ru-RU" sz="2600" dirty="0"/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Представьте в виде неправильной дроби число две целых одна третья.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Представьте в виде смешанного числа дробь пятнадцать седьмых.</a:t>
            </a:r>
          </a:p>
          <a:p>
            <a:pPr lvl="0">
              <a:buNone/>
            </a:pPr>
            <a:endParaRPr lang="ru-RU" sz="2600" dirty="0"/>
          </a:p>
          <a:p>
            <a:pPr>
              <a:buNone/>
            </a:pPr>
            <a:r>
              <a:rPr lang="ru-RU" sz="2600" b="1" i="1" dirty="0"/>
              <a:t>Сколько восьмых долей содержится</a:t>
            </a:r>
          </a:p>
          <a:p>
            <a:endParaRPr lang="ru-RU" sz="2600" b="1" i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600" dirty="0"/>
              <a:t>В шести шестнадцатых?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600" dirty="0"/>
              <a:t>В трех четвертых?</a:t>
            </a:r>
          </a:p>
          <a:p>
            <a:pPr lvl="0"/>
            <a:endParaRPr lang="ru-RU" sz="2600" dirty="0"/>
          </a:p>
          <a:p>
            <a:pPr>
              <a:buNone/>
            </a:pPr>
            <a:r>
              <a:rPr lang="ru-RU" sz="2600" b="1" i="1" dirty="0"/>
              <a:t>Верно ли высказывание:</a:t>
            </a:r>
          </a:p>
          <a:p>
            <a:pPr lvl="0">
              <a:buNone/>
            </a:pPr>
            <a:endParaRPr lang="ru-RU" sz="2600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Десять   пятнадцатых  равны   двум третьим.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Одна четвертая равна нулю целых двадцати пяти сотым.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498975" cy="550072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800" b="1" i="1" dirty="0"/>
              <a:t>Запишите в виде дроби частное</a:t>
            </a:r>
          </a:p>
          <a:p>
            <a:pPr lvl="0">
              <a:lnSpc>
                <a:spcPct val="80000"/>
              </a:lnSpc>
            </a:pPr>
            <a:r>
              <a:rPr lang="ru-RU" sz="1800" dirty="0"/>
              <a:t>Восьми и двадцати пяти.</a:t>
            </a:r>
          </a:p>
          <a:p>
            <a:pPr lvl="0">
              <a:lnSpc>
                <a:spcPct val="80000"/>
              </a:lnSpc>
            </a:pPr>
            <a:r>
              <a:rPr lang="ru-RU" sz="1800" dirty="0"/>
              <a:t>Десяти и тридцати пяти.</a:t>
            </a:r>
          </a:p>
          <a:p>
            <a:pPr lvl="0">
              <a:lnSpc>
                <a:spcPct val="80000"/>
              </a:lnSpc>
              <a:buNone/>
            </a:pPr>
            <a:endParaRPr lang="ru-RU" sz="1800" dirty="0"/>
          </a:p>
          <a:p>
            <a:pPr lvl="0">
              <a:lnSpc>
                <a:spcPct val="80000"/>
              </a:lnSpc>
            </a:pPr>
            <a:r>
              <a:rPr lang="ru-RU" sz="1800" dirty="0"/>
              <a:t>Представьте в виде неправильной дроби число три целых одна вторая.</a:t>
            </a:r>
          </a:p>
          <a:p>
            <a:pPr lvl="0">
              <a:lnSpc>
                <a:spcPct val="80000"/>
              </a:lnSpc>
            </a:pPr>
            <a:r>
              <a:rPr lang="ru-RU" sz="1800" dirty="0"/>
              <a:t>Представьте в виде смешанного числа дробь двадцать пять одиннадцатых.</a:t>
            </a:r>
          </a:p>
          <a:p>
            <a:pPr lvl="0">
              <a:lnSpc>
                <a:spcPct val="80000"/>
              </a:lnSpc>
              <a:buNone/>
            </a:pPr>
            <a:endParaRPr lang="ru-RU" sz="1800" dirty="0"/>
          </a:p>
          <a:p>
            <a:pPr>
              <a:lnSpc>
                <a:spcPct val="80000"/>
              </a:lnSpc>
              <a:buNone/>
            </a:pPr>
            <a:r>
              <a:rPr lang="ru-RU" sz="1800" b="1" i="1" dirty="0"/>
              <a:t>Сколько десятых долей содержится</a:t>
            </a:r>
          </a:p>
          <a:p>
            <a:pPr>
              <a:lnSpc>
                <a:spcPct val="80000"/>
              </a:lnSpc>
            </a:pPr>
            <a:endParaRPr lang="ru-RU" sz="1800" dirty="0"/>
          </a:p>
          <a:p>
            <a:pPr lvl="0">
              <a:lnSpc>
                <a:spcPct val="80000"/>
              </a:lnSpc>
            </a:pPr>
            <a:r>
              <a:rPr lang="ru-RU" sz="1800" dirty="0"/>
              <a:t>В шести двадцатых?</a:t>
            </a:r>
          </a:p>
          <a:p>
            <a:pPr lvl="0">
              <a:lnSpc>
                <a:spcPct val="80000"/>
              </a:lnSpc>
            </a:pPr>
            <a:r>
              <a:rPr lang="ru-RU" sz="1800" dirty="0"/>
              <a:t>В двух пятых?</a:t>
            </a:r>
          </a:p>
          <a:p>
            <a:pPr lvl="0"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  <a:buNone/>
            </a:pPr>
            <a:r>
              <a:rPr lang="ru-RU" sz="1800" b="1" i="1" dirty="0"/>
              <a:t>Верно ли высказывание:</a:t>
            </a:r>
          </a:p>
          <a:p>
            <a:pPr>
              <a:lnSpc>
                <a:spcPct val="80000"/>
              </a:lnSpc>
            </a:pPr>
            <a:endParaRPr lang="ru-RU" sz="1800" b="1" i="1" dirty="0"/>
          </a:p>
          <a:p>
            <a:pPr lvl="0">
              <a:lnSpc>
                <a:spcPct val="80000"/>
              </a:lnSpc>
            </a:pPr>
            <a:r>
              <a:rPr lang="ru-RU" sz="1800" dirty="0"/>
              <a:t>Четырнадцать    двадцать    первых равны двум третьим.</a:t>
            </a:r>
          </a:p>
          <a:p>
            <a:pPr lvl="0">
              <a:lnSpc>
                <a:spcPct val="80000"/>
              </a:lnSpc>
            </a:pPr>
            <a:r>
              <a:rPr lang="ru-RU" sz="1800" dirty="0"/>
              <a:t>Одна двадцатая равна нулю целых пяти сотым.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Сокращение дробей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00108"/>
            <a:ext cx="4283106" cy="57150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/>
              <a:t>Сократите дробь: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Четыре десятых.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Десять тридцать пятых.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Восемнадцать двадцать четвертых.</a:t>
            </a:r>
          </a:p>
          <a:p>
            <a:pPr>
              <a:buNone/>
            </a:pPr>
            <a:r>
              <a:rPr lang="ru-RU" b="1" i="1" dirty="0"/>
              <a:t>Какую долю: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400" dirty="0"/>
              <a:t>Одной тонны составляют два центнера?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400" dirty="0"/>
              <a:t>Одного часа составляют десять минут?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400" dirty="0"/>
              <a:t>Величины прямого угла составляют тридцать градусов?</a:t>
            </a:r>
          </a:p>
          <a:p>
            <a:pPr>
              <a:buNone/>
            </a:pPr>
            <a:r>
              <a:rPr lang="ru-RU" sz="2400" b="1" i="1" dirty="0"/>
              <a:t>Верно ли высказывание: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Ноль целых сорок пять сотых равны девяти двадцатым.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Чтобы получить дробь, равную данной, можно всегда к ее числителю и знаменателю прибавить одно и то же число.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1000108"/>
            <a:ext cx="4500594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Сократите дробь: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Шесть пятнадцатых.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Двадцать одна двадцать восьмая.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Двенадцать сорок вторых.</a:t>
            </a:r>
          </a:p>
          <a:p>
            <a:pPr>
              <a:buNone/>
            </a:pPr>
            <a:r>
              <a:rPr lang="ru-RU" b="1" i="1" dirty="0"/>
              <a:t>Какую долю:</a:t>
            </a:r>
            <a:endParaRPr lang="ru-RU" dirty="0"/>
          </a:p>
          <a:p>
            <a:pPr marL="457200" indent="-457200">
              <a:buFont typeface="+mj-lt"/>
              <a:buAutoNum type="arabicPeriod" startAt="4"/>
            </a:pPr>
            <a:r>
              <a:rPr lang="ru-RU" sz="2400" dirty="0"/>
              <a:t>Одного километра составляют двести метров?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400" dirty="0"/>
              <a:t>Одной минуты составляют пятнадцать секунд?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400" dirty="0"/>
              <a:t>Величины развернутого угла составляют тридцать градусов?</a:t>
            </a:r>
          </a:p>
          <a:p>
            <a:pPr>
              <a:buNone/>
            </a:pPr>
            <a:r>
              <a:rPr lang="ru-RU" sz="2400" b="1" i="1" dirty="0"/>
              <a:t>Верно ли высказывание: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Ноль целых двадцать пять сотых равны одной пятой.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Чтобы получить дробь, равную данной, можно всегда ее числитель и знаменатель умножить на одно и то же число.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Приведение дробей к общему знаменателю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214422"/>
            <a:ext cx="4283106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i="1" dirty="0"/>
              <a:t>Приведите дробь: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Одна седьмая к знаменателю сорок два.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Три четвертых к знаменателю тридцать шесть.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Восемь шестидесятых к знаменателю тридцать.</a:t>
            </a:r>
          </a:p>
          <a:p>
            <a:pPr marL="457200" lvl="0" indent="-457200">
              <a:buFont typeface="+mj-lt"/>
              <a:buAutoNum type="arabicPeriod"/>
            </a:pPr>
            <a:endParaRPr lang="ru-RU" sz="2000" dirty="0"/>
          </a:p>
          <a:p>
            <a:pPr>
              <a:buNone/>
            </a:pPr>
            <a:r>
              <a:rPr lang="ru-RU" sz="2000" b="1" i="1" dirty="0"/>
              <a:t>Приведите к наименьшему общему знаменателю дроби:</a:t>
            </a:r>
            <a:endParaRPr lang="ru-RU" sz="2000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sz="2000" dirty="0"/>
              <a:t>Одна третья и одна пятая.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2000" dirty="0"/>
              <a:t>Одна шестая и одна девятая. 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2000" dirty="0"/>
              <a:t>Одна седьмая и пять четырнадцатых.</a:t>
            </a:r>
          </a:p>
          <a:p>
            <a:pPr>
              <a:buNone/>
            </a:pPr>
            <a:r>
              <a:rPr lang="ru-RU" sz="2000" b="1" i="1" dirty="0"/>
              <a:t>Верно ли высказывание: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000" dirty="0"/>
              <a:t>Двадцать секунд равны одной пятой минуты.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000" dirty="0"/>
              <a:t>Дробь несократима, если ее числитель и знаменатель — взаимно простые числа.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1214422"/>
            <a:ext cx="4500594" cy="542928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900" b="1" i="1" dirty="0"/>
              <a:t>Приведите дробь:</a:t>
            </a:r>
            <a:endParaRPr lang="ru-RU" sz="1900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900" dirty="0"/>
              <a:t>Одна пятая к знаменателю шестьдесят.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900" dirty="0"/>
              <a:t>Три седьмых к знаменателю сорок девять.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900" dirty="0"/>
              <a:t>Шесть двадцать четвертых к знаменателю двенадцать.</a:t>
            </a:r>
          </a:p>
          <a:p>
            <a:pPr>
              <a:lnSpc>
                <a:spcPct val="80000"/>
              </a:lnSpc>
              <a:buNone/>
            </a:pPr>
            <a:endParaRPr lang="ru-RU" sz="1900" b="1" i="1" dirty="0"/>
          </a:p>
          <a:p>
            <a:pPr>
              <a:lnSpc>
                <a:spcPct val="80000"/>
              </a:lnSpc>
              <a:buNone/>
            </a:pPr>
            <a:r>
              <a:rPr lang="ru-RU" sz="1900" b="1" i="1" dirty="0"/>
              <a:t>Приведите к наименьшему общему знаменателю дроби: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Одна четвертая и одна девятая.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Одна шестая и одна пятнадцатая.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Одна шестнадцатая и пять восьмых.</a:t>
            </a:r>
          </a:p>
          <a:p>
            <a:pPr>
              <a:lnSpc>
                <a:spcPct val="80000"/>
              </a:lnSpc>
              <a:buNone/>
            </a:pPr>
            <a:r>
              <a:rPr lang="ru-RU" sz="1900" b="1" i="1" dirty="0"/>
              <a:t>Верно ли высказывание: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ru-RU" sz="1900" dirty="0"/>
              <a:t>Тридцать шесть минут равны трем пятым часа.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ru-RU" sz="1900" dirty="0"/>
              <a:t>Наименьший общий знаменатель двух дробей, знаменатели которых — взаимно простые числа, равен произведению этих знаменателей.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Сравнение дробей с разными знаменателями.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285860"/>
            <a:ext cx="4357718" cy="52864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800" dirty="0"/>
              <a:t>Приведите к наименьшему общему знаменателю дроби две пятых и три четвертых.</a:t>
            </a:r>
          </a:p>
          <a:p>
            <a:pPr>
              <a:buNone/>
            </a:pPr>
            <a:r>
              <a:rPr lang="ru-RU" sz="1800" b="1" i="1" dirty="0"/>
              <a:t>Какая дробь меньше:</a:t>
            </a:r>
            <a:endParaRPr lang="ru-RU" sz="1800" dirty="0"/>
          </a:p>
          <a:p>
            <a:pPr marL="342900" lvl="0" indent="-342900">
              <a:buFont typeface="+mj-lt"/>
              <a:buAutoNum type="arabicPeriod" startAt="2"/>
            </a:pPr>
            <a:r>
              <a:rPr lang="ru-RU" sz="1800" dirty="0"/>
              <a:t>Пять восьмых или восемь седьмых?</a:t>
            </a:r>
          </a:p>
          <a:p>
            <a:pPr marL="342900" lvl="0" indent="-342900">
              <a:buFont typeface="+mj-lt"/>
              <a:buAutoNum type="arabicPeriod" startAt="2"/>
            </a:pPr>
            <a:r>
              <a:rPr lang="ru-RU" sz="1800" dirty="0"/>
              <a:t>Одна третья или одна четвертая?</a:t>
            </a:r>
          </a:p>
          <a:p>
            <a:pPr marL="342900" lvl="0" indent="-342900">
              <a:buFont typeface="+mj-lt"/>
              <a:buAutoNum type="arabicPeriod" startAt="2"/>
            </a:pPr>
            <a:r>
              <a:rPr lang="ru-RU" sz="1800" dirty="0"/>
              <a:t>Три десятых или семь двадцатых?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800" dirty="0"/>
              <a:t>Две пятых или одна третья?</a:t>
            </a:r>
          </a:p>
          <a:p>
            <a:pPr marL="342900" indent="-342900">
              <a:buNone/>
            </a:pPr>
            <a:endParaRPr lang="ru-RU" sz="1800" dirty="0"/>
          </a:p>
          <a:p>
            <a:pPr>
              <a:buNone/>
            </a:pPr>
            <a:r>
              <a:rPr lang="ru-RU" sz="1800" b="1" i="1" dirty="0"/>
              <a:t>Верно ли высказывание:</a:t>
            </a:r>
          </a:p>
          <a:p>
            <a:pPr marL="342900" lvl="0" indent="-342900">
              <a:buFont typeface="+mj-lt"/>
              <a:buAutoNum type="arabicPeriod" startAt="6"/>
            </a:pPr>
            <a:r>
              <a:rPr lang="ru-RU" sz="1800" dirty="0"/>
              <a:t>На координатном луче точка, координата которой равна пяти восьмым, лежит правее точки с координатой три четвертых.</a:t>
            </a:r>
          </a:p>
          <a:p>
            <a:pPr marL="342900" lvl="0" indent="-342900">
              <a:buFont typeface="+mj-lt"/>
              <a:buAutoNum type="arabicPeriod" startAt="6"/>
            </a:pPr>
            <a:r>
              <a:rPr lang="ru-RU" sz="1800" dirty="0"/>
              <a:t>Две третьих меньше шестидесяти процентов.</a:t>
            </a:r>
          </a:p>
          <a:p>
            <a:pPr marL="342900" lvl="0" indent="-342900">
              <a:buFont typeface="+mj-lt"/>
              <a:buAutoNum type="arabicPeriod" startAt="6"/>
            </a:pPr>
            <a:r>
              <a:rPr lang="ru-RU" sz="1800" dirty="0"/>
              <a:t>Не существует дробей с числителем восемь, больших, чем восемь девятых.</a:t>
            </a:r>
          </a:p>
          <a:p>
            <a:pPr marL="457200" lvl="0" indent="-457200">
              <a:buFont typeface="+mj-lt"/>
              <a:buAutoNum type="arabicPeriod" startAt="4"/>
            </a:pPr>
            <a:endParaRPr lang="ru-RU" sz="2900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3" y="1285860"/>
            <a:ext cx="4500594" cy="5429288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ru-RU" sz="2100" dirty="0"/>
              <a:t>Приведите к наименьшему общему знаменателю дроби две седьмых и одна пятая.</a:t>
            </a:r>
          </a:p>
          <a:p>
            <a:pPr marL="342900" lvl="0" indent="-342900">
              <a:buFont typeface="+mj-lt"/>
              <a:buAutoNum type="arabicPeriod" startAt="4"/>
            </a:pPr>
            <a:endParaRPr lang="ru-RU" sz="2100" dirty="0"/>
          </a:p>
          <a:p>
            <a:pPr>
              <a:buNone/>
            </a:pPr>
            <a:r>
              <a:rPr lang="ru-RU" sz="2100" b="1" i="1" dirty="0"/>
              <a:t>Какая дробь больше:</a:t>
            </a:r>
            <a:endParaRPr lang="ru-RU" sz="2100" b="1" dirty="0"/>
          </a:p>
          <a:p>
            <a:pPr marL="457200" lvl="0" indent="-457200">
              <a:buFont typeface="+mj-lt"/>
              <a:buAutoNum type="arabicPeriod" startAt="2"/>
            </a:pPr>
            <a:r>
              <a:rPr lang="ru-RU" sz="2100" dirty="0"/>
              <a:t>Семь шестых или восемь девятых?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sz="2100" dirty="0"/>
              <a:t>Три восьмых или три седьмых?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sz="2100" dirty="0"/>
              <a:t>Пять  седьмых или  девять  четырнадцатых?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sz="2100" dirty="0"/>
              <a:t>Три четвертых или две третьих?</a:t>
            </a:r>
          </a:p>
          <a:p>
            <a:pPr marL="457200" lvl="0" indent="-457200">
              <a:buNone/>
            </a:pPr>
            <a:endParaRPr lang="ru-RU" sz="2100" dirty="0"/>
          </a:p>
          <a:p>
            <a:pPr>
              <a:buNone/>
            </a:pPr>
            <a:r>
              <a:rPr lang="ru-RU" sz="2100" b="1" i="1" dirty="0"/>
              <a:t>Верно ли высказывание: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100" dirty="0"/>
              <a:t>На координатном луче точка, координата которой равна семи двенадцатым, лежит левее точки с координатой пять шестых.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100" dirty="0"/>
              <a:t>Одна седьмая меньше десяти процентов.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100" dirty="0"/>
              <a:t>Не существует дробей с числителем два, меньших, чем две третьих.</a:t>
            </a:r>
            <a:br>
              <a:rPr lang="ru-RU" dirty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uiExpand="1" build="p"/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Сложение и вычитание дробей с разными знаменателями.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357298"/>
            <a:ext cx="4283106" cy="53578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/>
              <a:t>Для числового выражения </a:t>
            </a:r>
          </a:p>
          <a:p>
            <a:pPr>
              <a:buNone/>
            </a:pPr>
            <a:r>
              <a:rPr lang="ru-RU" b="1" i="1" dirty="0"/>
              <a:t>ответьте на вопросы :</a:t>
            </a:r>
          </a:p>
          <a:p>
            <a:pPr>
              <a:buNone/>
            </a:pPr>
            <a:endParaRPr lang="ru-RU" b="1" i="1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  наименьший  общий  знаменатель дробей?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   дополнительный   множитель  для первой дроби?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   дополнительный   множитель   для второй дроби?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Каково значение суммы?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>
              <a:buNone/>
            </a:pPr>
            <a:r>
              <a:rPr lang="ru-RU" b="1" i="1" dirty="0"/>
              <a:t>Для  числового выражения </a:t>
            </a:r>
          </a:p>
          <a:p>
            <a:pPr>
              <a:buNone/>
            </a:pPr>
            <a:r>
              <a:rPr lang="ru-RU" b="1" i="1" dirty="0"/>
              <a:t>ответьте на вопросы:</a:t>
            </a:r>
            <a:endParaRPr lang="ru-RU" dirty="0"/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  наименьший  общий знаменатель дробей?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   дополнительный   множитель   для первой дроби?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   дополнительный   множитель   для второй дроби?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Каково значение разности?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284693" cy="53578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/>
              <a:t>Для  числового выражения </a:t>
            </a:r>
          </a:p>
          <a:p>
            <a:pPr>
              <a:buNone/>
            </a:pPr>
            <a:r>
              <a:rPr lang="ru-RU" b="1" i="1" dirty="0"/>
              <a:t>ответьте на вопросы: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  наименьший  общий  знаменатель дробей?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   дополнительный   множитель   для первой дроби?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   дополнительный   множитель   для второй дроби?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Каково значение суммы?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/>
              <a:t>Для числового выражения </a:t>
            </a:r>
          </a:p>
          <a:p>
            <a:pPr>
              <a:buNone/>
            </a:pPr>
            <a:r>
              <a:rPr lang="ru-RU" b="1" i="1" dirty="0"/>
              <a:t>ответьте на вопросы:</a:t>
            </a:r>
            <a:endParaRPr lang="ru-RU" dirty="0"/>
          </a:p>
          <a:p>
            <a:pPr>
              <a:buNone/>
            </a:pPr>
            <a:endParaRPr lang="ru-RU" dirty="0"/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  наименьший  общий  знаменатель дробей?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   дополнительный   множитель   для первой дроби?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   дополнительный   множитель   для второй дроби?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dirty="0"/>
              <a:t>Каково значение разности?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571612"/>
            <a:ext cx="542925" cy="55245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4071942"/>
            <a:ext cx="685800" cy="56197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1571612"/>
            <a:ext cx="542925" cy="55245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214818"/>
            <a:ext cx="542925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5" grpId="1" uiExpand="1" build="p"/>
      <p:bldP spid="6" grpId="0" uiExpand="1" build="p"/>
      <p:bldP spid="6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Сложение и вычитание дробей с разными знаменателями.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285860"/>
            <a:ext cx="4283106" cy="535785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Приведите к наименьшему общему знаменателю дроби две девятых и семь восемнадцатых.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lvl="0">
              <a:buNone/>
            </a:pPr>
            <a:r>
              <a:rPr lang="ru-RU" b="1" i="1" dirty="0"/>
              <a:t>Найдите сумму: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dirty="0"/>
              <a:t>Одной второй и одной четвертой.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dirty="0"/>
              <a:t>Четырех пятых и одной третьей.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Найдите разность:</a:t>
            </a:r>
            <a:endParaRPr lang="ru-RU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Одной третьей и одной шестой.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Единицы и трех одиннадцатых.</a:t>
            </a:r>
          </a:p>
          <a:p>
            <a:endParaRPr lang="ru-RU" dirty="0"/>
          </a:p>
          <a:p>
            <a:pPr>
              <a:buNone/>
            </a:pPr>
            <a:r>
              <a:rPr lang="ru-RU" sz="2400" b="1" i="1" dirty="0"/>
              <a:t>Верно ли высказывание: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Сумма одной второй и одной четвертой меньше единицы.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Разность одной второй и одной четвертой больше двадцати процентов.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Дробь семнадцать восемнадцатых имеет простой знаменатель и четный числитель.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85860"/>
            <a:ext cx="4284693" cy="5286412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Приведите к наименьшему общему знаменателю дроби четыре пятнадцатых и три пятых.</a:t>
            </a:r>
          </a:p>
          <a:p>
            <a:pPr marL="457200" lvl="0" indent="-457200">
              <a:buFont typeface="+mj-lt"/>
              <a:buAutoNum type="arabicPeriod"/>
            </a:pPr>
            <a:endParaRPr lang="ru-RU" dirty="0"/>
          </a:p>
          <a:p>
            <a:pPr lvl="0">
              <a:buNone/>
            </a:pPr>
            <a:r>
              <a:rPr lang="ru-RU" b="1" i="1" dirty="0"/>
              <a:t>Найдите сумму: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dirty="0"/>
              <a:t>Одной четвертой и одной восьмой.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ru-RU" dirty="0"/>
              <a:t>Трех четвертых и одной третьей.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Найдите разность:</a:t>
            </a:r>
            <a:endParaRPr lang="ru-RU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Одной пятой и одной десятой.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Единицы и пяти тринадцатых.</a:t>
            </a:r>
          </a:p>
          <a:p>
            <a:endParaRPr lang="ru-RU" dirty="0"/>
          </a:p>
          <a:p>
            <a:pPr>
              <a:buNone/>
            </a:pPr>
            <a:r>
              <a:rPr lang="ru-RU" sz="2400" b="1" i="1" dirty="0"/>
              <a:t>Верно ли высказывание: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Сумма   одной   второй   и   двух   третьих меньше единицы.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Разность  одной  второй   и   одной   пятой больше двадцати пяти процентов.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Дробь девятнадцать двадцатых имеет четный знаменатель и простой числитель.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Сложение смешанных чисел.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000108"/>
            <a:ext cx="4354544" cy="5500726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смешанного числа дробь восемнадцать седьмых.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неправильной дроби число три целых две пятых.</a:t>
            </a:r>
          </a:p>
          <a:p>
            <a:pPr>
              <a:buNone/>
            </a:pPr>
            <a:endParaRPr lang="ru-RU" sz="2100" b="1" i="1" dirty="0"/>
          </a:p>
          <a:p>
            <a:pPr>
              <a:buNone/>
            </a:pPr>
            <a:r>
              <a:rPr lang="ru-RU" sz="2100" b="1" i="1" dirty="0"/>
              <a:t>Для  числового выражения</a:t>
            </a:r>
          </a:p>
          <a:p>
            <a:pPr>
              <a:buNone/>
            </a:pPr>
            <a:r>
              <a:rPr lang="ru-RU" sz="2100" b="1" i="1" dirty="0"/>
              <a:t> ответьте на вопросы</a:t>
            </a:r>
            <a:r>
              <a:rPr lang="ru-RU" sz="2100" i="1" dirty="0"/>
              <a:t>:</a:t>
            </a:r>
          </a:p>
          <a:p>
            <a:pPr>
              <a:buNone/>
            </a:pPr>
            <a:endParaRPr lang="ru-RU" sz="2100" dirty="0"/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   наименьший   общий   знаменатель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   дополнительный   множитель   для дробной части первого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   дополнительный   множитель   для дробной части второго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Какова сумма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Какова сумма целых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Чему равно значение данного выражения?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284693" cy="5500726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Представьте в виде смешанного числа дробь девятнадцать восьмых.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Представьте в виде неправильной дроби число три целых две седьмых.</a:t>
            </a:r>
          </a:p>
          <a:p>
            <a:pPr>
              <a:buNone/>
            </a:pPr>
            <a:endParaRPr lang="ru-RU" sz="2100" b="1" i="1" dirty="0"/>
          </a:p>
          <a:p>
            <a:pPr>
              <a:buNone/>
            </a:pPr>
            <a:r>
              <a:rPr lang="ru-RU" sz="2100" b="1" i="1" dirty="0"/>
              <a:t>Для числового выражения</a:t>
            </a:r>
          </a:p>
          <a:p>
            <a:pPr>
              <a:buNone/>
            </a:pPr>
            <a:r>
              <a:rPr lang="ru-RU" sz="2100" b="1" i="1" dirty="0"/>
              <a:t> ответьте на вопросы:</a:t>
            </a:r>
          </a:p>
          <a:p>
            <a:pPr>
              <a:buNone/>
            </a:pPr>
            <a:endParaRPr lang="ru-RU" sz="2100" b="1" dirty="0"/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   наименьший   общий   знаменатель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   дополнительный   множитель   для дробной части первого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   дополнительный   множитель   для дробной части второго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Какова сумма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Какова сумма целых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Чему равно значение данного выражения?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428868"/>
            <a:ext cx="942975" cy="55245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2285992"/>
            <a:ext cx="942975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Вычитание смешанных чисел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928670"/>
            <a:ext cx="4283106" cy="5715040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смешанного числа дробь двадцать пять двенадцатых.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неправильной дроби число одна целая три одиннадцатых.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sz="2100" b="1" i="1" dirty="0"/>
              <a:t>Для числового выражения </a:t>
            </a:r>
          </a:p>
          <a:p>
            <a:pPr>
              <a:buNone/>
            </a:pPr>
            <a:r>
              <a:rPr lang="ru-RU" sz="2100" b="1" i="1" dirty="0"/>
              <a:t>ответьте на вопросы:</a:t>
            </a:r>
            <a:endParaRPr lang="ru-RU" sz="2100" b="1" dirty="0"/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   наименьший   общий   знаменатель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   дополнительный   множитель   для дробной части первого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   дополнительный   множитель   для дробной части второго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Какова разность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Какова разность целых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dirty="0"/>
              <a:t>Чему равно значение данного выражения?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7" y="928670"/>
            <a:ext cx="4286281" cy="5786478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Представьте в виде смешанного числа дробь тридцать одна четырнадцатая.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Представьте в виде неправильной дроби число одна целая пять тринадцатых.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sz="2300" b="1" i="1" dirty="0"/>
              <a:t>Для  числового выражения</a:t>
            </a:r>
          </a:p>
          <a:p>
            <a:pPr>
              <a:buNone/>
            </a:pPr>
            <a:r>
              <a:rPr lang="ru-RU" sz="2300" b="1" i="1" dirty="0"/>
              <a:t> ответьте на вопросы:</a:t>
            </a:r>
            <a:br>
              <a:rPr lang="ru-RU" dirty="0"/>
            </a:br>
            <a:r>
              <a:rPr lang="ru-RU" dirty="0"/>
              <a:t> 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   наименьший   общий   знаменатель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   дополнительный   множитель   для дробной части первого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   дополнительный   множитель   для дробной части второго числа?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Какова разность дробных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Какова разность целых частей данных чисел?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400" dirty="0"/>
              <a:t>Чему равно значение данного выражения?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2428868"/>
            <a:ext cx="942975" cy="552450"/>
          </a:xfrm>
          <a:prstGeom prst="rect">
            <a:avLst/>
          </a:prstGeom>
          <a:noFill/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428868"/>
            <a:ext cx="942975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Умножение    дробей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928670"/>
            <a:ext cx="4211668" cy="5643602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Сократите дробь тридцать девять пятьдесят вторых.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смешанного числа дробь сорок одна шестнадцатая.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неправильной дроби число одна целая семь девятнадцатых.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Найдите произведение: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Семи девятых и девяти.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Трех и одной двенадцатой.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Одной четвертой и одной третьей.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 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Корень уравнения   </a:t>
            </a:r>
            <a:r>
              <a:rPr lang="ru-RU" b="1" dirty="0">
                <a:latin typeface="+mj-lt"/>
              </a:rPr>
              <a:t>3 • </a:t>
            </a:r>
            <a:r>
              <a:rPr lang="ru-RU" b="1" i="1" dirty="0" err="1">
                <a:latin typeface="+mj-lt"/>
              </a:rPr>
              <a:t>х</a:t>
            </a:r>
            <a:r>
              <a:rPr lang="ru-RU" b="1" i="1" dirty="0">
                <a:latin typeface="+mj-lt"/>
              </a:rPr>
              <a:t> </a:t>
            </a:r>
            <a:r>
              <a:rPr lang="ru-RU" b="1" dirty="0">
                <a:latin typeface="+mj-lt"/>
              </a:rPr>
              <a:t>= 2 </a:t>
            </a:r>
            <a:r>
              <a:rPr lang="ru-RU" dirty="0"/>
              <a:t>— число две  третьих.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Произведение семи пятнадцатых и единицы равно единице.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928670"/>
            <a:ext cx="4284693" cy="5643602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Сократите дробь тридцать четыре пятьдесят первых.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смешанного числа дробь сорок одна восемнадцатая.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неправильной дроби число одна целая восемь двадцать третьих.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Найдите произведение: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Восьми и пяти восьмых.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Одной шестнадцатой и четырех.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dirty="0"/>
              <a:t>Одной пятой и одной шестой.</a:t>
            </a:r>
          </a:p>
          <a:p>
            <a:pPr marL="45720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Корень уравнения </a:t>
            </a:r>
            <a:r>
              <a:rPr lang="ru-RU" b="1" dirty="0">
                <a:latin typeface="+mj-lt"/>
              </a:rPr>
              <a:t>4 • </a:t>
            </a:r>
            <a:r>
              <a:rPr lang="ru-RU" b="1" i="1" dirty="0">
                <a:latin typeface="+mj-lt"/>
              </a:rPr>
              <a:t>у </a:t>
            </a:r>
            <a:r>
              <a:rPr lang="ru-RU" b="1" dirty="0">
                <a:latin typeface="+mj-lt"/>
              </a:rPr>
              <a:t>= 3  </a:t>
            </a:r>
            <a:r>
              <a:rPr lang="ru-RU" dirty="0"/>
              <a:t>— число три четвертых.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Произведение восьми тринадцатых и нуля равно восьми тринадцатым.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Умножение дробей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285752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28670"/>
            <a:ext cx="4040188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произведение: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Семи и пяти седьмых.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Трех восьмых и двух.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Одной пятой и двух третьих.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Четырех седьмых и одной четвертой.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Двух целых трех пятых и пяти.</a:t>
            </a:r>
          </a:p>
          <a:p>
            <a:pPr lvl="0">
              <a:buNone/>
            </a:pPr>
            <a:endParaRPr lang="ru-RU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На какое число надо умножить пять шестых, чтобы получить десять?</a:t>
            </a:r>
          </a:p>
          <a:p>
            <a:pPr marL="45720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Квадрат трех пятых равен трем двадцать пятым.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Произведение одной третьей и пятидесяти процентов равно одной шестой.</a:t>
            </a:r>
            <a:br>
              <a:rPr lang="ru-RU" dirty="0"/>
            </a:b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928670"/>
            <a:ext cx="4213255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произведение: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Пяти шестых и шести.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Двух девятых и трех.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Трех четвертых и одной седьмой.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Одной третьей и трех восьмых.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Трех целых одной шестой и шести.</a:t>
            </a:r>
          </a:p>
          <a:p>
            <a:pPr lvl="0">
              <a:buNone/>
            </a:pPr>
            <a:endParaRPr lang="ru-RU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На какое число надо умножить три восьмых, чтобы получить шесть?</a:t>
            </a:r>
          </a:p>
          <a:p>
            <a:pPr marL="45720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Квадрат двух седьмых равен четырем сорок девятым.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Произведение одной шестой и двадцати пяти процентов равно двадцати пяти шестым.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uiExpand="1" build="p"/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Делители и кратные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  1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+mj-lt"/>
              </a:rPr>
              <a:t>Вариант   2</a:t>
            </a:r>
            <a:endParaRPr lang="ru-RU" sz="3600" dirty="0"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214422"/>
            <a:ext cx="4211668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Запишите два делителя: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Двадцати четырех.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Сорока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Тридцати одного.</a:t>
            </a:r>
          </a:p>
          <a:p>
            <a:pPr>
              <a:buNone/>
            </a:pPr>
            <a:r>
              <a:rPr lang="ru-RU" b="1" i="1" dirty="0"/>
              <a:t>Запишите два наименьших кратных:</a:t>
            </a:r>
            <a:endParaRPr lang="ru-RU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Пятнадцати.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Шестидесяти двух.</a:t>
            </a:r>
          </a:p>
          <a:p>
            <a:pPr>
              <a:buNone/>
            </a:pPr>
            <a:r>
              <a:rPr lang="ru-RU" b="1" i="1" dirty="0"/>
              <a:t>Верно ли высказывание</a:t>
            </a:r>
            <a:r>
              <a:rPr lang="ru-RU" i="1" dirty="0"/>
              <a:t> </a:t>
            </a:r>
            <a:endParaRPr lang="ru-RU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Не существует такого натурального числа, которое являлось бы делителем любого из натуральных чисел.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Одним из кратных натурального числа «</a:t>
            </a:r>
            <a:r>
              <a:rPr lang="ru-RU" dirty="0" err="1"/>
              <a:t>эм</a:t>
            </a:r>
            <a:r>
              <a:rPr lang="ru-RU" dirty="0"/>
              <a:t>» является число «</a:t>
            </a:r>
            <a:r>
              <a:rPr lang="ru-RU" dirty="0" err="1"/>
              <a:t>эм</a:t>
            </a:r>
            <a:r>
              <a:rPr lang="ru-RU" dirty="0"/>
              <a:t>».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Любое натуральное число имеет бесконечно много делителей.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1" y="1214422"/>
            <a:ext cx="4186239" cy="52864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Запишите два делителя: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Шестидесяти.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Двадцати пяти.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Сорока одного.</a:t>
            </a:r>
          </a:p>
          <a:p>
            <a:pPr>
              <a:buNone/>
            </a:pPr>
            <a:r>
              <a:rPr lang="ru-RU" b="1" i="1" dirty="0"/>
              <a:t>Запишите два наименьших кратных:</a:t>
            </a:r>
            <a:endParaRPr lang="ru-RU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Восемнадцати.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Семидесяти пяти.</a:t>
            </a:r>
          </a:p>
          <a:p>
            <a:pPr>
              <a:buNone/>
            </a:pPr>
            <a:r>
              <a:rPr lang="ru-RU" b="1" i="1" dirty="0"/>
              <a:t>Верно ли высказывание</a:t>
            </a:r>
            <a:r>
              <a:rPr lang="ru-RU" i="1" dirty="0"/>
              <a:t> </a:t>
            </a:r>
            <a:endParaRPr lang="ru-RU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Любое натуральное число имеет не менее двух делителей.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Любое натуральное число имеет бесконечно много кратных.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Любое натуральное число имеет кратное и делитель, равные друг другу.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 build="p"/>
      <p:bldP spid="4" grpId="0" build="p"/>
      <p:bldP spid="5" grpId="0" build="p"/>
      <p:bldP spid="6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Нахождение дроби от числа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928670"/>
            <a:ext cx="4211668" cy="57150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/>
              <a:t>Найдите: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Ноль целых две десятых от пяти.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Тридцать процентов от трехсот.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Одну девятую от шестидесяти трех.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Три четвертых от четырехсот.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Три восьмых от восьми центнеров составляют тридцать килограммов.</a:t>
            </a:r>
          </a:p>
          <a:p>
            <a:pPr marL="457200" lvl="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None/>
            </a:pPr>
            <a:r>
              <a:rPr lang="ru-RU" b="1" i="1" dirty="0"/>
              <a:t>Верно ли высказывание :</a:t>
            </a:r>
          </a:p>
          <a:p>
            <a:pPr marL="457200" indent="-457200">
              <a:buNone/>
            </a:pP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Пять двенадцатых одного часа составляют двадцать пять минут.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Значение правильной дроби от числа меньше этого числа.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Если две седьмых некоторого числа равны одной второй, то это число равно восьми девятым.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928670"/>
            <a:ext cx="4498975" cy="57150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/>
              <a:t>Найдите: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Ноль целых четыре десятых от двадцати.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Двадцать процентов от пятидесяти.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Одну восьмую от семидесяти двух.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Пять шестых от шестисот.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Три четвертых от двух километров составляют сто пятьдесят метров.</a:t>
            </a:r>
          </a:p>
          <a:p>
            <a:pPr marL="457200" indent="-457200">
              <a:buNone/>
            </a:pPr>
            <a:endParaRPr lang="ru-RU" dirty="0"/>
          </a:p>
          <a:p>
            <a:pPr marL="457200" indent="-457200">
              <a:buNone/>
            </a:pPr>
            <a:r>
              <a:rPr lang="ru-RU" b="1" i="1" dirty="0"/>
              <a:t> Верно ли высказывание 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endParaRPr lang="ru-RU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Ноль целых две десятых от величины прямого угла составляют восемнадцать градусов.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Значение неправильной дроби от числа больше этого числа.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Если три восьмых некоторого числа равны одной третьей, то это число равно восьми девятым.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Применение распределительного свойства умножения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00010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357298"/>
            <a:ext cx="4040188" cy="52864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Найдите:</a:t>
            </a:r>
          </a:p>
          <a:p>
            <a:pPr>
              <a:buNone/>
            </a:pP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Ноль целых три десятых от тридцати.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Десять процентов от шести.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Четыре девятых от восемнадцати.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Квадрат трех восьмых.</a:t>
            </a:r>
          </a:p>
          <a:p>
            <a:pPr>
              <a:buNone/>
            </a:pPr>
            <a:endParaRPr lang="ru-RU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Сумму одной третьей и одной седьмой умножьте на двадцать один.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Две целых одну пятую умножьте на три.</a:t>
            </a:r>
          </a:p>
          <a:p>
            <a:pPr>
              <a:buNone/>
            </a:pPr>
            <a:br>
              <a:rPr lang="ru-RU" dirty="0"/>
            </a:b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Значение </a:t>
            </a:r>
          </a:p>
          <a:p>
            <a:pPr marL="457200" indent="-457200">
              <a:buNone/>
            </a:pPr>
            <a:r>
              <a:rPr lang="ru-RU" dirty="0"/>
              <a:t>выражения равно </a:t>
            </a:r>
          </a:p>
          <a:p>
            <a:pPr marL="457200" indent="-457200">
              <a:buNone/>
            </a:pPr>
            <a:r>
              <a:rPr lang="ru-RU" dirty="0"/>
              <a:t>пятнадцати.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ru-RU" dirty="0"/>
              <a:t>Произведение пяти и трех целых четырех пятых равно девятнадцати.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1428736"/>
            <a:ext cx="4041775" cy="51435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Найдите:</a:t>
            </a:r>
          </a:p>
          <a:p>
            <a:pPr>
              <a:buNone/>
            </a:pP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Ноль целых четыре десятых от сорока.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Десять процентов от двух.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Пять восьмых от двадцати четырех.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Куб двух третьих.</a:t>
            </a:r>
          </a:p>
          <a:p>
            <a:pPr>
              <a:buNone/>
            </a:pPr>
            <a:endParaRPr lang="ru-RU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Сумму одной девятой и одной четвертой умножьте на тридцать шесть.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Три целых одну седьмую умножьте на два.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 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Значение                           выражения равно              двадцати.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Произведение шести и двух целых пяти шестых равно семнадцати.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5000636"/>
            <a:ext cx="1552575" cy="55245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5214950"/>
            <a:ext cx="1552575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Взаимно обратные числа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928670"/>
            <a:ext cx="4283106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Запишите число, обратное:</a:t>
            </a: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Одной третьей.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Четырем седьмым.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Двум целым одной четвертой.</a:t>
            </a:r>
          </a:p>
          <a:p>
            <a:pPr marL="457200" indent="-457200">
              <a:buNone/>
            </a:pPr>
            <a:endParaRPr lang="ru-RU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Какое число надо умножить на три восьмых, чтобы получить единицу?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Каков корень уравнения  </a:t>
            </a:r>
          </a:p>
          <a:p>
            <a:pPr marL="457200" lvl="0" indent="-457200">
              <a:buNone/>
            </a:pPr>
            <a:r>
              <a:rPr lang="ru-RU" dirty="0">
                <a:latin typeface="+mj-lt"/>
              </a:rPr>
              <a:t>             </a:t>
            </a:r>
            <a:r>
              <a:rPr lang="ru-RU" b="1" i="1" dirty="0">
                <a:latin typeface="+mj-lt"/>
              </a:rPr>
              <a:t>0,2 а = 1</a:t>
            </a:r>
            <a:r>
              <a:rPr lang="ru-RU" dirty="0"/>
              <a:t>?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Числа две девятых и три вторых взаимно обратные.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Для  любого  числа  существует  обратное ему число.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Для правильной дроби числом обратным является неправильная дробь.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928670"/>
            <a:ext cx="4284693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Запишите число, обратное: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Одной девятой.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Шести одиннадцатым.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Трем целым одной второй.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Какое число надо умножить на пять девятых, чтобы получить единицу?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Каков корень уравнения </a:t>
            </a:r>
          </a:p>
          <a:p>
            <a:pPr marL="457200" lvl="0" indent="-457200">
              <a:buNone/>
            </a:pPr>
            <a:r>
              <a:rPr lang="ru-RU" dirty="0"/>
              <a:t>                 </a:t>
            </a:r>
            <a:r>
              <a:rPr lang="ru-RU" b="1" i="1" dirty="0">
                <a:latin typeface="+mj-lt"/>
              </a:rPr>
              <a:t>0,4 а = 1</a:t>
            </a:r>
            <a:r>
              <a:rPr lang="ru-RU" dirty="0"/>
              <a:t>?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Числа четыре девятых и девять пятых взаимно обратные.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Существует число, обратное самому себе.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Для неправильной  дроби числом  обратным является правильная дробь.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Деление дробей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000108"/>
            <a:ext cx="4211668" cy="5572164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Сократите дробь девятнадцать пятьдесят седьмых.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неправильной дроби число две целых одна девятая.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число, обратное одной целой пяти шестым.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Найдите частное:</a:t>
            </a:r>
            <a:endParaRPr lang="ru-RU" b="1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Семи восьмых и семи.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Трех и двенадцати.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Одной пятой и одной третьей.</a:t>
            </a:r>
          </a:p>
          <a:p>
            <a:pPr marL="457200" lvl="0" indent="-457200">
              <a:buNone/>
            </a:pPr>
            <a:endParaRPr lang="ru-RU" dirty="0"/>
          </a:p>
          <a:p>
            <a:pPr marL="457200" indent="-457200"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Корень уравнения</a:t>
            </a:r>
          </a:p>
          <a:p>
            <a:pPr marL="457200" indent="-457200">
              <a:buNone/>
            </a:pPr>
            <a:r>
              <a:rPr lang="ru-RU" dirty="0"/>
              <a:t>      число одна вторая</a:t>
            </a:r>
          </a:p>
          <a:p>
            <a:pPr marL="457200" indent="-457200">
              <a:buNone/>
            </a:pPr>
            <a:r>
              <a:rPr lang="ru-RU" dirty="0"/>
              <a:t> 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ru-RU" dirty="0"/>
              <a:t>Если некоторое число больше своего обратного, то это число больше единицы.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284693" cy="5643602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Сократите дробь семнадцать пятьдесят первых.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неправильной дроби число три целых одна седьмая.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число, обратное одной целой пяти восьмым.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Найдите частное:</a:t>
            </a:r>
            <a:endParaRPr lang="ru-RU" b="1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Пяти девятых и пяти.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Пяти и пятнадцати.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Одной восьмой и одной третьей.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 Корень уравнения</a:t>
            </a:r>
          </a:p>
          <a:p>
            <a:pPr marL="457200" indent="-457200">
              <a:buNone/>
            </a:pPr>
            <a:r>
              <a:rPr lang="ru-RU" dirty="0"/>
              <a:t>    число одна третья. </a:t>
            </a:r>
          </a:p>
          <a:p>
            <a:pPr marL="457200" indent="-457200">
              <a:buNone/>
            </a:pPr>
            <a:endParaRPr lang="ru-RU" dirty="0"/>
          </a:p>
          <a:p>
            <a:pPr marL="457200" indent="-457200">
              <a:buFont typeface="+mj-lt"/>
              <a:buAutoNum type="arabicPeriod" startAt="8"/>
            </a:pPr>
            <a:r>
              <a:rPr lang="ru-RU" dirty="0"/>
              <a:t>Если данная дробь меньше числа, обратного ей, то эта дробь — неправильная.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786322"/>
            <a:ext cx="876300" cy="552450"/>
          </a:xfrm>
          <a:prstGeom prst="rect">
            <a:avLst/>
          </a:prstGeom>
          <a:noFill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714884"/>
            <a:ext cx="1143000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Деление дробей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71546"/>
            <a:ext cx="4283106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частное: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Семи и одной третьей.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Трех седьмых и двух.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Одной пятой и двух третьих.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Четырех девятых и четырех.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Шести целых трех пятых и трех.</a:t>
            </a:r>
          </a:p>
          <a:p>
            <a:pPr>
              <a:buNone/>
            </a:pPr>
            <a:endParaRPr lang="ru-RU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На какое число надо разделить три восьмых, чтобы получить три?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Частное единицы и двух седьмых равно единице.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Если велосипедист проехал пять километров за две пятых часа, то его средняя скорость была равна двенадцати целым пяти десятым километра в час.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1" y="1071546"/>
            <a:ext cx="4571999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частное:</a:t>
            </a: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Восьми и одной четвертой.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Пяти девятых и трех.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Одной седьмой и двух пятых.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Семи восьмых и семи.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Четырех целых восьми девятых и четырех.</a:t>
            </a:r>
          </a:p>
          <a:p>
            <a:pPr>
              <a:buNone/>
            </a:pPr>
            <a:endParaRPr lang="ru-RU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На какое число надо разделить пять шестых, чтобы получить пять?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Частное нуля и трех пятых равно нулю.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Если площадь прямоугольника равна четырем квадратным метрам, а его ширина — четырем пятым метра, то длина прямоугольника равна пяти метрам.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Нахождение числа по его дроби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71546"/>
            <a:ext cx="4283106" cy="557216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700" b="1" i="1" dirty="0"/>
              <a:t>Найдите частное:</a:t>
            </a:r>
            <a:endParaRPr lang="ru-RU" sz="1700" b="1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Восьми девятых и четырех.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Двух третьих и одной второй.</a:t>
            </a:r>
          </a:p>
          <a:p>
            <a:pPr lvl="0">
              <a:lnSpc>
                <a:spcPct val="80000"/>
              </a:lnSpc>
              <a:buNone/>
            </a:pPr>
            <a:endParaRPr lang="ru-RU" sz="17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ru-RU" sz="1700" dirty="0"/>
              <a:t>Какое число втрое меньше шести седьмых?</a:t>
            </a:r>
          </a:p>
          <a:p>
            <a:pPr>
              <a:lnSpc>
                <a:spcPct val="80000"/>
              </a:lnSpc>
              <a:buNone/>
            </a:pPr>
            <a:r>
              <a:rPr lang="ru-RU" sz="1700" b="1" i="1" dirty="0"/>
              <a:t>Найдите число, если:</a:t>
            </a:r>
            <a:endParaRPr lang="ru-RU" sz="1700" b="1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700" dirty="0"/>
              <a:t>Три пятых этого числа равны пятнадцати.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700" dirty="0"/>
              <a:t>Половина этого числа равна трем седьмым.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700" dirty="0"/>
              <a:t>Одна третья этого числа равна нулю целых трем десятым.</a:t>
            </a:r>
          </a:p>
          <a:p>
            <a:pPr marL="457200" lvl="0" indent="-457200">
              <a:lnSpc>
                <a:spcPct val="80000"/>
              </a:lnSpc>
              <a:buNone/>
            </a:pPr>
            <a:endParaRPr lang="ru-RU" sz="1700" dirty="0"/>
          </a:p>
          <a:p>
            <a:pPr>
              <a:lnSpc>
                <a:spcPct val="80000"/>
              </a:lnSpc>
              <a:buNone/>
            </a:pPr>
            <a:r>
              <a:rPr lang="ru-RU" sz="1700" b="1" i="1" dirty="0"/>
              <a:t>Верно ли высказывание:</a:t>
            </a:r>
            <a:endParaRPr lang="ru-RU" sz="1700" b="1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ru-RU" sz="1700" dirty="0"/>
              <a:t>Пять двенадцатых вдвое больше пяти шестых.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ru-RU" sz="1700" dirty="0"/>
              <a:t>Площадь теплицы — сорок квадратных метров, что составляет одну восьмую площади огорода. Значит, площадь огорода равна тремстам двадцати квадратным метрам.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1071546"/>
            <a:ext cx="4356131" cy="550072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700" b="1" i="1" dirty="0"/>
              <a:t>Найдите частное:</a:t>
            </a:r>
            <a:endParaRPr lang="ru-RU" sz="1700" b="1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Девяти одиннадцатых и трех.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Пяти седьмых и одной пятой.</a:t>
            </a:r>
          </a:p>
          <a:p>
            <a:pPr>
              <a:lnSpc>
                <a:spcPct val="80000"/>
              </a:lnSpc>
              <a:buNone/>
            </a:pPr>
            <a:endParaRPr lang="ru-RU" sz="17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ru-RU" sz="1700" dirty="0"/>
              <a:t>Какое число вдвое меньше восьми девятых?</a:t>
            </a:r>
          </a:p>
          <a:p>
            <a:pPr>
              <a:lnSpc>
                <a:spcPct val="80000"/>
              </a:lnSpc>
              <a:buNone/>
            </a:pPr>
            <a:r>
              <a:rPr lang="ru-RU" sz="1700" b="1" i="1" dirty="0"/>
              <a:t>Найдите число, если:</a:t>
            </a:r>
            <a:endParaRPr lang="ru-RU" sz="1700" b="1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700" dirty="0"/>
              <a:t>Три седьмых этого числа равны двадцати одному.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700" dirty="0"/>
              <a:t>Треть этого числа равна двум девятым.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700" dirty="0"/>
              <a:t>Одна четвертая этого числа равна нулю целых четырем десятым.</a:t>
            </a:r>
          </a:p>
          <a:p>
            <a:pPr marL="457200" lvl="0" indent="-457200">
              <a:lnSpc>
                <a:spcPct val="80000"/>
              </a:lnSpc>
              <a:buNone/>
            </a:pPr>
            <a:endParaRPr lang="ru-RU" sz="1700" dirty="0"/>
          </a:p>
          <a:p>
            <a:pPr>
              <a:lnSpc>
                <a:spcPct val="80000"/>
              </a:lnSpc>
              <a:buNone/>
            </a:pPr>
            <a:r>
              <a:rPr lang="ru-RU" sz="1700" b="1" i="1" dirty="0"/>
              <a:t>Верно ли высказывание:</a:t>
            </a:r>
            <a:endParaRPr lang="ru-RU" sz="17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ru-RU" sz="1700" dirty="0"/>
              <a:t>Пять шестых втрое больше пяти восемнадцатых.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ru-RU" sz="1700" dirty="0"/>
              <a:t>В математическом КВН участвовали пятнадцать шестиклассников, и они составили  три   пятых   всех  участников.   Значит, всего в математическом КВН участвовало семьдесят пять человек.</a:t>
            </a:r>
          </a:p>
          <a:p>
            <a:pPr>
              <a:lnSpc>
                <a:spcPct val="80000"/>
              </a:lnSpc>
              <a:buNone/>
            </a:pPr>
            <a:endParaRPr lang="ru-RU" sz="17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Отношения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071546"/>
            <a:ext cx="4354544" cy="55721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i="1" dirty="0"/>
              <a:t>Запишите отношение: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Двадцати трех к восьми.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Нуля целых двух десятых к нулю целых трем десятым.</a:t>
            </a:r>
          </a:p>
          <a:p>
            <a:pPr lvl="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Найдите значение отношения: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3"/>
            </a:pPr>
            <a:r>
              <a:rPr lang="ru-RU" sz="2300" dirty="0"/>
              <a:t>Пяти килограммов к двадцати пяти килограммам.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300" dirty="0"/>
              <a:t>Нуля целых четырех десятых к одной целой двум десятым.</a:t>
            </a:r>
          </a:p>
          <a:p>
            <a:endParaRPr lang="ru-RU" sz="2300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Какую часть число семь составляет от девяти?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Во сколько раз тринадцать больше шести?</a:t>
            </a:r>
          </a:p>
          <a:p>
            <a:pPr marL="457200" lvl="0" indent="-45720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Отношение двух чисел увеличится, если каждое из них удвоить.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Десять   минут  составляют   одну  десятую часть часа.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284693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i="1" dirty="0"/>
              <a:t>Запишите отношение: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Пятидесяти четырех к семнадцати.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Нуля целых трех десятых к нулю целых семи десятым.</a:t>
            </a:r>
          </a:p>
          <a:p>
            <a:pPr marL="457200" lvl="0" indent="-45720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Найдите значение отношения: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3"/>
            </a:pPr>
            <a:r>
              <a:rPr lang="ru-RU" sz="2300" dirty="0"/>
              <a:t>Восьми часов к двенадцати часам.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ru-RU" sz="2300" dirty="0"/>
              <a:t>Нуля целых семи десятых к двум целым восьми десятым.</a:t>
            </a:r>
          </a:p>
          <a:p>
            <a:pPr>
              <a:buNone/>
            </a:pPr>
            <a:r>
              <a:rPr lang="ru-RU" sz="2300" dirty="0"/>
              <a:t> 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Какую часть число девять составляет от четырнадцати?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Во сколько раз семь больше трех?</a:t>
            </a:r>
          </a:p>
          <a:p>
            <a:pPr marL="457200" lvl="0" indent="-45720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Отношение двух чисел уменьшится, если каждое из чисел уменьшить втрое.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Пять килограммов составляют одну двадцатую часть центнера.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Пропорции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071546"/>
            <a:ext cx="4354544" cy="55721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2300" b="1" i="1" dirty="0"/>
              <a:t>Запишите пропорцию:</a:t>
            </a:r>
            <a:endParaRPr lang="ru-RU" sz="2300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Число восемнадцать так относится к четырем, как двадцать семь относится к шести.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Отношение трех к пяти равно отношению двух к семи.</a:t>
            </a:r>
          </a:p>
          <a:p>
            <a:pPr lvl="0">
              <a:lnSpc>
                <a:spcPct val="90000"/>
              </a:lnSpc>
              <a:buNone/>
            </a:pPr>
            <a:endParaRPr lang="ru-RU" sz="2300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3"/>
            </a:pPr>
            <a:r>
              <a:rPr lang="ru-RU" sz="2300" dirty="0"/>
              <a:t>Запишите средние члены пропорции     </a:t>
            </a:r>
            <a:r>
              <a:rPr lang="ru-RU" sz="2300" b="1" dirty="0">
                <a:latin typeface="+mj-lt"/>
              </a:rPr>
              <a:t>1,5 : 2 = 4,5 : 6</a:t>
            </a:r>
          </a:p>
          <a:p>
            <a:pPr marL="457200" indent="-457200">
              <a:lnSpc>
                <a:spcPct val="90000"/>
              </a:lnSpc>
              <a:buNone/>
            </a:pPr>
            <a:endParaRPr lang="ru-RU" sz="2300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ru-RU" sz="2300" dirty="0"/>
              <a:t>Запишите крайние                          члены пропорции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ru-RU" sz="2300" dirty="0"/>
              <a:t>Определите, верна ли пропорция в задании </a:t>
            </a:r>
            <a:r>
              <a:rPr lang="ru-RU" sz="2300" b="1" dirty="0">
                <a:latin typeface="+mj-lt"/>
              </a:rPr>
              <a:t>№ 3.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ru-RU" sz="2300" dirty="0"/>
              <a:t>Определите, верна ли пропорция в задании </a:t>
            </a:r>
            <a:r>
              <a:rPr lang="ru-RU" sz="2300" b="1" dirty="0">
                <a:latin typeface="+mj-lt"/>
              </a:rPr>
              <a:t>№ 4.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ru-RU" sz="2300" dirty="0"/>
              <a:t> </a:t>
            </a:r>
          </a:p>
          <a:p>
            <a:pPr>
              <a:lnSpc>
                <a:spcPct val="90000"/>
              </a:lnSpc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7"/>
            </a:pPr>
            <a:r>
              <a:rPr lang="ru-RU" sz="2300" dirty="0"/>
              <a:t>Корень уравнения                          число два.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 startAt="7"/>
            </a:pPr>
            <a:endParaRPr lang="ru-RU" sz="2300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7"/>
            </a:pPr>
            <a:r>
              <a:rPr lang="ru-RU" sz="2300" dirty="0"/>
              <a:t>Из  любых  четырех  натуральных  чисел можно составить пропорцию.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1999" y="1071546"/>
            <a:ext cx="4429157" cy="5572164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buNone/>
            </a:pPr>
            <a:r>
              <a:rPr lang="ru-RU" sz="1800" b="1" i="1" dirty="0"/>
              <a:t>Запишите пропорцию:</a:t>
            </a:r>
            <a:endParaRPr lang="ru-RU" sz="1800" dirty="0"/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800" dirty="0"/>
              <a:t>Число три так относится к восьми, как четыре относится к девяти.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800" dirty="0"/>
              <a:t>Отношение  четырнадцати  к  шести  равно отношению двадцати одного к девяти.</a:t>
            </a:r>
          </a:p>
          <a:p>
            <a:pPr lvl="0">
              <a:lnSpc>
                <a:spcPct val="70000"/>
              </a:lnSpc>
              <a:buNone/>
            </a:pPr>
            <a:endParaRPr lang="ru-RU" sz="1800" dirty="0"/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3"/>
            </a:pPr>
            <a:r>
              <a:rPr lang="ru-RU" sz="1800" dirty="0"/>
              <a:t>Запишите средние члены пропорции</a:t>
            </a:r>
            <a:r>
              <a:rPr lang="ru-RU" sz="1800" b="1" dirty="0">
                <a:latin typeface="+mj-lt"/>
              </a:rPr>
              <a:t>  2,5 : 2 = 5,5 : 4  </a:t>
            </a:r>
          </a:p>
          <a:p>
            <a:pPr marL="457200" lvl="0" indent="-457200">
              <a:lnSpc>
                <a:spcPct val="70000"/>
              </a:lnSpc>
              <a:buNone/>
            </a:pPr>
            <a:r>
              <a:rPr lang="ru-RU" sz="1800" b="1" dirty="0">
                <a:latin typeface="+mj-lt"/>
              </a:rPr>
              <a:t>                              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4"/>
            </a:pPr>
            <a:r>
              <a:rPr lang="ru-RU" sz="1800" dirty="0"/>
              <a:t>Запишите крайние                         члены пропорции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4"/>
            </a:pPr>
            <a:r>
              <a:rPr lang="ru-RU" sz="1800" dirty="0"/>
              <a:t>Определите, верна ли пропорция в задании </a:t>
            </a:r>
            <a:r>
              <a:rPr lang="ru-RU" sz="1800" b="1" dirty="0">
                <a:latin typeface="+mj-lt"/>
              </a:rPr>
              <a:t>№ 3.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4"/>
            </a:pPr>
            <a:r>
              <a:rPr lang="ru-RU" sz="1800" dirty="0"/>
              <a:t>Определите, верна ли пропорция в задании </a:t>
            </a:r>
            <a:r>
              <a:rPr lang="ru-RU" sz="1800" b="1" dirty="0">
                <a:latin typeface="+mj-lt"/>
              </a:rPr>
              <a:t>№ 4.</a:t>
            </a:r>
          </a:p>
          <a:p>
            <a:pPr marL="457200" lvl="0" indent="-457200">
              <a:lnSpc>
                <a:spcPct val="70000"/>
              </a:lnSpc>
              <a:buNone/>
            </a:pPr>
            <a:endParaRPr lang="ru-RU" sz="1800" b="1" dirty="0">
              <a:latin typeface="+mj-lt"/>
            </a:endParaRPr>
          </a:p>
          <a:p>
            <a:pPr>
              <a:lnSpc>
                <a:spcPct val="70000"/>
              </a:lnSpc>
              <a:buNone/>
            </a:pPr>
            <a:r>
              <a:rPr lang="ru-RU" sz="1800" b="1" i="1" dirty="0"/>
              <a:t>Верно ли высказывание: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 startAt="7"/>
            </a:pPr>
            <a:r>
              <a:rPr lang="ru-RU" sz="1800" dirty="0"/>
              <a:t>Корень уравнения                            число десять.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 startAt="8"/>
            </a:pPr>
            <a:endParaRPr lang="ru-RU" sz="1800" dirty="0"/>
          </a:p>
          <a:p>
            <a:pPr marL="457200" indent="-457200">
              <a:lnSpc>
                <a:spcPct val="70000"/>
              </a:lnSpc>
              <a:buFont typeface="+mj-lt"/>
              <a:buAutoNum type="arabicPeriod" startAt="8"/>
            </a:pPr>
            <a:r>
              <a:rPr lang="ru-RU" sz="1800" dirty="0"/>
              <a:t>Из  любых  четырех  натуральных  чисел можно составить верную пропорцию.</a:t>
            </a:r>
            <a:endParaRPr lang="ru-RU" sz="1800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143248"/>
            <a:ext cx="1066800" cy="581025"/>
          </a:xfrm>
          <a:prstGeom prst="rect">
            <a:avLst/>
          </a:prstGeom>
          <a:noFill/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072074"/>
            <a:ext cx="981075" cy="581025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3143248"/>
            <a:ext cx="847725" cy="590550"/>
          </a:xfrm>
          <a:prstGeom prst="rect">
            <a:avLst/>
          </a:prstGeom>
          <a:noFill/>
        </p:spPr>
      </p:pic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5143512"/>
            <a:ext cx="981075" cy="581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Словарный    диктант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71546"/>
            <a:ext cx="4040188" cy="5288774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Запишите математические термины:</a:t>
            </a:r>
          </a:p>
          <a:p>
            <a:pPr>
              <a:buNone/>
            </a:pP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</a:t>
            </a:r>
            <a:r>
              <a:rPr lang="ru-RU" dirty="0" err="1"/>
              <a:t>изв...дение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Ма</a:t>
            </a:r>
            <a:r>
              <a:rPr lang="ru-RU" dirty="0"/>
              <a:t>...</a:t>
            </a:r>
            <a:r>
              <a:rPr lang="ru-RU" dirty="0" err="1"/>
              <a:t>таб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С...тве...вующий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Ч...ртеж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</a:t>
            </a:r>
            <a:r>
              <a:rPr lang="ru-RU" dirty="0" err="1"/>
              <a:t>порциональность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Мес…</a:t>
            </a:r>
            <a:r>
              <a:rPr lang="ru-RU" dirty="0" err="1"/>
              <a:t>ность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Ув</a:t>
            </a:r>
            <a:r>
              <a:rPr lang="ru-RU" dirty="0"/>
              <a:t>...</a:t>
            </a:r>
            <a:r>
              <a:rPr lang="ru-RU" dirty="0" err="1"/>
              <a:t>л...чение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...</a:t>
            </a:r>
            <a:r>
              <a:rPr lang="ru-RU" dirty="0" err="1"/>
              <a:t>тн...шение</a:t>
            </a:r>
            <a:endParaRPr lang="ru-RU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041775" cy="5288774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Запишите</a:t>
            </a:r>
          </a:p>
          <a:p>
            <a:pPr>
              <a:buNone/>
            </a:pPr>
            <a:r>
              <a:rPr lang="ru-RU" b="1" i="1" dirty="0"/>
              <a:t>математические термины:</a:t>
            </a:r>
          </a:p>
          <a:p>
            <a:pPr>
              <a:buNone/>
            </a:pP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Ча</a:t>
            </a:r>
            <a:r>
              <a:rPr lang="ru-RU" dirty="0"/>
              <a:t>...</a:t>
            </a:r>
            <a:r>
              <a:rPr lang="ru-RU" dirty="0" err="1"/>
              <a:t>ное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</a:t>
            </a:r>
            <a:r>
              <a:rPr lang="ru-RU" dirty="0" err="1"/>
              <a:t>порциональность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Мес...</a:t>
            </a:r>
            <a:r>
              <a:rPr lang="ru-RU" dirty="0" err="1"/>
              <a:t>ность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Ум...</a:t>
            </a:r>
            <a:r>
              <a:rPr lang="ru-RU" dirty="0" err="1"/>
              <a:t>ньшение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М...штаб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Пр...порция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</a:t>
            </a:r>
            <a:r>
              <a:rPr lang="ru-RU" dirty="0" err="1"/>
              <a:t>С...тв...ствующий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...</a:t>
            </a:r>
            <a:r>
              <a:rPr lang="ru-RU" dirty="0" err="1"/>
              <a:t>трезок</a:t>
            </a:r>
            <a:endParaRPr lang="ru-RU" dirty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Длина   окружности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714357"/>
            <a:ext cx="4041775" cy="35719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142984"/>
            <a:ext cx="4211668" cy="5429288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Каков радиус окружности, если её диаметр равен </a:t>
            </a:r>
            <a:r>
              <a:rPr lang="ru-RU" b="1" dirty="0">
                <a:latin typeface="+mj-lt"/>
              </a:rPr>
              <a:t>42 см</a:t>
            </a:r>
            <a:r>
              <a:rPr lang="ru-RU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диаметр окружности, если её радиус равен </a:t>
            </a:r>
            <a:r>
              <a:rPr lang="ru-RU" b="1" dirty="0">
                <a:latin typeface="+mj-lt"/>
              </a:rPr>
              <a:t>19 дм</a:t>
            </a:r>
            <a:r>
              <a:rPr lang="ru-RU" dirty="0"/>
              <a:t>?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</a:t>
            </a:r>
            <a:r>
              <a:rPr lang="ru-RU" b="1" i="1" dirty="0"/>
              <a:t>Найдите длину окружности:</a:t>
            </a:r>
          </a:p>
          <a:p>
            <a:pPr>
              <a:buNone/>
            </a:pPr>
            <a:endParaRPr lang="ru-RU" b="1" dirty="0"/>
          </a:p>
          <a:p>
            <a:pPr marL="457200" indent="-457200">
              <a:buFont typeface="+mj-lt"/>
              <a:buAutoNum type="arabicPeriod" startAt="3"/>
            </a:pPr>
            <a:r>
              <a:rPr lang="ru-RU" dirty="0"/>
              <a:t>Диаметр окружности равен </a:t>
            </a:r>
            <a:r>
              <a:rPr lang="ru-RU" b="1" dirty="0">
                <a:latin typeface="+mj-lt"/>
              </a:rPr>
              <a:t>10</a:t>
            </a:r>
            <a:r>
              <a:rPr lang="ru-RU" dirty="0"/>
              <a:t> м.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dirty="0"/>
              <a:t>Радиус окружности равен </a:t>
            </a:r>
            <a:r>
              <a:rPr lang="ru-RU" b="1" dirty="0">
                <a:latin typeface="+mj-lt"/>
              </a:rPr>
              <a:t>13</a:t>
            </a:r>
            <a:r>
              <a:rPr lang="ru-RU" dirty="0"/>
              <a:t> дм.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С точностью до сотых число «пи» приближённо равно трем целым четырнадцати сотым.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Отношение длины окружности к её диаметру одинаково для любых окружностей.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Число «пи» приближённо равно двадцати двум седьмым.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Длина окружности обратно пропорциональна длине её радиуса.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284693" cy="5429288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диаметр окружности, если её радиус равен </a:t>
            </a:r>
            <a:r>
              <a:rPr lang="ru-RU" b="1" dirty="0">
                <a:latin typeface="+mj-lt"/>
              </a:rPr>
              <a:t>27 </a:t>
            </a:r>
            <a:r>
              <a:rPr lang="ru-RU" dirty="0"/>
              <a:t>м?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Каков радиус окружности, если её диаметр равен </a:t>
            </a:r>
            <a:r>
              <a:rPr lang="ru-RU" b="1" dirty="0">
                <a:latin typeface="+mj-lt"/>
              </a:rPr>
              <a:t>72 </a:t>
            </a:r>
            <a:r>
              <a:rPr lang="ru-RU" dirty="0"/>
              <a:t>см?</a:t>
            </a:r>
          </a:p>
          <a:p>
            <a:pPr>
              <a:buNone/>
            </a:pPr>
            <a:endParaRPr lang="ru-RU" i="1" dirty="0"/>
          </a:p>
          <a:p>
            <a:pPr>
              <a:buNone/>
            </a:pPr>
            <a:r>
              <a:rPr lang="ru-RU" b="1" i="1" dirty="0"/>
              <a:t>Найдите длину окружности:</a:t>
            </a:r>
          </a:p>
          <a:p>
            <a:pPr>
              <a:buNone/>
            </a:pPr>
            <a:endParaRPr lang="ru-RU" b="1" dirty="0"/>
          </a:p>
          <a:p>
            <a:pPr marL="457200" indent="-457200">
              <a:buFont typeface="+mj-lt"/>
              <a:buAutoNum type="arabicPeriod" startAt="3"/>
            </a:pPr>
            <a:r>
              <a:rPr lang="ru-RU" dirty="0"/>
              <a:t>Радиус окружности равен   </a:t>
            </a:r>
            <a:r>
              <a:rPr lang="ru-RU" b="1" dirty="0">
                <a:latin typeface="+mj-lt"/>
              </a:rPr>
              <a:t>5  м</a:t>
            </a:r>
            <a:endParaRPr lang="ru-RU" dirty="0"/>
          </a:p>
          <a:p>
            <a:pPr marL="457200" indent="-457200">
              <a:buFont typeface="+mj-lt"/>
              <a:buAutoNum type="arabicPeriod" startAt="3"/>
            </a:pPr>
            <a:r>
              <a:rPr lang="ru-RU" dirty="0"/>
              <a:t>Диаметр окружности равен </a:t>
            </a:r>
            <a:r>
              <a:rPr lang="ru-RU" b="1" dirty="0">
                <a:latin typeface="+mj-lt"/>
              </a:rPr>
              <a:t>   7 дм</a:t>
            </a:r>
          </a:p>
          <a:p>
            <a:pPr>
              <a:buNone/>
            </a:pPr>
            <a:br>
              <a:rPr lang="ru-RU" dirty="0"/>
            </a:br>
            <a:r>
              <a:rPr lang="ru-RU" b="1" i="1" dirty="0"/>
              <a:t>Верно ли высказывание:</a:t>
            </a:r>
            <a:br>
              <a:rPr lang="ru-RU" dirty="0"/>
            </a:br>
            <a:endParaRPr lang="ru-RU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С точностью до десятых число «пи» приближённо равно трем целым одной десятой.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Отношение длины окружности к её диаметру различно для разных окружностей.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Число «пи» приближённо равно двадцати трем седьмым.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Длина окружности прямо пропорциональна длине её диаметра.</a:t>
            </a:r>
          </a:p>
          <a:p>
            <a:pPr marL="457200" indent="-457200">
              <a:buFont typeface="+mj-lt"/>
              <a:buAutoNum type="arabicPeriod" startAt="5"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72518" cy="50006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Признаки делимости на 10, на 5, на 2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071546"/>
            <a:ext cx="4572032" cy="5786454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Запишите число, кратное пяти, которое на координатном луче расположено между семьюдесятью шестью и восьмьюдесятью двумя.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Какой цифрой оканчивается четное число, кратное пяти?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Какие цифры можно подставить вместо звездочки в запись числа </a:t>
            </a:r>
            <a:r>
              <a:rPr lang="ru-RU" sz="1700" b="1" dirty="0"/>
              <a:t> </a:t>
            </a:r>
            <a:r>
              <a:rPr lang="ru-RU" sz="1700" b="1" dirty="0">
                <a:latin typeface="+mj-lt"/>
              </a:rPr>
              <a:t>5627*</a:t>
            </a:r>
            <a:r>
              <a:rPr lang="ru-RU" sz="1700" dirty="0"/>
              <a:t>, чтобы это число делилось на пять?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700" dirty="0"/>
              <a:t>Запишите нечетные числа, которые больше трехсот пятидесяти и меньше трехсот пятидесяти семи.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1700" b="1" i="1" dirty="0"/>
              <a:t>Верно ли высказывание</a:t>
            </a:r>
            <a:r>
              <a:rPr lang="ru-RU" sz="1700" i="1" dirty="0"/>
              <a:t> </a:t>
            </a:r>
            <a:endParaRPr lang="ru-RU" sz="1700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700" dirty="0"/>
              <a:t>Если число делится без остатка на десять, то оно не кратно двум.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700" dirty="0"/>
              <a:t>Натуральное число «</a:t>
            </a:r>
            <a:r>
              <a:rPr lang="ru-RU" sz="1700" dirty="0" err="1"/>
              <a:t>бэ</a:t>
            </a:r>
            <a:r>
              <a:rPr lang="ru-RU" sz="1700" dirty="0"/>
              <a:t>» делится без остатка на пятнадцать. Значит, число «</a:t>
            </a:r>
            <a:r>
              <a:rPr lang="ru-RU" sz="1700" dirty="0" err="1"/>
              <a:t>бэ</a:t>
            </a:r>
            <a:r>
              <a:rPr lang="ru-RU" sz="1700" dirty="0"/>
              <a:t>» — делитель пятнадцати.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700" dirty="0"/>
              <a:t>На координатном луче наименьшее кратное натурального числа «</a:t>
            </a:r>
            <a:r>
              <a:rPr lang="ru-RU" sz="1700" dirty="0" err="1"/>
              <a:t>эн</a:t>
            </a:r>
            <a:r>
              <a:rPr lang="ru-RU" sz="1700" dirty="0"/>
              <a:t>», не равное самому числу «</a:t>
            </a:r>
            <a:r>
              <a:rPr lang="ru-RU" sz="1700" dirty="0" err="1"/>
              <a:t>эн</a:t>
            </a:r>
            <a:r>
              <a:rPr lang="ru-RU" sz="1700" dirty="0"/>
              <a:t>», расположено правее этого числа на расстоянии «</a:t>
            </a:r>
            <a:r>
              <a:rPr lang="ru-RU" sz="1700" dirty="0" err="1"/>
              <a:t>эн</a:t>
            </a:r>
            <a:r>
              <a:rPr lang="ru-RU" sz="1700" dirty="0"/>
              <a:t>» единичных отрезков.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700" dirty="0"/>
              <a:t>Если число кратно десяти, то оно делится и на два, и на пять.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284693" cy="5500726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числа, кратные пяти, которые на координатном луче расположены между шестьюдесятью восемью и семьюдесятью девятью.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Какой цифрой оканчивается нечетное число, кратное пяти?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Какие цифры можно подставить вместо звездочки в запись числа </a:t>
            </a:r>
            <a:r>
              <a:rPr lang="ru-RU" b="1" dirty="0">
                <a:latin typeface="+mj-lt"/>
              </a:rPr>
              <a:t>79641*</a:t>
            </a:r>
            <a:r>
              <a:rPr lang="ru-RU" dirty="0"/>
              <a:t>чтобы это число не делилось на два?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четные числа, которые больше двухсот семидесяти восьми и меньше двухсот восьмидесяти трех.</a:t>
            </a:r>
            <a:endParaRPr lang="ru-RU" b="1" i="1" dirty="0"/>
          </a:p>
          <a:p>
            <a:pPr marL="457200" indent="-457200">
              <a:buNone/>
            </a:pPr>
            <a:r>
              <a:rPr lang="ru-RU" b="1" i="1" dirty="0"/>
              <a:t>Верно ли высказывание</a:t>
            </a:r>
            <a:r>
              <a:rPr lang="ru-RU" i="1" dirty="0"/>
              <a:t> </a:t>
            </a:r>
            <a:endParaRPr lang="ru-RU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Если число кратно десяти, то оно не делится на пять.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Число семьдесят пять делится без остатка на натуральное число «</a:t>
            </a:r>
            <a:r>
              <a:rPr lang="ru-RU" dirty="0" err="1"/>
              <a:t>ка</a:t>
            </a:r>
            <a:r>
              <a:rPr lang="ru-RU" dirty="0"/>
              <a:t>». Значит, число семьдесят пять — кратное числа «</a:t>
            </a:r>
            <a:r>
              <a:rPr lang="ru-RU" dirty="0" err="1"/>
              <a:t>ка</a:t>
            </a:r>
            <a:r>
              <a:rPr lang="ru-RU" dirty="0"/>
              <a:t>».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Сумма двух нечетных чисел — число нечетное.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Если число делится на десять, то оно кратно  и двум , и пяти</a:t>
            </a:r>
          </a:p>
          <a:p>
            <a:pPr>
              <a:buNone/>
            </a:pPr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8" name="AutoShape 2" descr="https://www.metod-kopilka.ru/images/doc/45/40115/img1.jpg">
            <a:extLst>
              <a:ext uri="{FF2B5EF4-FFF2-40B4-BE49-F238E27FC236}">
                <a16:creationId xmlns:a16="http://schemas.microsoft.com/office/drawing/2014/main" id="{C2E8AD2C-FEFC-4C8B-9312-CF5D656FF7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uiExpand="1" build="p"/>
      <p:bldP spid="5" grpId="1" uiExpand="1" build="p"/>
      <p:bldP spid="6" grpId="0" uiExpand="1" build="p"/>
      <p:bldP spid="6" grpId="1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Длина окружности и площадь круга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285860"/>
            <a:ext cx="4354544" cy="5286412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Чему равен диаметр окружности, если её длина равна </a:t>
            </a:r>
            <a:r>
              <a:rPr lang="ru-RU" sz="2300" b="1" dirty="0">
                <a:latin typeface="+mj-lt"/>
              </a:rPr>
              <a:t>18 м </a:t>
            </a:r>
            <a:r>
              <a:rPr lang="ru-RU" sz="2300" dirty="0"/>
              <a:t>? Число «пи» округлите до целых.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Каков радиус окружности, если её длина равна </a:t>
            </a:r>
            <a:r>
              <a:rPr lang="ru-RU" sz="2300" b="1" dirty="0">
                <a:latin typeface="+mj-lt"/>
              </a:rPr>
              <a:t>12 см</a:t>
            </a:r>
            <a:r>
              <a:rPr lang="ru-RU" sz="2300" dirty="0"/>
              <a:t>? Число «пи» округлите до целых.</a:t>
            </a:r>
            <a:endParaRPr lang="en-US" sz="2300" dirty="0"/>
          </a:p>
          <a:p>
            <a:pPr marL="457200" lvl="0" indent="-45720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Найдите площадь круга, округлив число «пи» до целых, если:</a:t>
            </a:r>
            <a:endParaRPr lang="ru-RU" sz="2300" b="1" dirty="0"/>
          </a:p>
          <a:p>
            <a:pPr marL="457200" indent="-457200">
              <a:buFont typeface="+mj-lt"/>
              <a:buAutoNum type="arabicPeriod" startAt="3"/>
            </a:pPr>
            <a:r>
              <a:rPr lang="ru-RU" sz="2300" dirty="0"/>
              <a:t>Радиус круга равен   </a:t>
            </a:r>
            <a:r>
              <a:rPr lang="ru-RU" sz="2300" b="1" dirty="0">
                <a:latin typeface="+mj-lt"/>
              </a:rPr>
              <a:t>3 м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sz="2300" dirty="0"/>
              <a:t>Диаметр круга равен   </a:t>
            </a:r>
            <a:r>
              <a:rPr lang="ru-RU" sz="2300" b="1" dirty="0">
                <a:latin typeface="+mj-lt"/>
              </a:rPr>
              <a:t>4 дм</a:t>
            </a:r>
            <a:endParaRPr lang="en-US" sz="2300" b="1" dirty="0">
              <a:latin typeface="+mj-lt"/>
            </a:endParaRPr>
          </a:p>
          <a:p>
            <a:pPr>
              <a:buNone/>
            </a:pPr>
            <a:endParaRPr lang="ru-RU" sz="2300" b="1" dirty="0">
              <a:latin typeface="+mj-lt"/>
            </a:endParaRPr>
          </a:p>
          <a:p>
            <a:pPr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indent="-457200">
              <a:buFont typeface="+mj-lt"/>
              <a:buAutoNum type="arabicPeriod" startAt="5"/>
            </a:pPr>
            <a:r>
              <a:rPr lang="ru-RU" sz="2300" dirty="0"/>
              <a:t>Площадь круга прямо  пропорциональна квадрату его радиуса.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2300" dirty="0"/>
              <a:t>Формула длины окружности: </a:t>
            </a:r>
            <a:r>
              <a:rPr lang="ru-RU" sz="2300" b="1" i="1" dirty="0"/>
              <a:t>С = </a:t>
            </a:r>
            <a:r>
              <a:rPr lang="ru-RU" sz="2300" b="1" i="1" dirty="0" err="1"/>
              <a:t>π</a:t>
            </a:r>
            <a:r>
              <a:rPr lang="en-US" sz="2300" b="1" i="1" dirty="0"/>
              <a:t>r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С точностью до сотых число «пи» приближённо равно трем целым</a:t>
            </a:r>
            <a:endParaRPr lang="en-US" sz="2300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Формула площади круга:</a:t>
            </a:r>
            <a:r>
              <a:rPr lang="en-US" sz="2300" dirty="0"/>
              <a:t>   </a:t>
            </a:r>
            <a:r>
              <a:rPr lang="en-US" sz="2300" b="1" i="1" dirty="0"/>
              <a:t>S = </a:t>
            </a:r>
            <a:r>
              <a:rPr lang="ru-RU" sz="2300" b="1" i="1" dirty="0" err="1"/>
              <a:t>π</a:t>
            </a:r>
            <a:r>
              <a:rPr lang="en-US" sz="2300" b="1" i="1" dirty="0"/>
              <a:t>r</a:t>
            </a:r>
            <a:r>
              <a:rPr lang="en-US" sz="2300" b="1" i="1" baseline="30000" dirty="0">
                <a:latin typeface="+mj-lt"/>
              </a:rPr>
              <a:t>2</a:t>
            </a:r>
            <a:endParaRPr lang="ru-RU" sz="2300" b="1" baseline="30000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85860"/>
            <a:ext cx="4356131" cy="5572140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900" dirty="0"/>
              <a:t>Чему равен диаметр окружности, если её длина равна </a:t>
            </a:r>
            <a:r>
              <a:rPr lang="ru-RU" sz="2900" b="1" dirty="0">
                <a:latin typeface="+mj-lt"/>
              </a:rPr>
              <a:t>30</a:t>
            </a:r>
            <a:r>
              <a:rPr lang="ru-RU" sz="2900" dirty="0"/>
              <a:t> дм? Число «пи» округлите до целых.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900" dirty="0"/>
              <a:t>Каков радиус окружности, если её длина равна </a:t>
            </a:r>
            <a:r>
              <a:rPr lang="ru-RU" sz="2900" b="1" dirty="0">
                <a:latin typeface="+mj-lt"/>
              </a:rPr>
              <a:t>60</a:t>
            </a:r>
            <a:r>
              <a:rPr lang="ru-RU" sz="2900" dirty="0"/>
              <a:t> м? Число «пи» округлите до целых.</a:t>
            </a:r>
          </a:p>
          <a:p>
            <a:pPr>
              <a:buNone/>
            </a:pPr>
            <a:endParaRPr lang="en-US" sz="2900" b="1" i="1" dirty="0"/>
          </a:p>
          <a:p>
            <a:pPr>
              <a:buNone/>
            </a:pPr>
            <a:r>
              <a:rPr lang="ru-RU" sz="2900" b="1" i="1" dirty="0"/>
              <a:t>Найдите площадь круга, округлив число «пи» до целых, если:</a:t>
            </a:r>
            <a:endParaRPr lang="ru-RU" sz="2900" b="1" dirty="0"/>
          </a:p>
          <a:p>
            <a:pPr marL="457200" indent="-457200">
              <a:buFont typeface="+mj-lt"/>
              <a:buAutoNum type="arabicPeriod" startAt="3"/>
            </a:pPr>
            <a:r>
              <a:rPr lang="ru-RU" sz="2900" dirty="0"/>
              <a:t> Радиус круга равен   </a:t>
            </a:r>
            <a:r>
              <a:rPr lang="ru-RU" sz="2900" b="1" dirty="0">
                <a:latin typeface="+mj-lt"/>
              </a:rPr>
              <a:t>5 см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sz="2900" dirty="0"/>
              <a:t> Диаметр круга равен   </a:t>
            </a:r>
            <a:r>
              <a:rPr lang="ru-RU" sz="2900" b="1" dirty="0">
                <a:latin typeface="+mj-lt"/>
              </a:rPr>
              <a:t>б м</a:t>
            </a:r>
          </a:p>
          <a:p>
            <a:pPr>
              <a:buNone/>
            </a:pPr>
            <a:endParaRPr lang="en-US" sz="2900" b="1" i="1" dirty="0"/>
          </a:p>
          <a:p>
            <a:pPr>
              <a:buNone/>
            </a:pPr>
            <a:r>
              <a:rPr lang="ru-RU" sz="2900" b="1" i="1" dirty="0"/>
              <a:t>Верно ли высказывание:</a:t>
            </a:r>
            <a:endParaRPr lang="ru-RU" sz="2900" b="1" dirty="0"/>
          </a:p>
          <a:p>
            <a:pPr marL="457200" indent="-457200">
              <a:buFont typeface="+mj-lt"/>
              <a:buAutoNum type="arabicPeriod" startAt="5"/>
            </a:pPr>
            <a:r>
              <a:rPr lang="ru-RU" sz="2900" dirty="0"/>
              <a:t>Площадь  круга прямо  пропорциональна длине его диаметра.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2900" dirty="0"/>
              <a:t>Формула длины окружности: </a:t>
            </a:r>
            <a:r>
              <a:rPr lang="ru-RU" sz="2900" b="1" i="1" dirty="0">
                <a:latin typeface="+mj-lt"/>
              </a:rPr>
              <a:t>С =</a:t>
            </a:r>
            <a:r>
              <a:rPr lang="ru-RU" sz="2900" b="1" i="1" dirty="0" err="1">
                <a:latin typeface="+mj-lt"/>
              </a:rPr>
              <a:t>π</a:t>
            </a:r>
            <a:r>
              <a:rPr lang="ru-RU" sz="2900" b="1" i="1" dirty="0">
                <a:latin typeface="+mj-lt"/>
              </a:rPr>
              <a:t> </a:t>
            </a:r>
            <a:r>
              <a:rPr lang="en-US" sz="2900" b="1" i="1" dirty="0">
                <a:latin typeface="+mj-lt"/>
              </a:rPr>
              <a:t>d</a:t>
            </a:r>
            <a:r>
              <a:rPr lang="ru-RU" sz="2900" b="1" i="1" dirty="0">
                <a:latin typeface="+mj-lt"/>
              </a:rPr>
              <a:t> </a:t>
            </a:r>
            <a:endParaRPr lang="ru-RU" sz="2900" b="1" dirty="0">
              <a:latin typeface="+mj-lt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ru-RU" sz="2900" dirty="0"/>
              <a:t> С точностью до десятых число «пи» приближённо равно трем целым одной десятой.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2900" dirty="0"/>
              <a:t>Формула площади круга:</a:t>
            </a:r>
            <a:r>
              <a:rPr lang="en-US" sz="2900" dirty="0"/>
              <a:t>   </a:t>
            </a:r>
            <a:r>
              <a:rPr lang="en-US" sz="2900" b="1" i="1" dirty="0">
                <a:latin typeface="+mj-lt"/>
              </a:rPr>
              <a:t>S = 2</a:t>
            </a:r>
            <a:r>
              <a:rPr lang="ru-RU" sz="2900" b="1" i="1" dirty="0">
                <a:latin typeface="+mj-lt"/>
              </a:rPr>
              <a:t> </a:t>
            </a:r>
            <a:r>
              <a:rPr lang="ru-RU" sz="2900" b="1" i="1" dirty="0" err="1">
                <a:latin typeface="+mj-lt"/>
              </a:rPr>
              <a:t>π</a:t>
            </a:r>
            <a:r>
              <a:rPr lang="en-US" sz="2900" b="1" i="1" dirty="0">
                <a:latin typeface="+mj-lt"/>
              </a:rPr>
              <a:t>r</a:t>
            </a:r>
            <a:r>
              <a:rPr lang="en-US" sz="3200" b="1" i="1" baseline="30000" dirty="0">
                <a:latin typeface="+mj-lt"/>
              </a:rPr>
              <a:t>2</a:t>
            </a:r>
            <a:endParaRPr lang="ru-RU" sz="2900" b="1" i="1" dirty="0">
              <a:latin typeface="+mj-lt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Координаты   на   прямой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000108"/>
            <a:ext cx="4211668" cy="5643602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600" dirty="0"/>
              <a:t>Какова координата начала отсчета на координатной прямой?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600" dirty="0"/>
              <a:t>Точка с отрицательной координатой расположена на расстоянии восемь единичных отрезков от начала отсчета. Какова координата этой точки?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600" dirty="0"/>
              <a:t>Найдите расстояние (в единичных отрезках) между точками с координатами «минус два» и «плюс один».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600" dirty="0"/>
              <a:t>Запишите координаты точек, расположенных на расстоянии пять единичных отрезков от начала отсчета.</a:t>
            </a:r>
          </a:p>
          <a:p>
            <a:pPr>
              <a:lnSpc>
                <a:spcPct val="70000"/>
              </a:lnSpc>
              <a:buNone/>
            </a:pPr>
            <a:r>
              <a:rPr lang="ru-RU" sz="1600" b="1" i="1" dirty="0"/>
              <a:t>Верно ли высказывание :</a:t>
            </a:r>
            <a:endParaRPr lang="ru-RU" sz="1600" b="1" dirty="0"/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ru-RU" sz="1600" dirty="0"/>
              <a:t>Точка с координатой минус десять на горизонтальной координатной прямой находится правее начала координат.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ru-RU" sz="1600" dirty="0"/>
              <a:t>Координатной прямой называют прямую с выбранным на ней началом отсчета и единичным отрезком.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ru-RU" sz="1600" dirty="0"/>
              <a:t>Число нуль не является положительным числом.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ru-RU" sz="1600" dirty="0"/>
              <a:t>Точка с координатой минус три на вертикальной координатной прямой находится ниже начала координат.</a:t>
            </a:r>
          </a:p>
          <a:p>
            <a:pPr>
              <a:lnSpc>
                <a:spcPct val="70000"/>
              </a:lnSpc>
            </a:pPr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284693" cy="5643602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Точка «о» — начало координат. Какова координата этой точки?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Точка с положительной координатой расположена на расстоянии пятнадцать единичных отрезков от начала отсчета. Какова координата этой точки?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Найдите расстояние (в единичных отрезках) между точками с координатами «минус три» и «плюс два».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Запишите координаты точек, расположенных на расстоянии восемь единичных отрезков от начала отсчета.</a:t>
            </a:r>
          </a:p>
          <a:p>
            <a:pPr>
              <a:lnSpc>
                <a:spcPct val="90000"/>
              </a:lnSpc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>
              <a:lnSpc>
                <a:spcPct val="90000"/>
              </a:lnSpc>
            </a:pPr>
            <a:endParaRPr lang="ru-RU" sz="2300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5"/>
            </a:pPr>
            <a:r>
              <a:rPr lang="ru-RU" sz="2300" dirty="0"/>
              <a:t>Точка с координатой минус два на горизонтальной координатной прямой находится левее начала отсчета.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5"/>
            </a:pPr>
            <a:r>
              <a:rPr lang="ru-RU" sz="2300" dirty="0"/>
              <a:t>Число нуль не является отрицательным числом.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5"/>
            </a:pPr>
            <a:r>
              <a:rPr lang="ru-RU" sz="2300" dirty="0"/>
              <a:t>Координатной прямой называют прямую с выбранным на ней началом отсчета и положительным направлением.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5"/>
            </a:pPr>
            <a:r>
              <a:rPr lang="ru-RU" sz="2300" dirty="0"/>
              <a:t>Точка с координатой минус восемь на вертикальной координатной прямой находится выше начала отсчета.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5" grpId="1" uiExpand="1" build="p"/>
      <p:bldP spid="6" grpId="0" uiExpand="1" build="p"/>
      <p:bldP spid="6" grpId="1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Противоположные числа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283106" cy="5500726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Какое число противоположно «минус двадцати»?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Какое число противоположно девяноста?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Какое число противоположно нулю?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Какие целые числа расположены на координатной прямой между числами «минус три» и «плюс два»?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Найдите значение выражения                 </a:t>
            </a:r>
          </a:p>
          <a:p>
            <a:pPr marL="457200" indent="-457200">
              <a:buNone/>
            </a:pPr>
            <a:r>
              <a:rPr lang="ru-RU" b="1" dirty="0">
                <a:latin typeface="+mj-lt"/>
              </a:rPr>
              <a:t>                            —(—15)</a:t>
            </a:r>
          </a:p>
          <a:p>
            <a:pPr>
              <a:buNone/>
            </a:pPr>
            <a:r>
              <a:rPr lang="ru-RU" sz="2400" b="1" i="1" dirty="0"/>
              <a:t>Верно ли высказывание :</a:t>
            </a:r>
            <a:endParaRPr lang="ru-RU" sz="2400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Для любого числа можно указать противоположное ему число.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Положительные   и   отрицательные  числа называют целыми числами.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Если число «</a:t>
            </a:r>
            <a:r>
              <a:rPr lang="ru-RU" dirty="0" err="1"/>
              <a:t>бэ</a:t>
            </a:r>
            <a:r>
              <a:rPr lang="ru-RU" dirty="0"/>
              <a:t>» отрицательное, то число «минус </a:t>
            </a:r>
            <a:r>
              <a:rPr lang="ru-RU" dirty="0" err="1"/>
              <a:t>бэ</a:t>
            </a:r>
            <a:r>
              <a:rPr lang="ru-RU" dirty="0"/>
              <a:t>» — положительное.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284693" cy="5500726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500" dirty="0"/>
              <a:t>Какое число противоположно «минус восьми»?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500" dirty="0"/>
              <a:t>Какое число противоположно нулю?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500" dirty="0"/>
              <a:t>Какое число противоположно восьмидесяти пяти?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500" dirty="0"/>
              <a:t>Какие целые числа расположены на координатной прямой между числами «минус два» и «плюс три»?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500" dirty="0"/>
              <a:t>  Найдите значение выражения             </a:t>
            </a:r>
          </a:p>
          <a:p>
            <a:pPr marL="457200" indent="-457200">
              <a:buNone/>
            </a:pPr>
            <a:r>
              <a:rPr lang="ru-RU" sz="2500" b="1" dirty="0">
                <a:latin typeface="+mj-lt"/>
              </a:rPr>
              <a:t>                       —(—(—18))</a:t>
            </a:r>
          </a:p>
          <a:p>
            <a:pPr>
              <a:buNone/>
            </a:pPr>
            <a:r>
              <a:rPr lang="ru-RU" sz="2600" b="1" i="1" dirty="0"/>
              <a:t>Верно ли высказывание :</a:t>
            </a:r>
            <a:endParaRPr lang="ru-RU" sz="2600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sz="2500" dirty="0"/>
              <a:t>Существует число, не имеющее противоположного.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500" dirty="0"/>
              <a:t>Натуральные и отрицательные числа называют целыми числами.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500" dirty="0"/>
              <a:t>Если число «</a:t>
            </a:r>
            <a:r>
              <a:rPr lang="ru-RU" sz="2500" dirty="0" err="1"/>
              <a:t>эм</a:t>
            </a:r>
            <a:r>
              <a:rPr lang="ru-RU" sz="2500" dirty="0"/>
              <a:t>» отрицательное, то противоположное ему число — положительное.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Модуль  числа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214422"/>
            <a:ext cx="4500594" cy="5429288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Какое число противоположно самому себе?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модуль «минус шести»?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модуль числа семьдесят?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Решите уравнение     </a:t>
            </a:r>
            <a:r>
              <a:rPr lang="ru-RU" b="1" dirty="0" err="1">
                <a:latin typeface="+mj-lt"/>
              </a:rPr>
              <a:t>|</a:t>
            </a:r>
            <a:r>
              <a:rPr lang="ru-RU" b="1" i="1" dirty="0" err="1">
                <a:latin typeface="+mj-lt"/>
              </a:rPr>
              <a:t>а</a:t>
            </a:r>
            <a:r>
              <a:rPr lang="ru-RU" b="1" dirty="0" err="1">
                <a:latin typeface="+mj-lt"/>
              </a:rPr>
              <a:t>|</a:t>
            </a:r>
            <a:r>
              <a:rPr lang="ru-RU" b="1" i="1" dirty="0">
                <a:latin typeface="+mj-lt"/>
              </a:rPr>
              <a:t> </a:t>
            </a:r>
            <a:r>
              <a:rPr lang="ru-RU" b="1" dirty="0">
                <a:latin typeface="+mj-lt"/>
              </a:rPr>
              <a:t>= 11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Модуль числа «</a:t>
            </a:r>
            <a:r>
              <a:rPr lang="ru-RU" dirty="0" err="1"/>
              <a:t>цэ</a:t>
            </a:r>
            <a:r>
              <a:rPr lang="ru-RU" dirty="0"/>
              <a:t>» равен семи. Чему равен модуль числа «минус </a:t>
            </a:r>
            <a:r>
              <a:rPr lang="ru-RU" dirty="0" err="1"/>
              <a:t>цэ</a:t>
            </a:r>
            <a:r>
              <a:rPr lang="ru-RU" dirty="0"/>
              <a:t>»?</a:t>
            </a:r>
          </a:p>
          <a:p>
            <a:pPr>
              <a:buNone/>
            </a:pPr>
            <a:r>
              <a:rPr lang="ru-RU" b="1" i="1" dirty="0"/>
              <a:t>Верно ли высказывание :</a:t>
            </a:r>
            <a:endParaRPr lang="ru-RU" b="1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Уравнение </a:t>
            </a:r>
            <a:r>
              <a:rPr lang="ru-RU" b="1" dirty="0" err="1">
                <a:latin typeface="+mj-lt"/>
              </a:rPr>
              <a:t>|</a:t>
            </a:r>
            <a:r>
              <a:rPr lang="ru-RU" b="1" i="1" dirty="0" err="1">
                <a:latin typeface="+mj-lt"/>
              </a:rPr>
              <a:t>а</a:t>
            </a:r>
            <a:r>
              <a:rPr lang="ru-RU" b="1" dirty="0" err="1">
                <a:latin typeface="+mj-lt"/>
              </a:rPr>
              <a:t>|</a:t>
            </a:r>
            <a:r>
              <a:rPr lang="ru-RU" b="1" i="1" dirty="0">
                <a:latin typeface="+mj-lt"/>
              </a:rPr>
              <a:t> </a:t>
            </a:r>
            <a:r>
              <a:rPr lang="ru-RU" b="1" dirty="0">
                <a:latin typeface="+mj-lt"/>
              </a:rPr>
              <a:t>= 11 </a:t>
            </a:r>
            <a:r>
              <a:rPr lang="ru-RU" dirty="0"/>
              <a:t>имеет два корня.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Модуль любого числа — число положительное.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 Равенство </a:t>
            </a:r>
            <a:r>
              <a:rPr lang="ru-RU" b="1" dirty="0"/>
              <a:t>|</a:t>
            </a:r>
            <a:r>
              <a:rPr lang="ru-RU" b="1" i="1" dirty="0"/>
              <a:t>—т </a:t>
            </a:r>
            <a:r>
              <a:rPr lang="ru-RU" b="1" dirty="0"/>
              <a:t>| </a:t>
            </a:r>
            <a:r>
              <a:rPr lang="ru-RU" b="1" i="1" dirty="0"/>
              <a:t>= </a:t>
            </a:r>
            <a:r>
              <a:rPr lang="ru-RU" b="1" i="1" dirty="0" err="1"/>
              <a:t>т</a:t>
            </a:r>
            <a:r>
              <a:rPr lang="ru-RU" b="1" i="1" dirty="0"/>
              <a:t>   </a:t>
            </a:r>
            <a:r>
              <a:rPr lang="ru-RU" dirty="0"/>
              <a:t>верно при любых  значениях «</a:t>
            </a:r>
            <a:r>
              <a:rPr lang="ru-RU" dirty="0" err="1"/>
              <a:t>эм</a:t>
            </a:r>
            <a:r>
              <a:rPr lang="ru-RU" dirty="0"/>
              <a:t>».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284693" cy="5286412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модуль нуля?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модуль «минус двенадцати»?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Чему равен модуль ста пяти?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Решите уравнение </a:t>
            </a:r>
            <a:r>
              <a:rPr lang="ru-RU" b="1" dirty="0" err="1">
                <a:latin typeface="+mj-lt"/>
              </a:rPr>
              <a:t>|</a:t>
            </a:r>
            <a:r>
              <a:rPr lang="ru-RU" b="1" i="1" dirty="0" err="1">
                <a:latin typeface="+mj-lt"/>
              </a:rPr>
              <a:t>х</a:t>
            </a:r>
            <a:r>
              <a:rPr lang="ru-RU" b="1" dirty="0" err="1">
                <a:latin typeface="+mj-lt"/>
              </a:rPr>
              <a:t>|</a:t>
            </a:r>
            <a:r>
              <a:rPr lang="ru-RU" b="1" i="1" dirty="0">
                <a:latin typeface="+mj-lt"/>
              </a:rPr>
              <a:t> </a:t>
            </a:r>
            <a:r>
              <a:rPr lang="ru-RU" b="1" dirty="0">
                <a:latin typeface="+mj-lt"/>
              </a:rPr>
              <a:t>= 17</a:t>
            </a:r>
            <a:endParaRPr lang="ru-RU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Модуль числа «</a:t>
            </a:r>
            <a:r>
              <a:rPr lang="ru-RU" dirty="0" err="1"/>
              <a:t>дэ</a:t>
            </a:r>
            <a:r>
              <a:rPr lang="ru-RU" dirty="0"/>
              <a:t>» равен десяти. Чему равен модуль числа «минус </a:t>
            </a:r>
            <a:r>
              <a:rPr lang="ru-RU" dirty="0" err="1"/>
              <a:t>дэ</a:t>
            </a:r>
            <a:r>
              <a:rPr lang="ru-RU" dirty="0"/>
              <a:t>»?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i="1" dirty="0"/>
              <a:t>Верно ли высказывание :</a:t>
            </a:r>
            <a:endParaRPr lang="ru-RU" b="1" dirty="0"/>
          </a:p>
          <a:p>
            <a:pPr marL="457200" indent="-457200">
              <a:buFont typeface="+mj-lt"/>
              <a:buAutoNum type="arabicPeriod" startAt="6"/>
            </a:pPr>
            <a:r>
              <a:rPr lang="ru-RU" dirty="0"/>
              <a:t>Уравнение </a:t>
            </a:r>
            <a:r>
              <a:rPr lang="ru-RU" b="1" dirty="0" err="1">
                <a:latin typeface="+mj-lt"/>
              </a:rPr>
              <a:t>|х|</a:t>
            </a:r>
            <a:r>
              <a:rPr lang="ru-RU" b="1" dirty="0">
                <a:latin typeface="+mj-lt"/>
              </a:rPr>
              <a:t> = -1   </a:t>
            </a:r>
            <a:r>
              <a:rPr lang="ru-RU" dirty="0"/>
              <a:t>имеет два корня.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Если равны модули двух различных чисел, то эти числа противоположные.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Равенство </a:t>
            </a:r>
            <a:r>
              <a:rPr lang="ru-RU" b="1" dirty="0"/>
              <a:t>|</a:t>
            </a:r>
            <a:r>
              <a:rPr lang="ru-RU" b="1" i="1" dirty="0">
                <a:latin typeface="+mj-lt"/>
              </a:rPr>
              <a:t>—</a:t>
            </a:r>
            <a:r>
              <a:rPr lang="ru-RU" b="1" i="1" dirty="0" err="1">
                <a:latin typeface="+mj-lt"/>
              </a:rPr>
              <a:t>т</a:t>
            </a:r>
            <a:r>
              <a:rPr lang="ru-RU" b="1" dirty="0" err="1"/>
              <a:t>|</a:t>
            </a:r>
            <a:r>
              <a:rPr lang="ru-RU" b="1" dirty="0"/>
              <a:t> </a:t>
            </a:r>
            <a:r>
              <a:rPr lang="ru-RU" b="1" i="1" dirty="0">
                <a:latin typeface="+mj-lt"/>
              </a:rPr>
              <a:t>= </a:t>
            </a:r>
            <a:r>
              <a:rPr lang="ru-RU" b="1" dirty="0"/>
              <a:t>| </a:t>
            </a:r>
            <a:r>
              <a:rPr lang="ru-RU" b="1" i="1" dirty="0">
                <a:latin typeface="+mj-lt"/>
              </a:rPr>
              <a:t>т</a:t>
            </a:r>
            <a:r>
              <a:rPr lang="ru-RU" b="1" dirty="0"/>
              <a:t> |</a:t>
            </a:r>
            <a:r>
              <a:rPr lang="ru-RU" b="1" i="1" dirty="0">
                <a:latin typeface="+mj-lt"/>
              </a:rPr>
              <a:t>  </a:t>
            </a:r>
            <a:r>
              <a:rPr lang="ru-RU" dirty="0"/>
              <a:t>верно при любых значениях «</a:t>
            </a:r>
            <a:r>
              <a:rPr lang="ru-RU" dirty="0" err="1"/>
              <a:t>эм</a:t>
            </a:r>
            <a:r>
              <a:rPr lang="ru-RU" dirty="0"/>
              <a:t>».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Сравнение  чисел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142984"/>
            <a:ext cx="4211668" cy="5715016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Сравните числа «пять» и «минус сто».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Сравните числа «нуль» и «минус пятнадцать».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Запишите   в   виде   неравенства   предложение   «Число „</a:t>
            </a:r>
            <a:r>
              <a:rPr lang="ru-RU" sz="2300" dirty="0" err="1"/>
              <a:t>эм</a:t>
            </a:r>
            <a:r>
              <a:rPr lang="ru-RU" sz="2300" dirty="0"/>
              <a:t>" — положительное».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Сравните числа «</a:t>
            </a:r>
            <a:r>
              <a:rPr lang="ru-RU" sz="2300" dirty="0" err="1"/>
              <a:t>ка</a:t>
            </a:r>
            <a:r>
              <a:rPr lang="ru-RU" sz="2300" dirty="0"/>
              <a:t>» и «минус </a:t>
            </a:r>
            <a:r>
              <a:rPr lang="ru-RU" sz="2300" dirty="0" err="1"/>
              <a:t>ка</a:t>
            </a:r>
            <a:r>
              <a:rPr lang="ru-RU" sz="2300" dirty="0"/>
              <a:t>», если «</a:t>
            </a:r>
            <a:r>
              <a:rPr lang="ru-RU" sz="2300" dirty="0" err="1"/>
              <a:t>ка</a:t>
            </a:r>
            <a:r>
              <a:rPr lang="ru-RU" sz="2300" dirty="0"/>
              <a:t>» — отрицательное число.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Любое отрицательное число меньше нуля.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Модуль отрицательного числа — число положительное.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На координатной прямой число «минус пятнадцать» расположено левее числа «минус пять».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Модуль числа «</a:t>
            </a:r>
            <a:r>
              <a:rPr lang="ru-RU" sz="2300" dirty="0" err="1"/>
              <a:t>эм</a:t>
            </a:r>
            <a:r>
              <a:rPr lang="ru-RU" sz="2300" dirty="0"/>
              <a:t>» равен расстоянию (в единичных отрезках) от начала отсчета до точки с координатой «</a:t>
            </a:r>
            <a:r>
              <a:rPr lang="ru-RU" sz="2300" dirty="0" err="1"/>
              <a:t>эм</a:t>
            </a:r>
            <a:r>
              <a:rPr lang="ru-RU" sz="2300" dirty="0"/>
              <a:t>».</a:t>
            </a:r>
          </a:p>
          <a:p>
            <a:pPr marL="457200" indent="-457200">
              <a:buFont typeface="+mj-lt"/>
              <a:buAutoNum type="arabicPeriod" startAt="5"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284693" cy="5572164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Сравните числа «минус шесть» и «три».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Сравните числа «минус двадцать» и «нуль».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Запишите   в   виде   неравенства   предложение   «Число „</a:t>
            </a:r>
            <a:r>
              <a:rPr lang="ru-RU" sz="2300" dirty="0" err="1"/>
              <a:t>эн</a:t>
            </a:r>
            <a:r>
              <a:rPr lang="ru-RU" sz="2300" dirty="0"/>
              <a:t>" — отрицательное».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Сравните числа «</a:t>
            </a:r>
            <a:r>
              <a:rPr lang="ru-RU" sz="2300" dirty="0" err="1"/>
              <a:t>цэ</a:t>
            </a:r>
            <a:r>
              <a:rPr lang="ru-RU" sz="2300" dirty="0"/>
              <a:t>» и «минус </a:t>
            </a:r>
            <a:r>
              <a:rPr lang="ru-RU" sz="2300" dirty="0" err="1"/>
              <a:t>дэ</a:t>
            </a:r>
            <a:r>
              <a:rPr lang="ru-RU" sz="2300" dirty="0"/>
              <a:t>», если «</a:t>
            </a:r>
            <a:r>
              <a:rPr lang="ru-RU" sz="2300" dirty="0" err="1"/>
              <a:t>цэ</a:t>
            </a:r>
            <a:r>
              <a:rPr lang="ru-RU" sz="2300" dirty="0"/>
              <a:t>» и «</a:t>
            </a:r>
            <a:r>
              <a:rPr lang="ru-RU" sz="2300" dirty="0" err="1"/>
              <a:t>дэ</a:t>
            </a:r>
            <a:r>
              <a:rPr lang="ru-RU" sz="2300" dirty="0"/>
              <a:t>» — отрицательные числа.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Любое положительное число меньше нуля.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Модуль положительного числа — число отрицательное.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На координатной прямой число «минус пять» расположено правее числа «минус двадцать».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Расстояние (в единичных отрезках) от начала координат до точки с координатой «</a:t>
            </a:r>
            <a:r>
              <a:rPr lang="ru-RU" sz="2300" dirty="0" err="1"/>
              <a:t>ка</a:t>
            </a:r>
            <a:r>
              <a:rPr lang="ru-RU" sz="2300" dirty="0"/>
              <a:t>» равно модулю числа «</a:t>
            </a:r>
            <a:r>
              <a:rPr lang="ru-RU" sz="2300" dirty="0" err="1"/>
              <a:t>ка</a:t>
            </a:r>
            <a:r>
              <a:rPr lang="ru-RU" sz="2300" dirty="0"/>
              <a:t>».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Словарный диктант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00108"/>
            <a:ext cx="4040188" cy="5360212"/>
          </a:xfrm>
        </p:spPr>
        <p:txBody>
          <a:bodyPr/>
          <a:lstStyle/>
          <a:p>
            <a:pPr>
              <a:buNone/>
            </a:pPr>
            <a:endParaRPr lang="ru-RU" sz="2000" b="1" i="1" dirty="0"/>
          </a:p>
          <a:p>
            <a:pPr>
              <a:buNone/>
            </a:pPr>
            <a:r>
              <a:rPr lang="ru-RU" sz="2000" b="1" i="1" dirty="0"/>
              <a:t>Запишите математические термины: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Изм</a:t>
            </a:r>
            <a:r>
              <a:rPr lang="ru-RU" dirty="0"/>
              <a:t>...</a:t>
            </a:r>
            <a:r>
              <a:rPr lang="ru-RU" dirty="0" err="1"/>
              <a:t>нение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К...рд...ната</a:t>
            </a:r>
            <a:r>
              <a:rPr lang="ru-RU" dirty="0"/>
              <a:t>   точки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Пр...мая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П...л...жительное</a:t>
            </a:r>
            <a:r>
              <a:rPr lang="ru-RU" dirty="0"/>
              <a:t>   число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П...вышение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Н...чало</a:t>
            </a:r>
            <a:r>
              <a:rPr lang="ru-RU" dirty="0"/>
              <a:t>   </a:t>
            </a:r>
            <a:r>
              <a:rPr lang="ru-RU" dirty="0" err="1"/>
              <a:t>от...чета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Модул</a:t>
            </a:r>
            <a:r>
              <a:rPr lang="ru-RU" dirty="0"/>
              <a:t>...   </a:t>
            </a:r>
            <a:r>
              <a:rPr lang="ru-RU" dirty="0" err="1"/>
              <a:t>ч...сла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</a:t>
            </a:r>
            <a:r>
              <a:rPr lang="ru-RU" dirty="0" err="1"/>
              <a:t>т...воположные</a:t>
            </a:r>
            <a:r>
              <a:rPr lang="ru-RU" dirty="0"/>
              <a:t>   числа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041775" cy="5360212"/>
          </a:xfrm>
        </p:spPr>
        <p:txBody>
          <a:bodyPr/>
          <a:lstStyle/>
          <a:p>
            <a:pPr>
              <a:buNone/>
            </a:pPr>
            <a:endParaRPr lang="ru-RU" sz="2000" b="1" i="1" dirty="0"/>
          </a:p>
          <a:p>
            <a:pPr>
              <a:buNone/>
            </a:pPr>
            <a:r>
              <a:rPr lang="ru-RU" sz="2000" b="1" i="1" dirty="0"/>
              <a:t>Запишите математические термины: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К...рд...натная</a:t>
            </a:r>
            <a:r>
              <a:rPr lang="ru-RU" dirty="0"/>
              <a:t>   </a:t>
            </a:r>
            <a:r>
              <a:rPr lang="ru-RU" dirty="0" err="1"/>
              <a:t>пр...мая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Ув</a:t>
            </a:r>
            <a:r>
              <a:rPr lang="ru-RU" dirty="0"/>
              <a:t>...</a:t>
            </a:r>
            <a:r>
              <a:rPr lang="ru-RU" dirty="0" err="1"/>
              <a:t>л...чение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...</a:t>
            </a:r>
            <a:r>
              <a:rPr lang="ru-RU" dirty="0" err="1"/>
              <a:t>тр...цательное</a:t>
            </a:r>
            <a:r>
              <a:rPr lang="ru-RU" dirty="0"/>
              <a:t> число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П...р...м...щение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Н...чало</a:t>
            </a:r>
            <a:r>
              <a:rPr lang="ru-RU" dirty="0"/>
              <a:t>    </a:t>
            </a:r>
            <a:r>
              <a:rPr lang="ru-RU" dirty="0" err="1"/>
              <a:t>к...рд...нат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П...н...жение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...</a:t>
            </a:r>
            <a:r>
              <a:rPr lang="ru-RU" dirty="0" err="1"/>
              <a:t>елые</a:t>
            </a:r>
            <a:r>
              <a:rPr lang="ru-RU" dirty="0"/>
              <a:t> числа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Модул</a:t>
            </a:r>
            <a:r>
              <a:rPr lang="ru-RU" dirty="0"/>
              <a:t>...   </a:t>
            </a:r>
            <a:r>
              <a:rPr lang="ru-RU" dirty="0" err="1"/>
              <a:t>ч...сла</a:t>
            </a:r>
            <a:endParaRPr lang="ru-RU" dirty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/>
              <a:t>Сложение  отрицательных  чисел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>
                <a:latin typeface="+mj-lt"/>
              </a:rPr>
              <a:t>Вариант 1</a:t>
            </a:r>
            <a:endParaRPr lang="ru-RU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>
                <a:latin typeface="+mj-lt"/>
              </a:rPr>
              <a:t>Вариант 2</a:t>
            </a:r>
            <a:endParaRPr lang="ru-RU" dirty="0"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42984"/>
            <a:ext cx="4040188" cy="52173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Найдите  сумму:</a:t>
            </a: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восемнадцати и нуля.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шести и минус трех.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десяти и десяти.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Число минус восемь изменили на минус шесть. Какое число получили?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Какое число нужно прибавить к минус семи, чтобы получить минус пятнадцать?</a:t>
            </a:r>
          </a:p>
          <a:p>
            <a:pPr marL="45720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Любое число от прибавления отрицательного числа увеличивается.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Модуль суммы минус трех и минус четырех равен семи.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Сумма двух отрицательных чисел меньше каждого из слагаемых.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041775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Найдите сумму:</a:t>
            </a: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Нуля и минус двенадцати.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пяти и минус четырех.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восьмидесяти и восьмидесяти.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Число  минус девять изменили на минус семь.  Какое число получили?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Какое число нужно прибавить к минус шести, чтобы получить минус четырнадцать?</a:t>
            </a:r>
          </a:p>
          <a:p>
            <a:pPr marL="457200" lvl="0" indent="-45720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Любое число от прибавления отрицательного числа уменьшается.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Модуль суммы минус двух и минус пяти равен минус семи.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Сумма двух отрицательных чисел на координатной прямой находится левее каждого из слагаемых.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Сложение  чисел  с  разными  знаками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57158" y="1071546"/>
            <a:ext cx="4140230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i="1" dirty="0"/>
              <a:t>Найдите  сумму:</a:t>
            </a:r>
            <a:endParaRPr lang="ru-RU" sz="2300" b="1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Минус восьми и пяти.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Минус двенадцати и пятнадцати.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Минус ста и ста.</a:t>
            </a:r>
          </a:p>
          <a:p>
            <a:pPr marL="457200" indent="-457200">
              <a:buFont typeface="+mj-lt"/>
              <a:buAutoNum type="arabicPeriod"/>
            </a:pPr>
            <a:endParaRPr lang="ru-RU" sz="2300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Число минус шесть изменили на четыре. Какое число получили?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Какое число нужно прибавить к минус трем, чтобы получить четыре?</a:t>
            </a:r>
          </a:p>
          <a:p>
            <a:pPr lvl="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sz="2300" dirty="0"/>
              <a:t>Сумма двух чисел с разными знаками всегда отрицательна.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300" dirty="0"/>
              <a:t>Модуль суммы одиннадцати и минус пяти равен шести.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300" dirty="0"/>
              <a:t>Сумма двух чисел с разными знаками на координатной прямой находится между слагаемыми.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141817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i="1" dirty="0"/>
              <a:t>Найдите  сумму:</a:t>
            </a:r>
            <a:endParaRPr lang="ru-RU" sz="2300" b="1" dirty="0"/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Минус шести и десяти.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Минус двенадцати и восьми.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Одной тысячи и минус тысячи.</a:t>
            </a:r>
          </a:p>
          <a:p>
            <a:pPr marL="457200" indent="-457200">
              <a:buFont typeface="+mj-lt"/>
              <a:buAutoNum type="arabicPeriod"/>
            </a:pPr>
            <a:endParaRPr lang="ru-RU" sz="2300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Число шесть изменили на минус четыре. Какое число получили?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Какое число нужно прибавить к минус восьми, чтобы получить минус четыре?</a:t>
            </a:r>
          </a:p>
          <a:p>
            <a:pPr lvl="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sz="2300" dirty="0"/>
              <a:t>Сумма двух чисел с разными знаками всегда положительна.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300" dirty="0"/>
              <a:t>Модуль суммы минус десяти и пяти равен пяти.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sz="2300" dirty="0"/>
              <a:t>Сумма двух чисел с разными знаками на координатной прямой всегда находится правее отрицательного слагаемого.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Вычитание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071546"/>
            <a:ext cx="4211668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разность: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двадцати и нуля.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шести и минус трех.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Семи и минус десяти.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восьми и четырех.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Двенадцати и минус двенадцати.</a:t>
            </a:r>
          </a:p>
          <a:p>
            <a:pPr marL="457200" lvl="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Найдите</a:t>
            </a:r>
            <a:r>
              <a:rPr lang="ru-RU" b="1" i="1" dirty="0"/>
              <a:t> </a:t>
            </a:r>
            <a:r>
              <a:rPr lang="ru-RU" dirty="0"/>
              <a:t>значение выражения</a:t>
            </a:r>
          </a:p>
          <a:p>
            <a:pPr marL="457200" indent="-457200">
              <a:buNone/>
            </a:pPr>
            <a:r>
              <a:rPr lang="ru-RU" dirty="0"/>
              <a:t>              </a:t>
            </a:r>
            <a:r>
              <a:rPr lang="ru-RU" b="1" dirty="0">
                <a:latin typeface="+mj-lt"/>
              </a:rPr>
              <a:t>- 4 – 3</a:t>
            </a:r>
          </a:p>
          <a:p>
            <a:pPr>
              <a:buNone/>
            </a:pPr>
            <a:endParaRPr lang="ru-RU" dirty="0">
              <a:latin typeface="+mj-lt"/>
            </a:endParaRP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Разность минус пяти и минус двух равна сумме минус пяти и двух.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Разность двух отрицательных чисел может быть положительной.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1071546"/>
            <a:ext cx="4213255" cy="5429288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None/>
            </a:pPr>
            <a:r>
              <a:rPr lang="ru-RU" b="1" i="1" dirty="0"/>
              <a:t>Найдите разность:</a:t>
            </a:r>
            <a:endParaRPr lang="ru-RU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dirty="0"/>
              <a:t>Нуля и минус пятнадцати.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dirty="0"/>
              <a:t>Минус восьми и минус двух.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dirty="0"/>
              <a:t>Четырех и минус шести.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dirty="0"/>
              <a:t>Минус десяти и пяти.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dirty="0"/>
              <a:t>Минус двадцати и двадцати.</a:t>
            </a:r>
          </a:p>
          <a:p>
            <a:pPr marL="457200" lvl="0" indent="-457200">
              <a:lnSpc>
                <a:spcPct val="90000"/>
              </a:lnSpc>
              <a:buNone/>
            </a:pPr>
            <a:endParaRPr lang="ru-RU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6"/>
            </a:pPr>
            <a:r>
              <a:rPr lang="ru-RU" dirty="0"/>
              <a:t>Найдите значение выражения </a:t>
            </a:r>
            <a:r>
              <a:rPr lang="ru-RU" b="1" dirty="0">
                <a:latin typeface="+mj-lt"/>
              </a:rPr>
              <a:t>    4 – 10</a:t>
            </a:r>
          </a:p>
          <a:p>
            <a:pPr marL="457200" indent="-457200">
              <a:lnSpc>
                <a:spcPct val="90000"/>
              </a:lnSpc>
              <a:buNone/>
            </a:pPr>
            <a:endParaRPr lang="ru-RU" b="1" dirty="0">
              <a:latin typeface="+mj-lt"/>
            </a:endParaRPr>
          </a:p>
          <a:p>
            <a:pPr>
              <a:lnSpc>
                <a:spcPct val="90000"/>
              </a:lnSpc>
              <a:buNone/>
            </a:pPr>
            <a:r>
              <a:rPr lang="ru-RU" b="1" i="1" dirty="0"/>
              <a:t>Верно ли высказывание:</a:t>
            </a:r>
            <a:endParaRPr lang="ru-RU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7"/>
            </a:pPr>
            <a:r>
              <a:rPr lang="ru-RU" dirty="0"/>
              <a:t>Разность минус шести и трех равна сумме шести и минус трех.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7"/>
            </a:pPr>
            <a:r>
              <a:rPr lang="ru-RU" dirty="0"/>
              <a:t>Разность двух отрицательных чисел может быть отрицательной.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Умножение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71546"/>
            <a:ext cx="4357718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b="1" i="1" dirty="0"/>
              <a:t>Найдите произведение: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/>
              <a:t> Минус тридцати и нуля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/>
              <a:t>Минус шести и минус девяти.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/>
              <a:t>Восьми и минус десяти.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/>
              <a:t>Минус девяти и девяти.</a:t>
            </a:r>
          </a:p>
          <a:p>
            <a:pPr marL="457200" indent="-457200">
              <a:buFont typeface="+mj-lt"/>
              <a:buAutoNum type="arabicPeriod"/>
            </a:pPr>
            <a:endParaRPr lang="ru-RU" sz="2600" dirty="0"/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Найдите квадрат минус восьми.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Число «а» — положительное, а число «</a:t>
            </a:r>
            <a:r>
              <a:rPr lang="ru-RU" sz="2600" dirty="0" err="1"/>
              <a:t>бэ</a:t>
            </a:r>
            <a:r>
              <a:rPr lang="ru-RU" sz="2600" dirty="0"/>
              <a:t>» — отрицательное. Сравните с нулем произведение этих чисел.</a:t>
            </a:r>
          </a:p>
          <a:p>
            <a:pPr lvl="0">
              <a:buNone/>
            </a:pPr>
            <a:endParaRPr lang="ru-RU" sz="2600" dirty="0"/>
          </a:p>
          <a:p>
            <a:pPr>
              <a:buNone/>
            </a:pPr>
            <a:r>
              <a:rPr lang="ru-RU" sz="2600" b="1" i="1" dirty="0"/>
              <a:t>Верно ли высказывание:</a:t>
            </a:r>
            <a:endParaRPr lang="ru-RU" sz="2600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Произведение двух отрицательных чисел — положительное число.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Произведение двух целых чисел не может быть меньше каждого из множителей.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284693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произведение: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ста и единицы.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восьми и минус девяти.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Шести и минус пяти.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семи и семи.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куб минус двух.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Числа «</a:t>
            </a:r>
            <a:r>
              <a:rPr lang="ru-RU" dirty="0" err="1"/>
              <a:t>эм</a:t>
            </a:r>
            <a:r>
              <a:rPr lang="ru-RU" dirty="0"/>
              <a:t>» и «</a:t>
            </a:r>
            <a:r>
              <a:rPr lang="ru-RU" dirty="0" err="1"/>
              <a:t>эн</a:t>
            </a:r>
            <a:r>
              <a:rPr lang="ru-RU" dirty="0"/>
              <a:t>» — отрицательные. Сравните с нулем произведение этих чисел.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Произведение двух чисел с разными знаками — положительное число.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Произведение   двух   целых   чисел   может быть равно одному из множителей.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Признаки делимости на 9 и на 3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71546"/>
            <a:ext cx="4283106" cy="5572164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Используя  только  цифру  два,  запишите  наименьшее число, кратное трем.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Какую цифру можно подставить вместо звездочки в запись числа </a:t>
            </a:r>
            <a:r>
              <a:rPr lang="ru-RU" b="1" dirty="0">
                <a:latin typeface="+mj-lt"/>
              </a:rPr>
              <a:t>641*2</a:t>
            </a:r>
            <a:r>
              <a:rPr lang="ru-RU" b="1" dirty="0"/>
              <a:t>, </a:t>
            </a:r>
            <a:r>
              <a:rPr lang="ru-RU" dirty="0"/>
              <a:t>чтобы это число делилось на девять?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общий делитель двадцати одного и пятидесяти одного.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Какую цифру можно подставить вместо звездочки в запись числа </a:t>
            </a:r>
            <a:r>
              <a:rPr lang="ru-RU" b="1" dirty="0">
                <a:latin typeface="+mj-lt"/>
              </a:rPr>
              <a:t>973* </a:t>
            </a:r>
            <a:r>
              <a:rPr lang="ru-RU" dirty="0"/>
              <a:t>, чтобы это число не было кратно трем?</a:t>
            </a:r>
          </a:p>
          <a:p>
            <a:pPr marL="457200" indent="-457200"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Если число кратно девяти, то оно делится без остатка на три.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Если девять — последняя цифра в записи натурального числа, то это число делится без остатка на девять.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Разность двух нечетных чисел — число нечетное.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Натуральное число, записанное двенадцатью одинаковыми цифрами, кратно трем.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284693" cy="5786454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Используя только цифру четыре, запишите наименьшее число, которое делится на три без остатка.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Какую цифру можно подставить вместо звездочки в запись числа</a:t>
            </a:r>
            <a:r>
              <a:rPr lang="ru-RU" b="1" dirty="0"/>
              <a:t> </a:t>
            </a:r>
            <a:r>
              <a:rPr lang="ru-RU" b="1" dirty="0">
                <a:latin typeface="+mj-lt"/>
              </a:rPr>
              <a:t>73*25</a:t>
            </a:r>
            <a:r>
              <a:rPr lang="ru-RU" b="1" dirty="0"/>
              <a:t>,</a:t>
            </a:r>
            <a:r>
              <a:rPr lang="ru-RU" dirty="0"/>
              <a:t> чтобы это число было кратно трем?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общий делитель восемнадцати и восьмидесяти одного.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Какую цифру можно подставить вместо звездочки в запись числа </a:t>
            </a:r>
            <a:r>
              <a:rPr lang="ru-RU" b="1" dirty="0">
                <a:latin typeface="+mj-lt"/>
              </a:rPr>
              <a:t>8291*</a:t>
            </a:r>
            <a:r>
              <a:rPr lang="ru-RU" dirty="0"/>
              <a:t>, чтобы это число не было кратно девяти?</a:t>
            </a:r>
          </a:p>
          <a:p>
            <a:pPr marL="457200" indent="-457200"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Если число кратно трем, то оно делится без остатка на девять.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Если три — последняя цифра в записи натурального числа, то это число делится без остатка на три.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Сумма двух четных чисел — число нечетное.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dirty="0"/>
              <a:t>Натуральное число, записанное восемнадцатью одинаковыми цифрами, кратно и трем, и девяти.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Деление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500065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142984"/>
            <a:ext cx="4429156" cy="55721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Найдите частное: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Минус  сорока  и  минус  единицы.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Минус  сорока  двух  и  минус  семи.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Девяноста  и  минус  десяти.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Минус  восемнадцати  и восемнадцати.</a:t>
            </a:r>
          </a:p>
          <a:p>
            <a:pPr marL="457200" indent="-457200">
              <a:buFont typeface="+mj-lt"/>
              <a:buAutoNum type="arabicPeriod"/>
            </a:pPr>
            <a:endParaRPr lang="ru-RU" sz="2300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Какое  число надо разделить на девять, чтобы получить минус восемь?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Числа «</a:t>
            </a:r>
            <a:r>
              <a:rPr lang="ru-RU" sz="2300" dirty="0" err="1"/>
              <a:t>ка</a:t>
            </a:r>
            <a:r>
              <a:rPr lang="ru-RU" sz="2300" dirty="0"/>
              <a:t>» и «</a:t>
            </a:r>
            <a:r>
              <a:rPr lang="ru-RU" sz="2300" dirty="0" err="1"/>
              <a:t>пэ</a:t>
            </a:r>
            <a:r>
              <a:rPr lang="ru-RU" sz="2300" dirty="0"/>
              <a:t>» — отрицательные. Сравните с нулем частное этих чисел.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Частное двух чисел с разными знаками — положительное число.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Частное двух целых чисел не может быть больше каждого из этих чисел.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213255" cy="55721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Найдите частное: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Нуля  и  минус  пяти.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Минус  пятидесяти  четырех  и минус 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Минус  сорока  и  пяти.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Семнадцати  и  минус  семнадцати.</a:t>
            </a:r>
          </a:p>
          <a:p>
            <a:pPr marL="457200" indent="-457200">
              <a:buNone/>
            </a:pPr>
            <a:r>
              <a:rPr lang="ru-RU" sz="2300" dirty="0"/>
              <a:t> 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На какое число надо разделить минус сорок восемь, чтобы получить минус шесть?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Число «</a:t>
            </a:r>
            <a:r>
              <a:rPr lang="ru-RU" sz="2300" dirty="0" err="1"/>
              <a:t>цэ</a:t>
            </a:r>
            <a:r>
              <a:rPr lang="ru-RU" sz="2300" dirty="0"/>
              <a:t>» — положительное, а число «</a:t>
            </a:r>
            <a:r>
              <a:rPr lang="ru-RU" sz="2300" dirty="0" err="1"/>
              <a:t>дэ</a:t>
            </a:r>
            <a:r>
              <a:rPr lang="ru-RU" sz="2300" dirty="0"/>
              <a:t>» — отрицательное. Сравните с нулем частное этих чисел.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sz="2300" dirty="0"/>
              <a:t>Частное двух отрицательных чисел — положительное число.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sz="2300" dirty="0"/>
              <a:t>Частное двух целых чисел не может быть меньше каждого из этих чисел.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Рациональные  числа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357298"/>
            <a:ext cx="4211668" cy="52149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900" b="1" i="1" dirty="0"/>
              <a:t>Представьте в виде десятичной дроби число:</a:t>
            </a:r>
            <a:endParaRPr lang="ru-RU" sz="1900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Одна целая одна пятая.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две целых три двадцать пятых.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шесть пятнадцатых.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одна восьмая.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периодическую дробь «одна целая и семь в периоде».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Число </a:t>
            </a:r>
            <a:r>
              <a:rPr lang="ru-RU" b="1" dirty="0">
                <a:latin typeface="+mj-lt"/>
              </a:rPr>
              <a:t> 0,(35)  </a:t>
            </a:r>
            <a:r>
              <a:rPr lang="ru-RU" dirty="0"/>
              <a:t>округлите до тысячных.</a:t>
            </a:r>
          </a:p>
          <a:p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Число минус восемь не является рациональным.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Произведение любых двух рациональных чисел также рациональное число.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041775" cy="52864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900" b="1" i="1" dirty="0"/>
              <a:t>Представьте в виде десятичной дроби число:</a:t>
            </a:r>
            <a:endParaRPr lang="ru-RU" sz="1900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Одна целая одна четвертая.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Три целых семь двадцатых.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девять двенадцатых.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Минус три восьмых.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периодическую дробь «Четыре целых и четы­ре в периоде».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Число  </a:t>
            </a:r>
            <a:r>
              <a:rPr lang="ru-RU" b="1" dirty="0">
                <a:latin typeface="+mj-lt"/>
              </a:rPr>
              <a:t>0,(54)  </a:t>
            </a:r>
            <a:r>
              <a:rPr lang="ru-RU" dirty="0"/>
              <a:t>округлите до сотых.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Любая периодическая дробь является рациональным числом.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Частное любых двух рациональных чисел также рациональное число.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Действие  с рациональным числами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85795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214422"/>
            <a:ext cx="4211668" cy="535785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Найдите сумму минус восемнадцати, минус тридцати девяти и восемнадцати.</a:t>
            </a:r>
          </a:p>
          <a:p>
            <a:pPr lvl="0"/>
            <a:r>
              <a:rPr lang="ru-RU" dirty="0"/>
              <a:t>Найдите произведение минус пятидесяти, сорока семи и минус двух.</a:t>
            </a:r>
          </a:p>
          <a:p>
            <a:r>
              <a:rPr lang="ru-RU" dirty="0"/>
              <a:t>Решите уравнение  </a:t>
            </a:r>
            <a:r>
              <a:rPr lang="ru-RU" b="1" dirty="0">
                <a:latin typeface="+mj-lt"/>
              </a:rPr>
              <a:t>17-(</a:t>
            </a:r>
            <a:r>
              <a:rPr lang="ru-RU" b="1" dirty="0" err="1">
                <a:latin typeface="+mj-lt"/>
              </a:rPr>
              <a:t>х</a:t>
            </a:r>
            <a:r>
              <a:rPr lang="ru-RU" b="1" dirty="0">
                <a:latin typeface="+mj-lt"/>
              </a:rPr>
              <a:t>- 3) = О</a:t>
            </a:r>
          </a:p>
          <a:p>
            <a:r>
              <a:rPr lang="ru-RU" dirty="0"/>
              <a:t>Найдите сумму всех целых чисел от минус четырех до шести.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 :</a:t>
            </a:r>
            <a:endParaRPr lang="ru-RU" b="1" dirty="0"/>
          </a:p>
          <a:p>
            <a:pPr lvl="0"/>
            <a:r>
              <a:rPr lang="ru-RU" dirty="0"/>
              <a:t>Сумма двух рациональных чисел не может быть меньше разности этих чисел.</a:t>
            </a:r>
          </a:p>
          <a:p>
            <a:pPr lvl="0"/>
            <a:r>
              <a:rPr lang="ru-RU" dirty="0"/>
              <a:t>Произведение двух взаимно обратных чисел равно единице.</a:t>
            </a:r>
          </a:p>
          <a:p>
            <a:pPr lvl="0"/>
            <a:r>
              <a:rPr lang="ru-RU" dirty="0"/>
              <a:t>Произведение десяти чисел, среди которых три отрицательных, — отрицательное число.</a:t>
            </a:r>
          </a:p>
          <a:p>
            <a:pPr lvl="0"/>
            <a:r>
              <a:rPr lang="ru-RU" dirty="0"/>
              <a:t>Если к уменьшаемому прибавить минус единицу, то разность уменьшится на единицу.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213255" cy="535785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Найдите сумму пятнадцати, минус пятидесяти восьми и минус пятнадцати.</a:t>
            </a:r>
          </a:p>
          <a:p>
            <a:pPr lvl="0"/>
            <a:r>
              <a:rPr lang="ru-RU" dirty="0"/>
              <a:t>Найдите   произведение   минус   двадцати   пяти,   минус восьмидесяти девяти и четырех.</a:t>
            </a:r>
          </a:p>
          <a:p>
            <a:r>
              <a:rPr lang="ru-RU" dirty="0"/>
              <a:t>Решите уравнение </a:t>
            </a:r>
            <a:r>
              <a:rPr lang="ru-RU" b="1" dirty="0">
                <a:latin typeface="+mj-lt"/>
              </a:rPr>
              <a:t>29-(</a:t>
            </a:r>
            <a:r>
              <a:rPr lang="ru-RU" b="1" dirty="0" err="1">
                <a:latin typeface="+mj-lt"/>
              </a:rPr>
              <a:t>х</a:t>
            </a:r>
            <a:r>
              <a:rPr lang="ru-RU" b="1" dirty="0">
                <a:latin typeface="+mj-lt"/>
              </a:rPr>
              <a:t> + 2) = 0</a:t>
            </a:r>
          </a:p>
          <a:p>
            <a:r>
              <a:rPr lang="ru-RU" dirty="0"/>
              <a:t>Найдите произведение всех целых чисел от минус пяти до семи.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 :</a:t>
            </a:r>
            <a:endParaRPr lang="ru-RU" b="1" dirty="0"/>
          </a:p>
          <a:p>
            <a:pPr lvl="0"/>
            <a:r>
              <a:rPr lang="ru-RU" dirty="0"/>
              <a:t>Разность двух рациональных чисел может быть больше суммы этих чисел.</a:t>
            </a:r>
          </a:p>
          <a:p>
            <a:pPr lvl="0"/>
            <a:r>
              <a:rPr lang="ru-RU" dirty="0"/>
              <a:t>Сумма двух противоположных чисел равна нулю.</a:t>
            </a:r>
          </a:p>
          <a:p>
            <a:pPr lvl="0"/>
            <a:r>
              <a:rPr lang="ru-RU" dirty="0"/>
              <a:t>Произведение семи чисел, среди которых четыре отрицательных, — положительное число.</a:t>
            </a:r>
          </a:p>
          <a:p>
            <a:pPr lvl="0"/>
            <a:r>
              <a:rPr lang="ru-RU" dirty="0"/>
              <a:t>Если к вычитаемому прибавить минус единицу, то разность увеличится на единицу.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Коэффициент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283106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коэффициент выражения: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шесть «</a:t>
            </a:r>
            <a:r>
              <a:rPr lang="ru-RU" dirty="0" err="1"/>
              <a:t>эм</a:t>
            </a:r>
            <a:r>
              <a:rPr lang="ru-RU" dirty="0"/>
              <a:t>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пяти «</a:t>
            </a:r>
            <a:r>
              <a:rPr lang="ru-RU" dirty="0" err="1"/>
              <a:t>ка</a:t>
            </a:r>
            <a:r>
              <a:rPr lang="ru-RU" dirty="0"/>
              <a:t>» и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«</a:t>
            </a:r>
            <a:r>
              <a:rPr lang="ru-RU" dirty="0" err="1"/>
              <a:t>цэ</a:t>
            </a:r>
            <a:r>
              <a:rPr lang="ru-RU" dirty="0"/>
              <a:t>» и «</a:t>
            </a:r>
            <a:r>
              <a:rPr lang="ru-RU" dirty="0" err="1"/>
              <a:t>дэ</a:t>
            </a:r>
            <a:r>
              <a:rPr lang="ru-RU" dirty="0"/>
              <a:t>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«икс».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одной второй «игрек» и минус шести.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минус «</a:t>
            </a:r>
            <a:r>
              <a:rPr lang="ru-RU" dirty="0" err="1"/>
              <a:t>эм</a:t>
            </a:r>
            <a:r>
              <a:rPr lang="ru-RU" dirty="0"/>
              <a:t>» и «</a:t>
            </a:r>
            <a:r>
              <a:rPr lang="ru-RU" dirty="0" err="1"/>
              <a:t>эн</a:t>
            </a:r>
            <a:r>
              <a:rPr lang="ru-RU" dirty="0"/>
              <a:t>».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</a:t>
            </a:r>
            <a:r>
              <a:rPr lang="ru-RU" i="1" dirty="0"/>
              <a:t> :</a:t>
            </a:r>
            <a:endParaRPr lang="ru-RU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Коэффициент выражения </a:t>
            </a:r>
            <a:r>
              <a:rPr lang="ru-RU" b="1" i="1" dirty="0" err="1"/>
              <a:t>ап</a:t>
            </a:r>
            <a:r>
              <a:rPr lang="ru-RU" b="1" i="1" dirty="0"/>
              <a:t> </a:t>
            </a:r>
            <a:r>
              <a:rPr lang="ru-RU" dirty="0"/>
              <a:t>равен нулю.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Разность      коэффициентов      выражений </a:t>
            </a:r>
            <a:r>
              <a:rPr lang="ru-RU" b="1" i="1" dirty="0" err="1">
                <a:latin typeface="+mj-lt"/>
              </a:rPr>
              <a:t>Зх</a:t>
            </a:r>
            <a:r>
              <a:rPr lang="ru-RU" dirty="0"/>
              <a:t>  и </a:t>
            </a:r>
            <a:r>
              <a:rPr lang="ru-RU" b="1" i="1" dirty="0">
                <a:latin typeface="+mj-lt"/>
              </a:rPr>
              <a:t>5х</a:t>
            </a:r>
            <a:r>
              <a:rPr lang="ru-RU" dirty="0"/>
              <a:t> равна минус двум.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7686" y="1142984"/>
            <a:ext cx="4643469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Найдите коэффициент выражения: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Двенадцать «</a:t>
            </a:r>
            <a:r>
              <a:rPr lang="ru-RU" dirty="0" err="1"/>
              <a:t>бэ</a:t>
            </a:r>
            <a:r>
              <a:rPr lang="ru-RU" dirty="0"/>
              <a:t>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трех «</a:t>
            </a:r>
            <a:r>
              <a:rPr lang="ru-RU" dirty="0" err="1"/>
              <a:t>эм</a:t>
            </a:r>
            <a:r>
              <a:rPr lang="ru-RU" dirty="0"/>
              <a:t>» и минус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«икс» и минус «а».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Минус «</a:t>
            </a:r>
            <a:r>
              <a:rPr lang="ru-RU" dirty="0" err="1"/>
              <a:t>дэ</a:t>
            </a:r>
            <a:r>
              <a:rPr lang="ru-RU" dirty="0"/>
              <a:t>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минус одной третьей «</a:t>
            </a:r>
            <a:r>
              <a:rPr lang="ru-RU" dirty="0" err="1"/>
              <a:t>ка</a:t>
            </a:r>
            <a:r>
              <a:rPr lang="ru-RU" dirty="0"/>
              <a:t>» и шести.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Произведение минус «икс» и минус «игрек».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</a:t>
            </a:r>
            <a:r>
              <a:rPr lang="ru-RU" i="1" dirty="0"/>
              <a:t> :</a:t>
            </a:r>
            <a:endParaRPr lang="ru-RU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Коэффициент выражения   </a:t>
            </a:r>
            <a:r>
              <a:rPr lang="ru-RU" b="1" i="1" dirty="0" err="1">
                <a:latin typeface="+mj-lt"/>
              </a:rPr>
              <a:t>авс</a:t>
            </a:r>
            <a:r>
              <a:rPr lang="ru-RU" i="1" dirty="0"/>
              <a:t> </a:t>
            </a:r>
            <a:r>
              <a:rPr lang="ru-RU" dirty="0"/>
              <a:t>равен трем.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Сумма       коэффициентов       выражений  </a:t>
            </a:r>
            <a:r>
              <a:rPr lang="ru-RU" b="1" i="1" dirty="0">
                <a:latin typeface="+mj-lt"/>
              </a:rPr>
              <a:t>—6у  </a:t>
            </a:r>
            <a:r>
              <a:rPr lang="ru-RU" dirty="0"/>
              <a:t>и </a:t>
            </a:r>
            <a:r>
              <a:rPr lang="ru-RU" b="1" i="1" dirty="0">
                <a:latin typeface="+mj-lt"/>
              </a:rPr>
              <a:t>2у</a:t>
            </a:r>
            <a:r>
              <a:rPr lang="ru-RU" i="1" dirty="0"/>
              <a:t> </a:t>
            </a:r>
            <a:r>
              <a:rPr lang="ru-RU" dirty="0"/>
              <a:t>равна минус четырем.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Подобные слагаемые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283106" cy="55721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2100" b="1" dirty="0"/>
              <a:t>Запишите выражение и раскройте в нем скобки: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Произведение разности «</a:t>
            </a:r>
            <a:r>
              <a:rPr lang="ru-RU" sz="2300" dirty="0" err="1"/>
              <a:t>ка</a:t>
            </a:r>
            <a:r>
              <a:rPr lang="ru-RU" sz="2300" dirty="0"/>
              <a:t>» и   семи и трех.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Произведение минус пяти и суммы «</a:t>
            </a:r>
            <a:r>
              <a:rPr lang="ru-RU" sz="2300" dirty="0" err="1"/>
              <a:t>цэ</a:t>
            </a:r>
            <a:r>
              <a:rPr lang="ru-RU" sz="2300" dirty="0"/>
              <a:t>» и минус девяти.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endParaRPr lang="ru-RU" sz="2300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2300" dirty="0"/>
              <a:t>Найдите значение выражения                   </a:t>
            </a:r>
            <a:r>
              <a:rPr lang="ru-RU" sz="2300" b="1" dirty="0">
                <a:latin typeface="+mj-lt"/>
              </a:rPr>
              <a:t>0,7</a:t>
            </a:r>
            <a:r>
              <a:rPr lang="ru-RU" sz="2300" b="1" dirty="0"/>
              <a:t> ∙ </a:t>
            </a:r>
            <a:r>
              <a:rPr lang="ru-RU" sz="2300" b="1" dirty="0">
                <a:latin typeface="+mj-lt"/>
              </a:rPr>
              <a:t>26 — 16 ∙ 0,7 , </a:t>
            </a:r>
            <a:r>
              <a:rPr lang="ru-RU" sz="2300" dirty="0"/>
              <a:t>применив распределительное свойство умножения.</a:t>
            </a:r>
          </a:p>
          <a:p>
            <a:pPr marL="457200" indent="-457200">
              <a:lnSpc>
                <a:spcPct val="90000"/>
              </a:lnSpc>
              <a:buNone/>
            </a:pPr>
            <a:endParaRPr lang="ru-RU" sz="2300" dirty="0"/>
          </a:p>
          <a:p>
            <a:pPr>
              <a:lnSpc>
                <a:spcPct val="90000"/>
              </a:lnSpc>
              <a:buNone/>
            </a:pPr>
            <a:r>
              <a:rPr lang="ru-RU" sz="2100" b="1" i="1" dirty="0"/>
              <a:t>Приведите подобные слагаемые в выражении:</a:t>
            </a:r>
            <a:endParaRPr lang="ru-RU" sz="2100" b="1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ru-RU" sz="2300" dirty="0"/>
              <a:t>Сумма двух «</a:t>
            </a:r>
            <a:r>
              <a:rPr lang="ru-RU" sz="2300" dirty="0" err="1"/>
              <a:t>дэ</a:t>
            </a:r>
            <a:r>
              <a:rPr lang="ru-RU" sz="2300" dirty="0"/>
              <a:t>» и восьми «</a:t>
            </a:r>
            <a:r>
              <a:rPr lang="ru-RU" sz="2300" dirty="0" err="1"/>
              <a:t>дэ</a:t>
            </a:r>
            <a:r>
              <a:rPr lang="ru-RU" sz="2300" dirty="0"/>
              <a:t>».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ru-RU" sz="2300" dirty="0"/>
              <a:t>Сумма минус четырех «</a:t>
            </a:r>
            <a:r>
              <a:rPr lang="ru-RU" sz="2300" dirty="0" err="1"/>
              <a:t>эн</a:t>
            </a:r>
            <a:r>
              <a:rPr lang="ru-RU" sz="2300" dirty="0"/>
              <a:t>» и семи «</a:t>
            </a:r>
            <a:r>
              <a:rPr lang="ru-RU" sz="2300" dirty="0" err="1"/>
              <a:t>эн</a:t>
            </a:r>
            <a:r>
              <a:rPr lang="ru-RU" sz="2300" dirty="0"/>
              <a:t>».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ru-RU" sz="2300" dirty="0"/>
              <a:t>Сумма минус «икс» и минус «икс».</a:t>
            </a:r>
          </a:p>
          <a:p>
            <a:pPr marL="457200" lvl="0" indent="-457200">
              <a:lnSpc>
                <a:spcPct val="90000"/>
              </a:lnSpc>
              <a:buNone/>
            </a:pPr>
            <a:endParaRPr lang="ru-RU" sz="2300" dirty="0"/>
          </a:p>
          <a:p>
            <a:pPr>
              <a:lnSpc>
                <a:spcPct val="90000"/>
              </a:lnSpc>
              <a:buNone/>
            </a:pPr>
            <a:r>
              <a:rPr lang="ru-RU" sz="2100" b="1" i="1" dirty="0"/>
              <a:t>Верно ли высказывание</a:t>
            </a:r>
            <a:r>
              <a:rPr lang="ru-RU" sz="2100" i="1" dirty="0"/>
              <a:t> :</a:t>
            </a:r>
            <a:endParaRPr lang="ru-RU" sz="2100" dirty="0"/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7"/>
            </a:pPr>
            <a:r>
              <a:rPr lang="ru-RU" sz="2300" dirty="0"/>
              <a:t>Подобные  слагаемые  —  это   слагаемые, имеющие одинаковую буквенную часть.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7"/>
            </a:pPr>
            <a:r>
              <a:rPr lang="ru-RU" sz="2300" dirty="0"/>
              <a:t>Привести подобные слагаемые — значит сложить их коэффициенты.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142984"/>
            <a:ext cx="4500562" cy="5715016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buNone/>
            </a:pPr>
            <a:r>
              <a:rPr lang="ru-RU" sz="1600" b="1" dirty="0"/>
              <a:t>Запишите выражение и раскройте в нем скобки: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800" dirty="0"/>
              <a:t>Произведение минус двух и суммы     «</a:t>
            </a:r>
            <a:r>
              <a:rPr lang="ru-RU" sz="1800" dirty="0" err="1"/>
              <a:t>дэ</a:t>
            </a:r>
            <a:r>
              <a:rPr lang="ru-RU" sz="1800" dirty="0"/>
              <a:t>» и девяти.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1800" dirty="0"/>
              <a:t>Произведение  минус   «а»   и  суммы   «</a:t>
            </a:r>
            <a:r>
              <a:rPr lang="ru-RU" sz="1800" dirty="0" err="1"/>
              <a:t>цэ</a:t>
            </a:r>
            <a:r>
              <a:rPr lang="ru-RU" sz="1800" dirty="0"/>
              <a:t>» и минус трех.</a:t>
            </a:r>
          </a:p>
          <a:p>
            <a:pPr marL="457200" lvl="0" indent="-457200">
              <a:lnSpc>
                <a:spcPct val="70000"/>
              </a:lnSpc>
              <a:buNone/>
            </a:pPr>
            <a:endParaRPr lang="ru-RU" sz="1800" dirty="0"/>
          </a:p>
          <a:p>
            <a:pPr marL="457200" indent="-457200">
              <a:lnSpc>
                <a:spcPct val="70000"/>
              </a:lnSpc>
              <a:buFont typeface="+mj-lt"/>
              <a:buAutoNum type="arabicPeriod" startAt="3"/>
            </a:pPr>
            <a:r>
              <a:rPr lang="ru-RU" sz="1800" dirty="0"/>
              <a:t>Найдите значение выражения                  </a:t>
            </a:r>
            <a:r>
              <a:rPr lang="ru-RU" sz="1800" b="1" dirty="0">
                <a:latin typeface="+mj-lt"/>
              </a:rPr>
              <a:t>34 </a:t>
            </a:r>
            <a:r>
              <a:rPr lang="ru-RU" sz="1800" b="1" dirty="0"/>
              <a:t>∙ </a:t>
            </a:r>
            <a:r>
              <a:rPr lang="ru-RU" sz="1800" b="1" dirty="0">
                <a:latin typeface="+mj-lt"/>
              </a:rPr>
              <a:t>0,12 + 66 </a:t>
            </a:r>
            <a:r>
              <a:rPr lang="ru-RU" sz="1800" b="1" dirty="0"/>
              <a:t>∙ </a:t>
            </a:r>
            <a:r>
              <a:rPr lang="ru-RU" sz="1800" b="1" dirty="0">
                <a:latin typeface="+mj-lt"/>
              </a:rPr>
              <a:t>0,12,   </a:t>
            </a:r>
            <a:r>
              <a:rPr lang="ru-RU" sz="1800" dirty="0"/>
              <a:t>применив распределительное свойство   умножения.</a:t>
            </a:r>
          </a:p>
          <a:p>
            <a:pPr>
              <a:lnSpc>
                <a:spcPct val="70000"/>
              </a:lnSpc>
              <a:buNone/>
            </a:pPr>
            <a:endParaRPr lang="ru-RU" sz="1800" dirty="0"/>
          </a:p>
          <a:p>
            <a:pPr>
              <a:lnSpc>
                <a:spcPct val="70000"/>
              </a:lnSpc>
              <a:buNone/>
            </a:pPr>
            <a:r>
              <a:rPr lang="ru-RU" sz="1600" b="1" i="1" dirty="0"/>
              <a:t>Приведите подобные слагаемые в выражении:</a:t>
            </a:r>
            <a:endParaRPr lang="ru-RU" sz="1600" b="1" dirty="0"/>
          </a:p>
          <a:p>
            <a:pPr marL="457200" indent="-457200">
              <a:lnSpc>
                <a:spcPct val="70000"/>
              </a:lnSpc>
              <a:buFont typeface="+mj-lt"/>
              <a:buAutoNum type="arabicPeriod" startAt="4"/>
            </a:pPr>
            <a:r>
              <a:rPr lang="ru-RU" sz="1800" dirty="0"/>
              <a:t>Сумма пяти «</a:t>
            </a:r>
            <a:r>
              <a:rPr lang="ru-RU" sz="1800" dirty="0" err="1"/>
              <a:t>ка</a:t>
            </a:r>
            <a:r>
              <a:rPr lang="ru-RU" sz="1800" dirty="0"/>
              <a:t>» и семи «</a:t>
            </a:r>
            <a:r>
              <a:rPr lang="ru-RU" sz="1800" dirty="0" err="1"/>
              <a:t>ка</a:t>
            </a:r>
            <a:r>
              <a:rPr lang="ru-RU" sz="1800" dirty="0"/>
              <a:t>».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4"/>
            </a:pPr>
            <a:r>
              <a:rPr lang="ru-RU" sz="1800" dirty="0"/>
              <a:t>Сумма минус десяти «</a:t>
            </a:r>
            <a:r>
              <a:rPr lang="ru-RU" sz="1800" dirty="0" err="1"/>
              <a:t>эм</a:t>
            </a:r>
            <a:r>
              <a:rPr lang="ru-RU" sz="1800" dirty="0"/>
              <a:t>» и девяти «</a:t>
            </a:r>
            <a:r>
              <a:rPr lang="ru-RU" sz="1800" dirty="0" err="1"/>
              <a:t>эм</a:t>
            </a:r>
            <a:r>
              <a:rPr lang="ru-RU" sz="1800" dirty="0"/>
              <a:t>».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4"/>
            </a:pPr>
            <a:r>
              <a:rPr lang="ru-RU" sz="1800" dirty="0"/>
              <a:t>Сумма минус «игрек», минус двух и «игрек».</a:t>
            </a:r>
          </a:p>
          <a:p>
            <a:pPr lvl="0">
              <a:lnSpc>
                <a:spcPct val="70000"/>
              </a:lnSpc>
            </a:pPr>
            <a:endParaRPr lang="ru-RU" sz="1800" dirty="0"/>
          </a:p>
          <a:p>
            <a:pPr>
              <a:lnSpc>
                <a:spcPct val="70000"/>
              </a:lnSpc>
              <a:buNone/>
            </a:pPr>
            <a:r>
              <a:rPr lang="ru-RU" sz="1600" b="1" i="1" dirty="0"/>
              <a:t>Верно ли высказывание</a:t>
            </a:r>
            <a:r>
              <a:rPr lang="ru-RU" sz="1600" i="1" dirty="0"/>
              <a:t> :</a:t>
            </a:r>
            <a:endParaRPr lang="ru-RU" sz="1600" dirty="0"/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7"/>
            </a:pPr>
            <a:r>
              <a:rPr lang="ru-RU" sz="1800" dirty="0"/>
              <a:t>Подобные   слагаемые   могут   отличаться только коэффициентами.</a:t>
            </a:r>
          </a:p>
          <a:p>
            <a:pPr marL="457200" lvl="0" indent="-457200">
              <a:lnSpc>
                <a:spcPct val="70000"/>
              </a:lnSpc>
              <a:buFont typeface="+mj-lt"/>
              <a:buAutoNum type="arabicPeriod" startAt="7"/>
            </a:pPr>
            <a:r>
              <a:rPr lang="ru-RU" sz="1800" dirty="0"/>
              <a:t>Привести подобные слагаемые — значит сложить их буквенные части.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Решение уравнений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00108"/>
            <a:ext cx="4283106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Запишите уравнение и решите его:</a:t>
            </a:r>
            <a:endParaRPr lang="ru-RU" b="1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Разность «икс» и восьми равна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Сумма «игрек» и трех равна минус семи.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Минус два «икс» равны минус шести.</a:t>
            </a:r>
          </a:p>
          <a:p>
            <a:pPr marL="457200" lvl="0" indent="-457200">
              <a:buFont typeface="+mj-lt"/>
              <a:buAutoNum type="arabicPeriod"/>
            </a:pPr>
            <a:endParaRPr lang="ru-RU" sz="2300" dirty="0"/>
          </a:p>
          <a:p>
            <a:pPr marL="457200" indent="-457200">
              <a:buFont typeface="+mj-lt"/>
              <a:buAutoNum type="arabicPeriod"/>
            </a:pPr>
            <a:r>
              <a:rPr lang="ru-RU" sz="2300" dirty="0"/>
              <a:t>Решите уравнение  </a:t>
            </a:r>
            <a:r>
              <a:rPr lang="ru-RU" sz="2300" b="1" i="1" dirty="0">
                <a:latin typeface="+mj-lt"/>
              </a:rPr>
              <a:t>5у = 3у + 16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Является ли линейным уравнение в задании </a:t>
            </a:r>
            <a:r>
              <a:rPr lang="ru-RU" sz="2300" b="1" dirty="0">
                <a:latin typeface="+mj-lt"/>
              </a:rPr>
              <a:t>№ 4</a:t>
            </a:r>
            <a:r>
              <a:rPr lang="ru-RU" sz="2300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Изменятся ли корни уравнения, если к обеим его частям прибавить одно и то же число?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Решить уравнение — значит найти все его корни или убедиться, что корней нет.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Если обе части уравнения умножить на одно и то же число, не равное нулю, то корни уравнения не изменятся.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1000108"/>
            <a:ext cx="4571999" cy="58578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/>
              <a:t>Запишите уравнение и решите его:</a:t>
            </a: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sz="2600" dirty="0"/>
              <a:t>Сумма «игрек» и восьми равна минус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Разность «икс» и двух равна минус шести.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Минус три «игрек» равны двенадцати.</a:t>
            </a:r>
          </a:p>
          <a:p>
            <a:pPr marL="457200" lvl="0" indent="-457200">
              <a:buFont typeface="+mj-lt"/>
              <a:buAutoNum type="arabicPeriod"/>
            </a:pPr>
            <a:endParaRPr lang="ru-RU" sz="2600" dirty="0"/>
          </a:p>
          <a:p>
            <a:pPr marL="457200" indent="-457200">
              <a:buFont typeface="+mj-lt"/>
              <a:buAutoNum type="arabicPeriod"/>
            </a:pPr>
            <a:r>
              <a:rPr lang="ru-RU" sz="2600" dirty="0"/>
              <a:t>Решите уравнение </a:t>
            </a:r>
            <a:r>
              <a:rPr lang="ru-RU" sz="2600" b="1" dirty="0">
                <a:latin typeface="+mj-lt"/>
              </a:rPr>
              <a:t>— </a:t>
            </a:r>
            <a:r>
              <a:rPr lang="ru-RU" sz="2600" b="1" i="1" dirty="0">
                <a:latin typeface="+mj-lt"/>
              </a:rPr>
              <a:t>5х = 3х + </a:t>
            </a:r>
            <a:r>
              <a:rPr lang="ru-RU" sz="2600" b="1" dirty="0">
                <a:latin typeface="+mj-lt"/>
              </a:rPr>
              <a:t>16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Является ли линейным уравнение в задании </a:t>
            </a:r>
            <a:r>
              <a:rPr lang="ru-RU" sz="2600" b="1" dirty="0">
                <a:latin typeface="+mj-lt"/>
              </a:rPr>
              <a:t>№ 4</a:t>
            </a:r>
            <a:r>
              <a:rPr lang="ru-RU" sz="2600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Изменятся ли корни уравнения, если обе его части разделить на одно и то же число, не равное нулю?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Корень уравнения — это значение переменной, которое обращает уравнение в верное числовое равенство.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Если какое-либо слагаемое перенести из одной части уравнения в другую, то корни уравнения не изменятся.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Перпендикулярные и параллельные прямые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85795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214422"/>
            <a:ext cx="4500594" cy="5429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b="1" i="1" dirty="0"/>
              <a:t>Запишите на математическом языке предложение:</a:t>
            </a:r>
            <a:endParaRPr lang="ru-RU" sz="2400" dirty="0"/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Прямая </a:t>
            </a:r>
            <a:r>
              <a:rPr lang="ru-RU" sz="2400" b="1" dirty="0"/>
              <a:t>«</a:t>
            </a:r>
            <a:r>
              <a:rPr lang="ru-RU" sz="2400" b="1" dirty="0" err="1"/>
              <a:t>эм</a:t>
            </a:r>
            <a:r>
              <a:rPr lang="ru-RU" sz="2400" b="1" dirty="0"/>
              <a:t> </a:t>
            </a:r>
            <a:r>
              <a:rPr lang="ru-RU" sz="2400" b="1" dirty="0" err="1"/>
              <a:t>эн</a:t>
            </a:r>
            <a:r>
              <a:rPr lang="ru-RU" sz="2400" b="1" dirty="0"/>
              <a:t>» </a:t>
            </a:r>
            <a:r>
              <a:rPr lang="ru-RU" sz="2400" dirty="0"/>
              <a:t>перпендикулярна прямой </a:t>
            </a:r>
            <a:r>
              <a:rPr lang="ru-RU" sz="2400" b="1" dirty="0"/>
              <a:t>«</a:t>
            </a:r>
            <a:r>
              <a:rPr lang="ru-RU" sz="2400" b="1" dirty="0" err="1"/>
              <a:t>цэ</a:t>
            </a:r>
            <a:r>
              <a:rPr lang="ru-RU" sz="2400" b="1" dirty="0"/>
              <a:t>  </a:t>
            </a:r>
            <a:r>
              <a:rPr lang="ru-RU" sz="2400" b="1" dirty="0" err="1"/>
              <a:t>дэ</a:t>
            </a:r>
            <a:r>
              <a:rPr lang="ru-RU" sz="2400" b="1" dirty="0"/>
              <a:t>».</a:t>
            </a:r>
            <a:endParaRPr lang="ru-RU" sz="2400" dirty="0"/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Прямая   </a:t>
            </a:r>
            <a:r>
              <a:rPr lang="ru-RU" sz="2400" b="1" dirty="0"/>
              <a:t>«а </a:t>
            </a:r>
            <a:r>
              <a:rPr lang="ru-RU" sz="2400" b="1" dirty="0" err="1"/>
              <a:t>дэ</a:t>
            </a:r>
            <a:r>
              <a:rPr lang="ru-RU" sz="2400" b="1" dirty="0"/>
              <a:t>»   </a:t>
            </a:r>
            <a:r>
              <a:rPr lang="ru-RU" sz="2400" dirty="0"/>
              <a:t>параллельна прямой         </a:t>
            </a:r>
            <a:r>
              <a:rPr lang="ru-RU" sz="2400" b="1" dirty="0"/>
              <a:t>«</a:t>
            </a:r>
            <a:r>
              <a:rPr lang="ru-RU" sz="2400" b="1" dirty="0" err="1"/>
              <a:t>бэ</a:t>
            </a:r>
            <a:r>
              <a:rPr lang="ru-RU" sz="2400" b="1" dirty="0"/>
              <a:t>  </a:t>
            </a:r>
            <a:r>
              <a:rPr lang="ru-RU" sz="2400" b="1" dirty="0" err="1"/>
              <a:t>цэ</a:t>
            </a:r>
            <a:r>
              <a:rPr lang="ru-RU" sz="2400" b="1" dirty="0"/>
              <a:t>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Прямая </a:t>
            </a:r>
            <a:r>
              <a:rPr lang="ru-RU" sz="2400" b="1" dirty="0"/>
              <a:t>«</a:t>
            </a:r>
            <a:r>
              <a:rPr lang="ru-RU" sz="2400" b="1" dirty="0" err="1"/>
              <a:t>эм</a:t>
            </a:r>
            <a:r>
              <a:rPr lang="ru-RU" sz="2400" b="1" dirty="0"/>
              <a:t>» </a:t>
            </a:r>
            <a:r>
              <a:rPr lang="ru-RU" sz="2400" dirty="0"/>
              <a:t>перпендикулярна прямой </a:t>
            </a:r>
            <a:r>
              <a:rPr lang="ru-RU" sz="2400" b="1" dirty="0"/>
              <a:t>«</a:t>
            </a:r>
            <a:r>
              <a:rPr lang="ru-RU" sz="2400" b="1" dirty="0" err="1"/>
              <a:t>ка</a:t>
            </a:r>
            <a:r>
              <a:rPr lang="ru-RU" sz="2400" b="1" dirty="0"/>
              <a:t>».</a:t>
            </a:r>
          </a:p>
          <a:p>
            <a:pPr>
              <a:buNone/>
            </a:pPr>
            <a:r>
              <a:rPr lang="ru-RU" sz="2400" b="1" i="1" dirty="0"/>
              <a:t>Верно ли высказывание:</a:t>
            </a:r>
            <a:endParaRPr lang="ru-RU" sz="2400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sz="2400" dirty="0"/>
              <a:t>Две прямые, перпендикулярные одной и той же прямой, пересекаются.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2400" dirty="0"/>
              <a:t>У любого четырехугольника есть параллельные стороны.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2400" dirty="0"/>
              <a:t>Две различные прямые на плоскости могут либо пересекаться в одной точке, либо не иметь общих точек.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2400" dirty="0"/>
              <a:t>Если прямая перпендикулярна одной из двух параллельных прямых, то она перпендикулярна и второй.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2400" dirty="0"/>
              <a:t>Если даны прямая и точка, не лежащая на этой прямой, то через данную точку можно провести две прямые, параллельные данной прямой.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284693" cy="53578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Запишите на математическом языке предложение: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Прямая </a:t>
            </a:r>
            <a:r>
              <a:rPr lang="ru-RU" b="1" dirty="0"/>
              <a:t>«а </a:t>
            </a:r>
            <a:r>
              <a:rPr lang="ru-RU" b="1" dirty="0" err="1"/>
              <a:t>эм</a:t>
            </a:r>
            <a:r>
              <a:rPr lang="ru-RU" b="1" dirty="0"/>
              <a:t>» </a:t>
            </a:r>
            <a:r>
              <a:rPr lang="ru-RU" dirty="0"/>
              <a:t>параллельна прямой «</a:t>
            </a:r>
            <a:r>
              <a:rPr lang="ru-RU" b="1" dirty="0" err="1"/>
              <a:t>цэ</a:t>
            </a:r>
            <a:r>
              <a:rPr lang="ru-RU" b="1" dirty="0"/>
              <a:t> </a:t>
            </a:r>
            <a:r>
              <a:rPr lang="ru-RU" b="1" dirty="0" err="1"/>
              <a:t>дэ</a:t>
            </a:r>
            <a:r>
              <a:rPr lang="ru-RU" b="1" dirty="0"/>
              <a:t>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Прямая </a:t>
            </a:r>
            <a:r>
              <a:rPr lang="ru-RU" b="1" dirty="0"/>
              <a:t>«</a:t>
            </a:r>
            <a:r>
              <a:rPr lang="ru-RU" b="1" dirty="0" err="1"/>
              <a:t>бэ</a:t>
            </a:r>
            <a:r>
              <a:rPr lang="ru-RU" b="1" dirty="0"/>
              <a:t> </a:t>
            </a:r>
            <a:r>
              <a:rPr lang="ru-RU" b="1" dirty="0" err="1"/>
              <a:t>ка</a:t>
            </a:r>
            <a:r>
              <a:rPr lang="ru-RU" b="1" dirty="0"/>
              <a:t>» </a:t>
            </a:r>
            <a:r>
              <a:rPr lang="ru-RU" dirty="0"/>
              <a:t>перпендикулярна прямой </a:t>
            </a:r>
            <a:r>
              <a:rPr lang="ru-RU" b="1" dirty="0"/>
              <a:t>«</a:t>
            </a:r>
            <a:r>
              <a:rPr lang="ru-RU" b="1" dirty="0" err="1"/>
              <a:t>эм</a:t>
            </a:r>
            <a:r>
              <a:rPr lang="ru-RU" b="1" dirty="0"/>
              <a:t>  эф».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Прямая </a:t>
            </a:r>
            <a:r>
              <a:rPr lang="ru-RU" b="1" dirty="0"/>
              <a:t>«</a:t>
            </a:r>
            <a:r>
              <a:rPr lang="ru-RU" b="1" dirty="0" err="1"/>
              <a:t>эн</a:t>
            </a:r>
            <a:r>
              <a:rPr lang="ru-RU" b="1" dirty="0"/>
              <a:t>» </a:t>
            </a:r>
            <a:r>
              <a:rPr lang="ru-RU" dirty="0"/>
              <a:t>параллельна прямой </a:t>
            </a:r>
            <a:r>
              <a:rPr lang="ru-RU" b="1" dirty="0"/>
              <a:t>«</a:t>
            </a:r>
            <a:r>
              <a:rPr lang="ru-RU" b="1" dirty="0" err="1"/>
              <a:t>цэ</a:t>
            </a:r>
            <a:r>
              <a:rPr lang="ru-RU" b="1" dirty="0"/>
              <a:t>».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b="1" i="1" dirty="0"/>
              <a:t>Верно ли высказывание:</a:t>
            </a:r>
            <a:endParaRPr lang="ru-RU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Две прямые, параллельные одной и той же прямой, не пересекаются.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У любого четырехугольника есть перпендикулярные стороны.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Параллельные прямые не имеют ни одной общей точки.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Если прямая параллельна одной из двух перпендикулярных прямых, то она параллельна и второй.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Через каждую точку плоскости можно провести одну прямую, перпендикулярную данной прямой.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5" grpId="1" uiExpand="1" build="p"/>
      <p:bldP spid="6" grpId="0" uiExpand="1" build="p"/>
      <p:bldP spid="6" grpId="1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Координатная  плоскость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71546"/>
            <a:ext cx="4357718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Запишите на математическом языке предложение: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Точка «</a:t>
            </a:r>
            <a:r>
              <a:rPr lang="ru-RU" dirty="0" err="1"/>
              <a:t>цэ</a:t>
            </a:r>
            <a:r>
              <a:rPr lang="ru-RU" dirty="0"/>
              <a:t>» с координатами минус четыре и единица.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Ордината точки «</a:t>
            </a:r>
            <a:r>
              <a:rPr lang="ru-RU" dirty="0" err="1"/>
              <a:t>дэ</a:t>
            </a:r>
            <a:r>
              <a:rPr lang="ru-RU" dirty="0"/>
              <a:t>» равна минус пяти, а абсцисса — минус трем.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 Запишите, чему равна ордината точки </a:t>
            </a:r>
            <a:r>
              <a:rPr lang="ru-RU" b="1" dirty="0">
                <a:latin typeface="+mj-lt"/>
              </a:rPr>
              <a:t>А(2; 3)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координаты точек, лежащих на оси «игрек» на расстоянии в шесть единичных отрезков от начала коор­динат.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Какова ордината любой точки оси абсцисс?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На координатной плоскости оси координат перпендикулярны.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Точка «</a:t>
            </a:r>
            <a:r>
              <a:rPr lang="ru-RU" dirty="0" err="1"/>
              <a:t>эм</a:t>
            </a:r>
            <a:r>
              <a:rPr lang="ru-RU" dirty="0"/>
              <a:t>» с координатами минус два и три расположена правее оси ординат.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Точка «</a:t>
            </a:r>
            <a:r>
              <a:rPr lang="ru-RU" dirty="0" err="1"/>
              <a:t>дэ</a:t>
            </a:r>
            <a:r>
              <a:rPr lang="ru-RU" dirty="0"/>
              <a:t>» с координатами два и минус четыре расположена ниже оси абсцисс.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284693" cy="55721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Запишите на математическом языке предложение: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Точка «</a:t>
            </a:r>
            <a:r>
              <a:rPr lang="ru-RU" dirty="0" err="1"/>
              <a:t>эм</a:t>
            </a:r>
            <a:r>
              <a:rPr lang="ru-RU" dirty="0"/>
              <a:t>» с координатами шесть и минус единица.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Ордината точки «</a:t>
            </a:r>
            <a:r>
              <a:rPr lang="ru-RU" dirty="0" err="1"/>
              <a:t>пэ</a:t>
            </a:r>
            <a:r>
              <a:rPr lang="ru-RU" dirty="0"/>
              <a:t>» равна минус двум, а абсцисса равна семи.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Запишите, чему равна абсцисса точки </a:t>
            </a:r>
            <a:r>
              <a:rPr lang="ru-RU" u="sng" dirty="0"/>
              <a:t>  </a:t>
            </a:r>
            <a:r>
              <a:rPr lang="ru-RU" b="1" dirty="0">
                <a:latin typeface="+mj-lt"/>
              </a:rPr>
              <a:t>В (5; 4)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координаты точек, лежащих на оси «икс» на расстоянии в пять единичных отрезков от начала координат.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Какова абсцисса любой точки оси ординат?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Ось абсцисс и ось ординат параллельны друг другу.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Точка «</a:t>
            </a:r>
            <a:r>
              <a:rPr lang="ru-RU" dirty="0" err="1"/>
              <a:t>цэ</a:t>
            </a:r>
            <a:r>
              <a:rPr lang="ru-RU" dirty="0"/>
              <a:t>» с координатами минус три и пять расположена левее оси ординат.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ru-RU" dirty="0"/>
              <a:t>Точка «</a:t>
            </a:r>
            <a:r>
              <a:rPr lang="ru-RU" dirty="0" err="1"/>
              <a:t>пэ</a:t>
            </a:r>
            <a:r>
              <a:rPr lang="ru-RU" dirty="0"/>
              <a:t>» с координатами два и минус один расположена выше оси абсцисс.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5" grpId="1" uiExpand="1" build="p"/>
      <p:bldP spid="6" grpId="0" uiExpand="1" build="p"/>
      <p:bldP spid="6" grpId="1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Словарный диктант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42984"/>
            <a:ext cx="4040188" cy="5217336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Запишите математические термины:</a:t>
            </a:r>
            <a:endParaRPr lang="ru-RU" dirty="0"/>
          </a:p>
          <a:p>
            <a:pPr lvl="0"/>
            <a:r>
              <a:rPr lang="ru-RU" dirty="0" err="1"/>
              <a:t>Д...гра...а</a:t>
            </a:r>
            <a:endParaRPr lang="ru-RU" dirty="0"/>
          </a:p>
          <a:p>
            <a:pPr lvl="0"/>
            <a:r>
              <a:rPr lang="ru-RU" dirty="0" err="1"/>
              <a:t>К...рд...наты</a:t>
            </a:r>
            <a:r>
              <a:rPr lang="ru-RU" dirty="0"/>
              <a:t>    точки</a:t>
            </a:r>
          </a:p>
          <a:p>
            <a:pPr lvl="0"/>
            <a:r>
              <a:rPr lang="ru-RU" dirty="0" err="1"/>
              <a:t>К...фиц...ент</a:t>
            </a:r>
            <a:endParaRPr lang="ru-RU" dirty="0"/>
          </a:p>
          <a:p>
            <a:pPr lvl="0"/>
            <a:r>
              <a:rPr lang="ru-RU" dirty="0" err="1"/>
              <a:t>П...р...лельные</a:t>
            </a:r>
            <a:r>
              <a:rPr lang="ru-RU" dirty="0"/>
              <a:t>    </a:t>
            </a:r>
            <a:r>
              <a:rPr lang="ru-RU" dirty="0" err="1"/>
              <a:t>пр...мые</a:t>
            </a:r>
            <a:endParaRPr lang="ru-RU" dirty="0"/>
          </a:p>
          <a:p>
            <a:pPr lvl="0"/>
            <a:r>
              <a:rPr lang="ru-RU" dirty="0"/>
              <a:t>Тр...</a:t>
            </a:r>
            <a:r>
              <a:rPr lang="ru-RU" dirty="0" err="1"/>
              <a:t>нспорт...р</a:t>
            </a:r>
            <a:endParaRPr lang="ru-RU" dirty="0"/>
          </a:p>
          <a:p>
            <a:pPr lvl="0"/>
            <a:r>
              <a:rPr lang="ru-RU" dirty="0"/>
              <a:t>...</a:t>
            </a:r>
            <a:r>
              <a:rPr lang="ru-RU" dirty="0" err="1"/>
              <a:t>рд...ната</a:t>
            </a:r>
            <a:endParaRPr lang="ru-RU" dirty="0"/>
          </a:p>
          <a:p>
            <a:pPr lvl="0"/>
            <a:r>
              <a:rPr lang="ru-RU" dirty="0"/>
              <a:t>Корни    </a:t>
            </a:r>
            <a:r>
              <a:rPr lang="ru-RU" dirty="0" err="1"/>
              <a:t>ур...внения</a:t>
            </a:r>
            <a:endParaRPr lang="ru-RU" dirty="0"/>
          </a:p>
          <a:p>
            <a:pPr lvl="0"/>
            <a:r>
              <a:rPr lang="ru-RU" dirty="0"/>
              <a:t>...</a:t>
            </a:r>
            <a:r>
              <a:rPr lang="ru-RU" dirty="0" err="1"/>
              <a:t>б...ци...са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141817" cy="5217336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Запишите математические термины:</a:t>
            </a:r>
            <a:endParaRPr lang="ru-RU" dirty="0"/>
          </a:p>
          <a:p>
            <a:pPr lvl="0"/>
            <a:r>
              <a:rPr lang="ru-RU" dirty="0" err="1"/>
              <a:t>П...рп...нд...кулярные</a:t>
            </a:r>
            <a:r>
              <a:rPr lang="ru-RU" dirty="0"/>
              <a:t>     </a:t>
            </a:r>
            <a:r>
              <a:rPr lang="ru-RU" dirty="0" err="1"/>
              <a:t>пр...мые</a:t>
            </a:r>
            <a:endParaRPr lang="ru-RU" dirty="0"/>
          </a:p>
          <a:p>
            <a:pPr lvl="0"/>
            <a:r>
              <a:rPr lang="ru-RU" dirty="0"/>
              <a:t>Граф...к</a:t>
            </a:r>
          </a:p>
          <a:p>
            <a:pPr lvl="0"/>
            <a:r>
              <a:rPr lang="ru-RU" dirty="0" err="1"/>
              <a:t>К...рд...натная</a:t>
            </a:r>
            <a:r>
              <a:rPr lang="ru-RU" dirty="0"/>
              <a:t>   </a:t>
            </a:r>
            <a:r>
              <a:rPr lang="ru-RU" dirty="0" err="1"/>
              <a:t>плоск...сть</a:t>
            </a:r>
            <a:endParaRPr lang="ru-RU" dirty="0"/>
          </a:p>
          <a:p>
            <a:pPr lvl="0"/>
            <a:r>
              <a:rPr lang="ru-RU" dirty="0"/>
              <a:t>...</a:t>
            </a:r>
            <a:r>
              <a:rPr lang="ru-RU" dirty="0" err="1"/>
              <a:t>б...ци...са</a:t>
            </a:r>
            <a:endParaRPr lang="ru-RU" dirty="0"/>
          </a:p>
          <a:p>
            <a:pPr lvl="0"/>
            <a:r>
              <a:rPr lang="ru-RU" dirty="0"/>
              <a:t>Ур...</a:t>
            </a:r>
            <a:r>
              <a:rPr lang="ru-RU" dirty="0" err="1"/>
              <a:t>внен...е</a:t>
            </a:r>
            <a:endParaRPr lang="ru-RU" dirty="0"/>
          </a:p>
          <a:p>
            <a:pPr lvl="0"/>
            <a:r>
              <a:rPr lang="ru-RU" dirty="0" err="1"/>
              <a:t>К...фиц...ент</a:t>
            </a:r>
            <a:endParaRPr lang="ru-RU" dirty="0"/>
          </a:p>
          <a:p>
            <a:pPr lvl="0"/>
            <a:r>
              <a:rPr lang="ru-RU" dirty="0" err="1"/>
              <a:t>Д...грам...а</a:t>
            </a:r>
            <a:endParaRPr lang="ru-RU" dirty="0"/>
          </a:p>
          <a:p>
            <a:r>
              <a:rPr lang="ru-RU" dirty="0"/>
              <a:t>…</a:t>
            </a:r>
            <a:r>
              <a:rPr lang="ru-RU" dirty="0" err="1"/>
              <a:t>рд...ната</a:t>
            </a:r>
            <a:endParaRPr lang="ru-RU" dirty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Повторение: десятичные дроби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142984"/>
            <a:ext cx="4211668" cy="5572164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в виде десятичной            дроби число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в виде десятичной дроби число семь двадцать пятых.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сумму нуля целых четырех десятых и нуля целых четырех сотых.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разность единицы и нуля целых пяти сотых.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произведение нуля целых семи десятых и нуля целых одной десятой.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частное трех и нуля целых пяти десятых.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В виде десятичной дроби можно представить только такую обыкновенную дробь, разложение знаменателя которой на простые множители содержит лишь числа два и пять.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Частное минус нуля целых одной сотой и минус нуля целых одной тысячной равно десяти.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213255" cy="5500726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в виде десятичной            дроби число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в виде десятичной    дроби число девять двадцатых.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сумму нуля целых семи сотых и нуля целых семи тысячных.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разность четырех и нуля целых трех сотых.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произведение нуля целых восьми десятых и нуля целых одной сотой.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частное двух и нуля целых двух десятых.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В виде десятичной дроби можно представить только несократимую обыкновенную дробь, разложение знаменателя которой на простые множители содержит лишь числа два и пять.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Частное минус нуля целых одной тысячной и нуля целых одной сотой равно минус десяти.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000108"/>
            <a:ext cx="752475" cy="552450"/>
          </a:xfrm>
          <a:prstGeom prst="rect">
            <a:avLst/>
          </a:prstGeom>
          <a:noFill/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1142984"/>
            <a:ext cx="895350" cy="552450"/>
          </a:xfrm>
          <a:prstGeom prst="rect">
            <a:avLst/>
          </a:prstGeom>
          <a:noFill/>
        </p:spPr>
      </p:pic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Простые и составные числа.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283106" cy="5500726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Витя некоторое число разложил на два множителя — три и семнадцать. Что это за число?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Сколько делителей имеет число сорок девять?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 делители  восемнадцати,  которые  являются простыми числами.</a:t>
            </a:r>
          </a:p>
          <a:p>
            <a:pPr marL="457200" indent="-457200"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Тридцать четыре — число составное.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Единица — простое число.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Произведение двух простых чисел — всегда число составное.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Квадрат четного числа — число четное.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Если запись натурального числа оканчивается не менее чем двумя нулями, это натуральное число делится без остатка на сто.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1" y="1142984"/>
            <a:ext cx="4429156" cy="5715016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900" dirty="0"/>
              <a:t>Маша некоторое число разложила на два множителя —   два и тридцать семь. Что это за число?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900" dirty="0"/>
              <a:t>Сколько делителей имеет число двадцать девять?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900" dirty="0"/>
              <a:t>Запишите делители пятидесяти, которые являются простыми числами.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ru-RU" sz="1900" b="1" i="1" dirty="0"/>
              <a:t>Верно ли высказывание:</a:t>
            </a:r>
            <a:endParaRPr lang="ru-RU" sz="1900" b="1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Тридцать девять — составное число.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Два — простое число.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Произведение двух простых чисел может быть простым числом.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Квадрат нечетного числа — число нечетное.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900" dirty="0"/>
              <a:t>Если последние две цифры записи натурального числа образуют число, делящееся на четыре, то и заданное число делится без остатка на четыре.</a:t>
            </a:r>
          </a:p>
          <a:p>
            <a:pPr marL="457200" indent="-457200">
              <a:buFont typeface="+mj-lt"/>
              <a:buAutoNum type="arabicPeriod" startAt="4"/>
            </a:pPr>
            <a:endParaRPr lang="ru-RU" sz="19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Повторение: проценты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285752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000108"/>
            <a:ext cx="4354544" cy="564360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Запишите в процентах десятичную дробь ноль целых семь сотых.</a:t>
            </a:r>
          </a:p>
          <a:p>
            <a:pPr lvl="0"/>
            <a:r>
              <a:rPr lang="ru-RU" dirty="0"/>
              <a:t>Запишите в виде десятичной дроби двадцать  восемь процентов.</a:t>
            </a:r>
          </a:p>
          <a:p>
            <a:pPr lvl="0"/>
            <a:r>
              <a:rPr lang="ru-RU" dirty="0"/>
              <a:t>Запишите в процентах десятичную дробь одна целая две десятых.</a:t>
            </a:r>
          </a:p>
          <a:p>
            <a:pPr lvl="0"/>
            <a:r>
              <a:rPr lang="ru-RU" dirty="0"/>
              <a:t>Запишите в виде десятичной дроби сто пятьдесят процентов.</a:t>
            </a:r>
          </a:p>
          <a:p>
            <a:pPr lvl="0"/>
            <a:r>
              <a:rPr lang="ru-RU" dirty="0"/>
              <a:t>Запишите в процентах обыкновенную дробь три двадцатых.</a:t>
            </a:r>
          </a:p>
          <a:p>
            <a:pPr lvl="0"/>
            <a:r>
              <a:rPr lang="ru-RU" dirty="0"/>
              <a:t>Как называется один процент центнера?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lvl="0"/>
            <a:r>
              <a:rPr lang="ru-RU" dirty="0"/>
              <a:t>Ноль целых семь десятых больше пятиде­сяти шести процентов.</a:t>
            </a:r>
          </a:p>
          <a:p>
            <a:pPr lvl="0"/>
            <a:r>
              <a:rPr lang="ru-RU" dirty="0"/>
              <a:t>Девять метров составляют девять процентов километра.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284693" cy="564360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Запишите в процентах десятичную дробь ноль целых пять сотых.</a:t>
            </a:r>
          </a:p>
          <a:p>
            <a:pPr lvl="0"/>
            <a:r>
              <a:rPr lang="ru-RU" dirty="0"/>
              <a:t>Запишите в виде десятичной дроби двенадцать процентов.</a:t>
            </a:r>
          </a:p>
          <a:p>
            <a:pPr lvl="0"/>
            <a:r>
              <a:rPr lang="ru-RU" dirty="0"/>
              <a:t>Запишите в процентах десятичную дробь одна целая шесть десятых.</a:t>
            </a:r>
          </a:p>
          <a:p>
            <a:pPr lvl="0"/>
            <a:r>
              <a:rPr lang="ru-RU" dirty="0"/>
              <a:t>Запишите в виде десятичной дроби сто двадцать процентов.</a:t>
            </a:r>
          </a:p>
          <a:p>
            <a:pPr lvl="0"/>
            <a:r>
              <a:rPr lang="ru-RU" dirty="0"/>
              <a:t>Запишите в процентах обыкновенную дробь три двадцать пятых.</a:t>
            </a:r>
          </a:p>
          <a:p>
            <a:pPr lvl="0"/>
            <a:r>
              <a:rPr lang="ru-RU" dirty="0"/>
              <a:t>Как называются десять процентов метра? </a:t>
            </a:r>
          </a:p>
          <a:p>
            <a:pPr lvl="0">
              <a:buNone/>
            </a:pPr>
            <a:endParaRPr lang="ru-RU" dirty="0"/>
          </a:p>
          <a:p>
            <a:r>
              <a:rPr lang="ru-RU" b="1" i="1" dirty="0"/>
              <a:t>Верно ли высказывание:</a:t>
            </a:r>
            <a:endParaRPr lang="ru-RU" b="1" dirty="0"/>
          </a:p>
          <a:p>
            <a:pPr lvl="0"/>
            <a:r>
              <a:rPr lang="ru-RU" dirty="0"/>
              <a:t>Ноль целых семь сотых меньше пяти процентов.</a:t>
            </a:r>
          </a:p>
          <a:p>
            <a:pPr lvl="0"/>
            <a:r>
              <a:rPr lang="ru-RU" dirty="0"/>
              <a:t>Десять килограммов составляют один процент тонны.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Повторение: обыкновенные дроби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85795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214422"/>
            <a:ext cx="4354544" cy="5500726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число три целых семь двести пятидесятых.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смешанного числа дробь двадцать три пятых.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в виде              неправильной  дроби  число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Найдите произведение одной шестой и двух пятых.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Найдите частное одной шестой и двух пятых.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Найдите разность одной третьей и одной девятой.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Число одна целая две пятых обратно числу пять седьмых.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Сумма равна трем                  целым шести    </a:t>
            </a:r>
          </a:p>
          <a:p>
            <a:pPr marL="457200" indent="-457200">
              <a:buNone/>
            </a:pPr>
            <a:r>
              <a:rPr lang="ru-RU" dirty="0"/>
              <a:t>       восьмым.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213255" cy="5429288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Запишите число две целых восемь пятьсот семнадцатых.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Представьте в виде смешанного числа дробь двадцать пять седьмых.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Запишите в виде </a:t>
            </a:r>
          </a:p>
          <a:p>
            <a:pPr marL="457200" indent="-457200">
              <a:buNone/>
            </a:pPr>
            <a:r>
              <a:rPr lang="ru-RU" dirty="0"/>
              <a:t>        неправильной дроби число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Найдите произведение одной девятой и трех пятых.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Найдите частное одной девятой и трех пятых.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dirty="0"/>
              <a:t>Найдите разность одной второй и одной третьей.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Число пять девятых обратно числу одна целая четыре пятых.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ru-RU" dirty="0"/>
              <a:t>Разность</a:t>
            </a:r>
          </a:p>
          <a:p>
            <a:pPr marL="457200" indent="-457200">
              <a:buNone/>
            </a:pPr>
            <a:r>
              <a:rPr lang="ru-RU" dirty="0"/>
              <a:t>        равна   одной </a:t>
            </a:r>
          </a:p>
          <a:p>
            <a:pPr marL="457200" indent="-457200">
              <a:buNone/>
            </a:pPr>
            <a:r>
              <a:rPr lang="ru-RU" dirty="0"/>
              <a:t>         целой  трем восьмым.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51</a:t>
            </a:fld>
            <a:endParaRPr lang="ru-RU" dirty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2571744"/>
            <a:ext cx="314325" cy="552450"/>
          </a:xfrm>
          <a:prstGeom prst="rect">
            <a:avLst/>
          </a:prstGeom>
          <a:noFill/>
        </p:spPr>
      </p:pic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8214" y="2500306"/>
            <a:ext cx="314325" cy="552450"/>
          </a:xfrm>
          <a:prstGeom prst="rect">
            <a:avLst/>
          </a:prstGeom>
          <a:noFill/>
        </p:spPr>
      </p:pic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715016"/>
            <a:ext cx="895350" cy="552450"/>
          </a:xfrm>
          <a:prstGeom prst="rect">
            <a:avLst/>
          </a:prstGeom>
          <a:noFill/>
        </p:spPr>
      </p:pic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5643578"/>
            <a:ext cx="895350" cy="56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Повторение: задачи на дроби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071546"/>
            <a:ext cx="4211668" cy="5643602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две третьих от двенадцати.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Сколько сантиметров составляют ноль целых три десятых от двух метров?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число, если две третьих этого числа равны двенадцати.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Ноль целых четыре десятых некоторого числа равны восьми. Найдите это число.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Во сколько раз одна целая две десятых больше нуля целых четырех сотых?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Какую часть число тринадцать составляет от числа девятнадцать?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Площадь прямоугольника со сторонами одна пятая метра и одна четвертая метра равна одной десятой квадратного метра.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Если одна пятая килограмма конфет стоит двадцать рублей, значит, цена конфет четыре рубля за килограмм.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284693" cy="5500726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три четвертых от двенадцати.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Сколько граммов составляют ноль целых две десятых от трех килограммов?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Найдите число, если три четвертых этого числа равны  двенадцати.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Ноль целых три десятых некоторого числа равны шести. Найдите это число.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Во сколько раз ноль целых три сотых меньше одной целой восьми десятых?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Какую часть число восемь составляет от числа двадцать два?</a:t>
            </a:r>
          </a:p>
          <a:p>
            <a:pPr>
              <a:buNone/>
            </a:pPr>
            <a:r>
              <a:rPr lang="ru-RU" b="1" i="1" dirty="0"/>
              <a:t>Верно ли высказывание:</a:t>
            </a:r>
            <a:endParaRPr lang="ru-RU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Площадь прямоугольника со сторонами одна пятая метра и одна десятая метра равна двум квадратным дециметрам.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dirty="0"/>
              <a:t>Если килограмм печенья стоит сорок рублей, значит, за три восьмых килограмма этого печенья надо заплатить пятнадцать рублей.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5" grpId="1" uiExpand="1" build="p"/>
      <p:bldP spid="6" grpId="0" uiExpand="1" build="p"/>
      <p:bldP spid="6" grpId="1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Autofit/>
          </a:bodyPr>
          <a:lstStyle/>
          <a:p>
            <a:r>
              <a:rPr lang="ru-RU" sz="4400" dirty="0"/>
              <a:t>Повторение:  задачи на проценты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357298"/>
            <a:ext cx="4286280" cy="5286412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endParaRPr lang="ru-RU" sz="2600" dirty="0"/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Найдите шесть процентов от десяти.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Какое число составляет тридцать процентов от числа четыре?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Найдите число, если десять процентов этого числа равны трем.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Двадцать пять процентов некоторого числа равны девяти. Найдите это число.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Сколько процентов число один составляет от числа пять?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Найдите   процентное   отношение   восьмидесяти   килограммов и одной тонны.</a:t>
            </a:r>
          </a:p>
          <a:p>
            <a:pPr marL="457200" lvl="0" indent="-457200">
              <a:buNone/>
            </a:pPr>
            <a:endParaRPr lang="ru-RU" sz="2600" dirty="0"/>
          </a:p>
          <a:p>
            <a:pPr>
              <a:buNone/>
            </a:pPr>
            <a:r>
              <a:rPr lang="ru-RU" sz="2600" b="1" i="1" dirty="0"/>
              <a:t>Верно ли высказывание:</a:t>
            </a:r>
            <a:endParaRPr lang="ru-RU" sz="2600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Число сто пятьдесят составляет двести процентов числа семьдесят пять.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600" dirty="0"/>
              <a:t>Если рабочий вместо предусмотренных планом ста деталей изготовит сто восемь, значит, он перевыполнит план на восемь процентов.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284693" cy="5214974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endParaRPr lang="ru-RU" sz="2300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Найдите пять процентов от двадцати.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Какое число составляет сорок процентов от числа восемь?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Найдите число, если двадцать процентов этого числа равны десяти.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Двадцать пять процентов некоторого числа равны семи. Найдите это число.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Сколько процентов число один составляет от числа двадцать?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Найдите процентное отношение пятнадцати сантиметров и одного метра.</a:t>
            </a:r>
          </a:p>
          <a:p>
            <a:pPr marL="457200" lvl="0" indent="-457200">
              <a:buNone/>
            </a:pPr>
            <a:endParaRPr lang="ru-RU" sz="2300" dirty="0"/>
          </a:p>
          <a:p>
            <a:pPr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Число сто двадцать составляет триста процентов числа сорок.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ru-RU" sz="2300" dirty="0"/>
              <a:t>Если рабочий из предусмотренных заданием пятидесяти деталей изготовит тридцать, значит, он выполнит шестьдесят процентов задания.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53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152128"/>
          </a:xfrm>
        </p:spPr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u-RU" dirty="0"/>
              <a:t>В.И. Жохов, И.М.Митяев. Математические диктанты 6 класс. - М.: </a:t>
            </a:r>
            <a:r>
              <a:rPr lang="ru-RU" dirty="0" err="1"/>
              <a:t>Росмэн</a:t>
            </a:r>
            <a:r>
              <a:rPr lang="ru-RU" dirty="0"/>
              <a:t>, 2003 г.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Разложение на простые множители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85795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214422"/>
            <a:ext cx="4283106" cy="5357850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Запишите однозначные составные числа.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Какого множителя недостает в разложении ста пяти на простые множители: </a:t>
            </a:r>
            <a:r>
              <a:rPr lang="ru-RU" sz="1800" b="1" dirty="0">
                <a:latin typeface="+mj-lt"/>
              </a:rPr>
              <a:t>105 = 3 ∙</a:t>
            </a:r>
            <a:r>
              <a:rPr lang="ru-RU" sz="1800" b="1" dirty="0">
                <a:latin typeface="Times New Roman"/>
                <a:cs typeface="Times New Roman"/>
              </a:rPr>
              <a:t>□∙ 5</a:t>
            </a:r>
            <a:endParaRPr lang="ru-RU" sz="1800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Сколько пятерок содержится в разложении пятидесяти на простые множители?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При каких натуральных значениях «</a:t>
            </a:r>
            <a:r>
              <a:rPr lang="ru-RU" sz="1800" dirty="0" err="1"/>
              <a:t>эм</a:t>
            </a:r>
            <a:r>
              <a:rPr lang="ru-RU" sz="1800" dirty="0"/>
              <a:t>» произведение сорока одного и «</a:t>
            </a:r>
            <a:r>
              <a:rPr lang="ru-RU" sz="1800" dirty="0" err="1"/>
              <a:t>эм</a:t>
            </a:r>
            <a:r>
              <a:rPr lang="ru-RU" sz="1800" dirty="0"/>
              <a:t>» — простое число?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endParaRPr lang="ru-RU" sz="1800" dirty="0"/>
          </a:p>
          <a:p>
            <a:pPr marL="457200" indent="-457200">
              <a:lnSpc>
                <a:spcPct val="80000"/>
              </a:lnSpc>
              <a:buNone/>
            </a:pPr>
            <a:r>
              <a:rPr lang="ru-RU" sz="1800" b="1" i="1" dirty="0"/>
              <a:t>Верно ли высказывание:</a:t>
            </a:r>
            <a:endParaRPr lang="ru-RU" sz="1800" b="1" dirty="0"/>
          </a:p>
          <a:p>
            <a:pPr marL="457200" indent="-457200">
              <a:lnSpc>
                <a:spcPct val="80000"/>
              </a:lnSpc>
              <a:buNone/>
            </a:pPr>
            <a:endParaRPr lang="ru-RU" sz="1800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Простое число не имеет делителей.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Наибольшее двузначное составное число — это девяносто девять.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Любое составное число можно разложить на простые множители.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Число семьдесят семь — простое.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498975" cy="5429288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Запишите однозначные простые числа.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Какого множителя недостает в разложении ста десяти на простые множители: </a:t>
            </a:r>
            <a:r>
              <a:rPr lang="ru-RU" sz="2300" b="1" dirty="0">
                <a:latin typeface="+mj-lt"/>
              </a:rPr>
              <a:t>110 = 2 ∙</a:t>
            </a:r>
            <a:r>
              <a:rPr lang="ru-RU" sz="2300" b="1" dirty="0">
                <a:latin typeface="+mj-lt"/>
                <a:cs typeface="Times New Roman"/>
              </a:rPr>
              <a:t>□∙ 5</a:t>
            </a:r>
            <a:endParaRPr lang="ru-RU" sz="2300" dirty="0">
              <a:latin typeface="+mj-lt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Сколько троек содержится в разложении пятидесяти четырех на простые множители?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При каких натуральных значениях «</a:t>
            </a:r>
            <a:r>
              <a:rPr lang="ru-RU" sz="2300" dirty="0" err="1"/>
              <a:t>цэ</a:t>
            </a:r>
            <a:r>
              <a:rPr lang="ru-RU" sz="2300" dirty="0"/>
              <a:t>» произведение пятидесяти трех и «</a:t>
            </a:r>
            <a:r>
              <a:rPr lang="ru-RU" sz="2300" dirty="0" err="1"/>
              <a:t>цэ</a:t>
            </a:r>
            <a:r>
              <a:rPr lang="ru-RU" sz="2300" dirty="0"/>
              <a:t>» — простое число?</a:t>
            </a:r>
          </a:p>
          <a:p>
            <a:pPr marL="457200" lvl="0" indent="-457200">
              <a:buFont typeface="+mj-lt"/>
              <a:buAutoNum type="arabicPeriod"/>
            </a:pPr>
            <a:endParaRPr lang="ru-RU" sz="2300" dirty="0"/>
          </a:p>
          <a:p>
            <a:pPr marL="457200" indent="-457200">
              <a:buNone/>
            </a:pPr>
            <a:r>
              <a:rPr lang="ru-RU" sz="2300" b="1" i="1" dirty="0"/>
              <a:t>Верно ли высказывание:</a:t>
            </a:r>
          </a:p>
          <a:p>
            <a:pPr marL="457200" indent="-457200">
              <a:buNone/>
            </a:pPr>
            <a:endParaRPr lang="ru-RU" sz="2300" b="1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Простое число имеет ровно два делителя.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Наименьшее двузначное простое число — это одиннадцать.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Некоторые составные числа нельзя разложить на простые множители.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Число девяносто три — простое.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Словарный диктант.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500065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283106" cy="5217336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Запишите математические термины: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Пр...тое    </a:t>
            </a:r>
            <a:r>
              <a:rPr lang="ru-RU" dirty="0" err="1"/>
              <a:t>ч...сло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Д...лим...сть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При...на...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Тре</a:t>
            </a:r>
            <a:r>
              <a:rPr lang="ru-RU" dirty="0"/>
              <a:t>...</a:t>
            </a:r>
            <a:r>
              <a:rPr lang="ru-RU" dirty="0" err="1"/>
              <a:t>начн...е</a:t>
            </a:r>
            <a:r>
              <a:rPr lang="ru-RU" dirty="0"/>
              <a:t>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Кра</a:t>
            </a:r>
            <a:r>
              <a:rPr lang="ru-RU" dirty="0"/>
              <a:t>...</a:t>
            </a:r>
            <a:r>
              <a:rPr lang="ru-RU" dirty="0" err="1"/>
              <a:t>н...е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Пр...</a:t>
            </a:r>
            <a:r>
              <a:rPr lang="ru-RU" dirty="0" err="1"/>
              <a:t>изв...дение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Н...имен...шее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Р...зл...жение</a:t>
            </a:r>
            <a:endParaRPr lang="ru-RU" dirty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356131" cy="5217336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Запишите математические термины: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Д...лит...ль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Р...зл...жение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С...ст...вное</a:t>
            </a:r>
            <a:r>
              <a:rPr lang="ru-RU" dirty="0"/>
              <a:t>    </a:t>
            </a:r>
            <a:r>
              <a:rPr lang="ru-RU" dirty="0" err="1"/>
              <a:t>ч...сло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Н...ибол...шее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Д...лим...сть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 err="1"/>
              <a:t>Дву</a:t>
            </a:r>
            <a:r>
              <a:rPr lang="ru-RU" dirty="0"/>
              <a:t>...</a:t>
            </a:r>
            <a:r>
              <a:rPr lang="ru-RU" dirty="0" err="1"/>
              <a:t>начн...е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При...на...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Час...</a:t>
            </a:r>
            <a:r>
              <a:rPr lang="ru-RU" dirty="0" err="1"/>
              <a:t>н...е</a:t>
            </a:r>
            <a:endParaRPr lang="ru-RU" dirty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НОД. Взаимно простые числа.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357190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35718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283106" cy="550072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800" b="1" i="1" dirty="0"/>
              <a:t>Запишите наибольший общий делитель</a:t>
            </a:r>
            <a:endParaRPr lang="ru-RU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Восьми и двенадцати.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Тринадцати и тридцати девяти.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Девятнадцати и тридцати шести.</a:t>
            </a:r>
          </a:p>
          <a:p>
            <a:pPr marL="457200" lvl="0" indent="-457200">
              <a:lnSpc>
                <a:spcPct val="80000"/>
              </a:lnSpc>
              <a:buNone/>
            </a:pPr>
            <a:endParaRPr lang="ru-RU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1800" dirty="0"/>
              <a:t> Запишите двузначное число, меньшее двенадцати, взаимно простое с двенадцатью.</a:t>
            </a:r>
          </a:p>
          <a:p>
            <a:pPr marL="457200" indent="-457200">
              <a:lnSpc>
                <a:spcPct val="80000"/>
              </a:lnSpc>
              <a:buNone/>
            </a:pPr>
            <a:endParaRPr lang="ru-RU" sz="1800" dirty="0"/>
          </a:p>
          <a:p>
            <a:pPr>
              <a:lnSpc>
                <a:spcPct val="80000"/>
              </a:lnSpc>
              <a:buNone/>
            </a:pPr>
            <a:r>
              <a:rPr lang="ru-RU" sz="1800" b="1" i="1" dirty="0"/>
              <a:t>Верно ли высказывание:</a:t>
            </a:r>
            <a:endParaRPr lang="ru-RU" sz="1800" b="1" dirty="0"/>
          </a:p>
          <a:p>
            <a:pPr>
              <a:lnSpc>
                <a:spcPct val="80000"/>
              </a:lnSpc>
              <a:buNone/>
            </a:pPr>
            <a:endParaRPr lang="ru-RU" sz="1800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Два последовательных натуральных числа — всегда взаимно простые.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Восемнадцать — делитель трех.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Наибольший общий делитель восьми и шестнадцати равен восьми.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Числа семнадцать и пятьдесят один — взаимно простые.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356131" cy="550072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800" b="1" i="1" dirty="0"/>
              <a:t>Запишите наибольший общий делитель</a:t>
            </a:r>
            <a:endParaRPr lang="ru-RU" sz="1800" dirty="0"/>
          </a:p>
          <a:p>
            <a:pPr marL="342900" lvl="0" indent="-3429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Двадцати четырех и тридцати.</a:t>
            </a:r>
          </a:p>
          <a:p>
            <a:pPr marL="342900" lvl="0" indent="-3429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Одиннадцати и пятидесяти пяти.</a:t>
            </a:r>
          </a:p>
          <a:p>
            <a:pPr marL="342900" lvl="0" indent="-342900">
              <a:lnSpc>
                <a:spcPct val="80000"/>
              </a:lnSpc>
              <a:buFont typeface="+mj-lt"/>
              <a:buAutoNum type="arabicPeriod"/>
            </a:pPr>
            <a:r>
              <a:rPr lang="ru-RU" sz="1800" dirty="0"/>
              <a:t>Двадцати трех и сорока пяти.</a:t>
            </a:r>
          </a:p>
          <a:p>
            <a:pPr marL="342900" lvl="0" indent="-342900">
              <a:lnSpc>
                <a:spcPct val="80000"/>
              </a:lnSpc>
              <a:buNone/>
            </a:pPr>
            <a:endParaRPr lang="ru-RU" sz="1800" dirty="0"/>
          </a:p>
          <a:p>
            <a:pPr marL="342900" indent="-342900">
              <a:lnSpc>
                <a:spcPct val="80000"/>
              </a:lnSpc>
              <a:buFont typeface="+mj-lt"/>
              <a:buAutoNum type="arabicPeriod" startAt="4"/>
            </a:pPr>
            <a:r>
              <a:rPr lang="ru-RU" sz="1800" dirty="0"/>
              <a:t>Запишите двузначное число, большее девяноста шести, взаимно простое с девяноста шестью.</a:t>
            </a:r>
          </a:p>
          <a:p>
            <a:pPr>
              <a:lnSpc>
                <a:spcPct val="80000"/>
              </a:lnSpc>
              <a:buNone/>
            </a:pPr>
            <a:endParaRPr lang="ru-RU" sz="1800" b="1" i="1" dirty="0"/>
          </a:p>
          <a:p>
            <a:pPr>
              <a:lnSpc>
                <a:spcPct val="80000"/>
              </a:lnSpc>
              <a:buNone/>
            </a:pPr>
            <a:r>
              <a:rPr lang="ru-RU" sz="1800" b="1" i="1" dirty="0"/>
              <a:t>Верно ли высказывание:</a:t>
            </a:r>
            <a:endParaRPr lang="ru-RU" sz="1800" b="1" dirty="0"/>
          </a:p>
          <a:p>
            <a:pPr>
              <a:lnSpc>
                <a:spcPct val="80000"/>
              </a:lnSpc>
              <a:buNone/>
            </a:pPr>
            <a:endParaRPr lang="ru-RU" sz="1800" dirty="0"/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Два  простых  числа  —  всегда  взаимно простые.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Семь — делитель шестидесяти трех.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Наибольший  общий  делитель  шести  и восьми равен восьми.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ru-RU" sz="1800" dirty="0"/>
              <a:t>Числа сто шестьдесят и сто шестьдесят один — взаимно простые.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Наименьшее общее кратное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428628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1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428627"/>
          </a:xfrm>
        </p:spPr>
        <p:txBody>
          <a:bodyPr/>
          <a:lstStyle/>
          <a:p>
            <a:pPr algn="ctr"/>
            <a:r>
              <a:rPr lang="ru-RU" dirty="0">
                <a:latin typeface="+mj-lt"/>
              </a:rPr>
              <a:t>Вариант 2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1071546"/>
            <a:ext cx="4283106" cy="557216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b="1" i="1" dirty="0"/>
              <a:t>Запишите наименьшее общее кратное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Восьми и девяти.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Двадцати пяти и пятидесяти.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/>
              <a:t>Шести и пятнадцати.</a:t>
            </a:r>
          </a:p>
          <a:p>
            <a:pPr marL="457200" lvl="0" indent="-457200">
              <a:buNone/>
            </a:pPr>
            <a:endParaRPr lang="ru-RU" sz="2600" dirty="0"/>
          </a:p>
          <a:p>
            <a:pPr marL="457200" indent="-457200">
              <a:buFont typeface="+mj-lt"/>
              <a:buAutoNum type="arabicPeriod" startAt="4"/>
            </a:pPr>
            <a:r>
              <a:rPr lang="ru-RU" sz="2600" dirty="0"/>
              <a:t> Туристов можно переправить через реку на маленькой лодке, в которую помещаются трое пассажиров, или в большой лодке, в которую могут сесть пять туристов. При этом каждый раз в лодках не останется свободных мест. Сколько было туристов, если их меньше тридцати?</a:t>
            </a:r>
          </a:p>
          <a:p>
            <a:pPr marL="457200" indent="-457200">
              <a:buFont typeface="+mj-lt"/>
              <a:buAutoNum type="arabicPeriod" startAt="4"/>
            </a:pPr>
            <a:endParaRPr lang="ru-RU" sz="2600" dirty="0"/>
          </a:p>
          <a:p>
            <a:pPr>
              <a:buNone/>
            </a:pPr>
            <a:r>
              <a:rPr lang="ru-RU" sz="2600" b="1" i="1" dirty="0"/>
              <a:t>Верно ли высказывание:</a:t>
            </a:r>
          </a:p>
          <a:p>
            <a:pPr>
              <a:buNone/>
            </a:pPr>
            <a:endParaRPr lang="ru-RU" sz="2600" b="1" dirty="0"/>
          </a:p>
          <a:p>
            <a:pPr marL="457200" indent="-457200">
              <a:buFont typeface="+mj-lt"/>
              <a:buAutoNum type="arabicPeriod" startAt="5"/>
            </a:pPr>
            <a:r>
              <a:rPr lang="ru-RU" sz="2600" dirty="0"/>
              <a:t>Существует такое натуральное число «а», что  </a:t>
            </a:r>
            <a:r>
              <a:rPr lang="ru-RU" sz="2600" b="1" dirty="0">
                <a:latin typeface="+mj-lt"/>
              </a:rPr>
              <a:t>НОД ( </a:t>
            </a:r>
            <a:r>
              <a:rPr lang="ru-RU" sz="2600" b="1" i="1" dirty="0">
                <a:latin typeface="+mj-lt"/>
              </a:rPr>
              <a:t>а</a:t>
            </a:r>
            <a:r>
              <a:rPr lang="ru-RU" sz="2600" b="1" dirty="0">
                <a:latin typeface="+mj-lt"/>
              </a:rPr>
              <a:t>; 60) = 25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ru-RU" sz="2600" dirty="0"/>
              <a:t>Не существует такого натурального числа «</a:t>
            </a:r>
            <a:r>
              <a:rPr lang="ru-RU" sz="2600" dirty="0" err="1"/>
              <a:t>эм</a:t>
            </a:r>
            <a:r>
              <a:rPr lang="ru-RU" sz="2600" dirty="0"/>
              <a:t>», что </a:t>
            </a:r>
            <a:r>
              <a:rPr lang="ru-RU" sz="2600" b="1" dirty="0">
                <a:latin typeface="+mj-lt"/>
              </a:rPr>
              <a:t>НОК( </a:t>
            </a:r>
            <a:r>
              <a:rPr lang="ru-RU" sz="2600" b="1" i="1" dirty="0">
                <a:latin typeface="+mj-lt"/>
              </a:rPr>
              <a:t>т</a:t>
            </a:r>
            <a:r>
              <a:rPr lang="ru-RU" sz="2600" b="1" dirty="0">
                <a:latin typeface="+mj-lt"/>
              </a:rPr>
              <a:t>; 18) = 60</a:t>
            </a:r>
            <a:endParaRPr lang="ru-RU" sz="2600" dirty="0"/>
          </a:p>
          <a:p>
            <a:pPr marL="457200" lvl="0" indent="-457200">
              <a:buFont typeface="+mj-lt"/>
              <a:buAutoNum type="arabicPeriod" startAt="5"/>
            </a:pPr>
            <a:r>
              <a:rPr lang="ru-RU" sz="2600" dirty="0"/>
              <a:t>Наименьшее общее кратное двух взаимно простых чисел равно их произведению.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600" dirty="0"/>
              <a:t>Произведение двух простых чисел — простое число.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356131" cy="56436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300" b="1" i="1" dirty="0"/>
              <a:t>Запишите наименьшее общее кратное</a:t>
            </a:r>
            <a:endParaRPr lang="ru-RU" sz="2300" dirty="0"/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Семи и восьми.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Двадцати четырех и сорока восьми.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300" dirty="0"/>
              <a:t>Восьми и двадцати.</a:t>
            </a:r>
          </a:p>
          <a:p>
            <a:pPr marL="457200" lvl="0" indent="-457200">
              <a:buNone/>
            </a:pPr>
            <a:endParaRPr lang="ru-RU" sz="2300" dirty="0"/>
          </a:p>
          <a:p>
            <a:pPr marL="457200" indent="-457200">
              <a:buFont typeface="+mj-lt"/>
              <a:buAutoNum type="arabicPeriod" startAt="4"/>
            </a:pPr>
            <a:r>
              <a:rPr lang="ru-RU" sz="2300" dirty="0"/>
              <a:t>Все марки своей коллекции Саша может разместить либо в маленьком альбоме по шесть марок на странице, либо в большом альбоме — по десять марок на странице. Сколько марок в коллекции, если их больше шестидесяти, но меньше ста?</a:t>
            </a:r>
          </a:p>
          <a:p>
            <a:pPr marL="457200" indent="-457200">
              <a:buFont typeface="+mj-lt"/>
              <a:buAutoNum type="arabicPeriod" startAt="4"/>
            </a:pPr>
            <a:endParaRPr lang="ru-RU" sz="2300" dirty="0"/>
          </a:p>
          <a:p>
            <a:pPr marL="457200" indent="-457200">
              <a:buNone/>
            </a:pPr>
            <a:r>
              <a:rPr lang="ru-RU" sz="2300" b="1" i="1" dirty="0"/>
              <a:t>Верно ли высказывание:</a:t>
            </a:r>
            <a:endParaRPr lang="ru-RU" sz="2300" b="1" dirty="0"/>
          </a:p>
          <a:p>
            <a:pPr marL="457200" indent="-457200">
              <a:buNone/>
            </a:pPr>
            <a:endParaRPr lang="ru-RU" sz="2300" dirty="0"/>
          </a:p>
          <a:p>
            <a:pPr marL="457200" indent="-457200">
              <a:buFont typeface="+mj-lt"/>
              <a:buAutoNum type="arabicPeriod" startAt="5"/>
            </a:pPr>
            <a:r>
              <a:rPr lang="ru-RU" sz="2300" dirty="0"/>
              <a:t>Не существует такого натурального числа «</a:t>
            </a:r>
            <a:r>
              <a:rPr lang="ru-RU" sz="2300" dirty="0" err="1"/>
              <a:t>эн</a:t>
            </a:r>
            <a:r>
              <a:rPr lang="ru-RU" sz="2300" dirty="0"/>
              <a:t>», что   </a:t>
            </a:r>
            <a:r>
              <a:rPr lang="ru-RU" sz="2300" b="1" dirty="0">
                <a:latin typeface="+mj-lt"/>
              </a:rPr>
              <a:t>НОД ( </a:t>
            </a:r>
            <a:r>
              <a:rPr lang="en-US" sz="2300" b="1" i="1" dirty="0">
                <a:latin typeface="+mj-lt"/>
              </a:rPr>
              <a:t>n</a:t>
            </a:r>
            <a:r>
              <a:rPr lang="ru-RU" sz="2300" b="1" dirty="0">
                <a:latin typeface="+mj-lt"/>
              </a:rPr>
              <a:t>; 40) = 15 .</a:t>
            </a:r>
            <a:endParaRPr lang="ru-RU" sz="2300" dirty="0"/>
          </a:p>
          <a:p>
            <a:pPr marL="457200" indent="-457200">
              <a:buFont typeface="+mj-lt"/>
              <a:buAutoNum type="arabicPeriod" startAt="5"/>
            </a:pPr>
            <a:r>
              <a:rPr lang="ru-RU" sz="2300" dirty="0"/>
              <a:t>Существует    такое    натуральное    число «</a:t>
            </a:r>
            <a:r>
              <a:rPr lang="ru-RU" sz="2300" dirty="0" err="1"/>
              <a:t>цэ</a:t>
            </a:r>
            <a:r>
              <a:rPr lang="ru-RU" sz="2300" dirty="0"/>
              <a:t>», что </a:t>
            </a:r>
            <a:r>
              <a:rPr lang="ru-RU" sz="2300" b="1" dirty="0">
                <a:latin typeface="+mj-lt"/>
              </a:rPr>
              <a:t>НОК (</a:t>
            </a:r>
            <a:r>
              <a:rPr lang="ru-RU" sz="2300" b="1" i="1" dirty="0">
                <a:latin typeface="+mj-lt"/>
              </a:rPr>
              <a:t> с</a:t>
            </a:r>
            <a:r>
              <a:rPr lang="ru-RU" sz="2300" b="1" dirty="0">
                <a:latin typeface="+mj-lt"/>
              </a:rPr>
              <a:t>; 15) = 60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Наименьшее общее кратное двух последовательных чисел равно их произведению.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ru-RU" sz="2300" dirty="0"/>
              <a:t>Произведение двух простых чисел — составное число.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7EDD-F06B-4B61-B581-A70C23FCCFD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uiExpand="1" build="p"/>
      <p:bldP spid="6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881</TotalTime>
  <Words>8381</Words>
  <Application>Microsoft Office PowerPoint</Application>
  <PresentationFormat>Экран (4:3)</PresentationFormat>
  <Paragraphs>1403</Paragraphs>
  <Slides>54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9" baseType="lpstr">
      <vt:lpstr>Calibri</vt:lpstr>
      <vt:lpstr>Constantia</vt:lpstr>
      <vt:lpstr>Times New Roman</vt:lpstr>
      <vt:lpstr>Wingdings 2</vt:lpstr>
      <vt:lpstr>Поток</vt:lpstr>
      <vt:lpstr>Математические диктанты</vt:lpstr>
      <vt:lpstr>Делители и кратные</vt:lpstr>
      <vt:lpstr>Признаки делимости на 10, на 5, на 2</vt:lpstr>
      <vt:lpstr>Признаки делимости на 9 и на 3</vt:lpstr>
      <vt:lpstr>Простые и составные числа.</vt:lpstr>
      <vt:lpstr>Разложение на простые множители</vt:lpstr>
      <vt:lpstr>Словарный диктант.</vt:lpstr>
      <vt:lpstr>НОД. Взаимно простые числа.</vt:lpstr>
      <vt:lpstr>Наименьшее общее кратное</vt:lpstr>
      <vt:lpstr>Основное свойство дроби</vt:lpstr>
      <vt:lpstr>Сокращение дробей </vt:lpstr>
      <vt:lpstr>Приведение дробей к общему знаменателю</vt:lpstr>
      <vt:lpstr>Сравнение дробей с разными знаменателями.</vt:lpstr>
      <vt:lpstr>Сложение и вычитание дробей с разными знаменателями.</vt:lpstr>
      <vt:lpstr>Сложение и вычитание дробей с разными знаменателями.</vt:lpstr>
      <vt:lpstr>Сложение смешанных чисел.</vt:lpstr>
      <vt:lpstr>Вычитание смешанных чисел</vt:lpstr>
      <vt:lpstr>Умножение    дробей </vt:lpstr>
      <vt:lpstr>Умножение дробей </vt:lpstr>
      <vt:lpstr>Нахождение дроби от числа</vt:lpstr>
      <vt:lpstr>Применение распределительного свойства умножения</vt:lpstr>
      <vt:lpstr>Взаимно обратные числа</vt:lpstr>
      <vt:lpstr>Деление дробей</vt:lpstr>
      <vt:lpstr>Деление дробей</vt:lpstr>
      <vt:lpstr>Нахождение числа по его дроби</vt:lpstr>
      <vt:lpstr>Отношения </vt:lpstr>
      <vt:lpstr>Пропорции </vt:lpstr>
      <vt:lpstr>Словарный    диктант </vt:lpstr>
      <vt:lpstr>Длина   окружности</vt:lpstr>
      <vt:lpstr>Длина окружности и площадь круга</vt:lpstr>
      <vt:lpstr>Координаты   на   прямой</vt:lpstr>
      <vt:lpstr>Противоположные числа</vt:lpstr>
      <vt:lpstr>Модуль  числа</vt:lpstr>
      <vt:lpstr>Сравнение  чисел</vt:lpstr>
      <vt:lpstr>Словарный диктант </vt:lpstr>
      <vt:lpstr>Сложение  отрицательных  чисел</vt:lpstr>
      <vt:lpstr>Сложение  чисел  с  разными  знаками</vt:lpstr>
      <vt:lpstr>Вычитание </vt:lpstr>
      <vt:lpstr>Умножение </vt:lpstr>
      <vt:lpstr>Деление </vt:lpstr>
      <vt:lpstr>Рациональные  числа</vt:lpstr>
      <vt:lpstr>Действие  с рациональным числами</vt:lpstr>
      <vt:lpstr>Коэффициент </vt:lpstr>
      <vt:lpstr>Подобные слагаемые</vt:lpstr>
      <vt:lpstr>Решение уравнений</vt:lpstr>
      <vt:lpstr>Перпендикулярные и параллельные прямые</vt:lpstr>
      <vt:lpstr>Координатная  плоскость</vt:lpstr>
      <vt:lpstr>Словарный диктант</vt:lpstr>
      <vt:lpstr>Повторение: десятичные дроби</vt:lpstr>
      <vt:lpstr>Повторение: проценты</vt:lpstr>
      <vt:lpstr>Повторение: обыкновенные дроби</vt:lpstr>
      <vt:lpstr>Повторение: задачи на дроби</vt:lpstr>
      <vt:lpstr>Повторение:  задачи на проценты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диктанты</dc:title>
  <dc:creator>Ольга</dc:creator>
  <cp:lastModifiedBy>euro</cp:lastModifiedBy>
  <cp:revision>174</cp:revision>
  <cp:lastPrinted>2017-09-08T07:51:08Z</cp:lastPrinted>
  <dcterms:created xsi:type="dcterms:W3CDTF">2008-11-08T20:02:18Z</dcterms:created>
  <dcterms:modified xsi:type="dcterms:W3CDTF">2017-09-09T20:04:27Z</dcterms:modified>
</cp:coreProperties>
</file>