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8" r:id="rId3"/>
    <p:sldId id="278" r:id="rId4"/>
    <p:sldId id="259" r:id="rId5"/>
    <p:sldId id="261" r:id="rId6"/>
    <p:sldId id="279" r:id="rId7"/>
    <p:sldId id="288" r:id="rId8"/>
    <p:sldId id="262" r:id="rId9"/>
    <p:sldId id="287" r:id="rId10"/>
    <p:sldId id="264" r:id="rId11"/>
    <p:sldId id="265" r:id="rId12"/>
    <p:sldId id="266" r:id="rId13"/>
    <p:sldId id="281" r:id="rId14"/>
    <p:sldId id="282" r:id="rId15"/>
    <p:sldId id="283" r:id="rId16"/>
    <p:sldId id="284" r:id="rId17"/>
    <p:sldId id="286" r:id="rId18"/>
    <p:sldId id="267" r:id="rId19"/>
    <p:sldId id="268" r:id="rId20"/>
    <p:sldId id="280" r:id="rId21"/>
    <p:sldId id="289" r:id="rId22"/>
    <p:sldId id="269" r:id="rId23"/>
    <p:sldId id="270" r:id="rId24"/>
    <p:sldId id="271" r:id="rId25"/>
    <p:sldId id="27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D7A7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100" d="100"/>
          <a:sy n="100" d="100"/>
        </p:scale>
        <p:origin x="-654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A8B97-AA1C-43E8-93AF-71FF616BC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06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70744" y="1488199"/>
            <a:ext cx="788812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/>
              <a:t>Урок русского языка </a:t>
            </a:r>
            <a:endParaRPr lang="ru-RU" sz="6600" b="1" dirty="0" smtClean="0"/>
          </a:p>
          <a:p>
            <a:pPr algn="ctr"/>
            <a:r>
              <a:rPr lang="ru-RU" sz="6600" b="1" dirty="0" smtClean="0"/>
              <a:t>в </a:t>
            </a:r>
            <a:r>
              <a:rPr lang="ru-RU" sz="6600" b="1" dirty="0"/>
              <a:t>7-м классе </a:t>
            </a:r>
            <a:endParaRPr lang="ru-RU" sz="6600" kern="10" dirty="0">
              <a:solidFill>
                <a:srgbClr val="8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82035" y="6355474"/>
            <a:ext cx="41329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/>
              <a:t>Матвеева С.С., ГБОУ гимназия №70</a:t>
            </a:r>
            <a:endParaRPr lang="ru-RU" sz="2000" kern="10" dirty="0">
              <a:solidFill>
                <a:srgbClr val="8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1969" cy="1077218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С</a:t>
            </a:r>
            <a:r>
              <a:rPr lang="ru-RU" sz="3200" b="1" dirty="0" smtClean="0"/>
              <a:t>обрать </a:t>
            </a:r>
            <a:r>
              <a:rPr lang="ru-RU" sz="3200" b="1" dirty="0"/>
              <a:t>рассыпавшиеся пословицы, 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найти </a:t>
            </a:r>
            <a:r>
              <a:rPr lang="ru-RU" sz="3200" b="1" dirty="0"/>
              <a:t>в них наречия: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2482" y="1211253"/>
            <a:ext cx="24623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/>
              <a:t>Тише </a:t>
            </a:r>
            <a:r>
              <a:rPr lang="ru-RU" sz="3200" b="1" i="1" dirty="0" smtClean="0"/>
              <a:t>едешь 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10232" y="1217087"/>
            <a:ext cx="32219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/>
              <a:t>, дальше </a:t>
            </a:r>
            <a:r>
              <a:rPr lang="ru-RU" sz="3200" b="1" i="1" dirty="0"/>
              <a:t>будешь.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32482" y="1801862"/>
            <a:ext cx="30839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/>
              <a:t>В гостях </a:t>
            </a:r>
            <a:r>
              <a:rPr lang="ru-RU" sz="3200" b="1" i="1" dirty="0" smtClean="0"/>
              <a:t>хорошо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06705" y="1796028"/>
            <a:ext cx="29215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/>
              <a:t>, </a:t>
            </a:r>
            <a:r>
              <a:rPr lang="ru-RU" sz="3200" b="1" i="1" dirty="0"/>
              <a:t>а дома лучше.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32482" y="2380803"/>
            <a:ext cx="33950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/>
              <a:t>Готовь сани </a:t>
            </a:r>
            <a:r>
              <a:rPr lang="ru-RU" sz="3200" b="1" i="1" dirty="0" smtClean="0"/>
              <a:t>летом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18634" y="2380801"/>
            <a:ext cx="31161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/>
              <a:t>, </a:t>
            </a:r>
            <a:r>
              <a:rPr lang="ru-RU" sz="3200" b="1" i="1" dirty="0"/>
              <a:t>а телегу зимой.</a:t>
            </a:r>
            <a:endParaRPr lang="ru-RU" sz="32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-1" y="2965576"/>
            <a:ext cx="9141969" cy="584775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Заменить </a:t>
            </a:r>
            <a:r>
              <a:rPr lang="ru-RU" sz="3200" b="1" dirty="0"/>
              <a:t>фразеологизм наречием: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4888" y="3613666"/>
            <a:ext cx="32155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/>
              <a:t>Спит как </a:t>
            </a:r>
            <a:r>
              <a:rPr lang="ru-RU" sz="3200" b="1" i="1" dirty="0" smtClean="0"/>
              <a:t>убитый.</a:t>
            </a:r>
            <a:endParaRPr lang="ru-RU" sz="32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863125" y="3613665"/>
            <a:ext cx="14997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/>
              <a:t>Крепко</a:t>
            </a:r>
            <a:endParaRPr lang="ru-RU" sz="32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1690" y="4206359"/>
            <a:ext cx="53970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/>
              <a:t>Знать как свои пять </a:t>
            </a:r>
            <a:r>
              <a:rPr lang="ru-RU" sz="3200" b="1" i="1" dirty="0" smtClean="0"/>
              <a:t>пальцев.</a:t>
            </a:r>
            <a:endParaRPr lang="ru-RU" sz="32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67489" y="4196356"/>
            <a:ext cx="15758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/>
              <a:t>Хорошо</a:t>
            </a:r>
            <a:endParaRPr lang="ru-RU" sz="32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1984" y="4907518"/>
            <a:ext cx="33561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/>
              <a:t>Как кот </a:t>
            </a:r>
            <a:r>
              <a:rPr lang="ru-RU" sz="3200" b="1" i="1" dirty="0" smtClean="0"/>
              <a:t>наплакал.</a:t>
            </a:r>
            <a:endParaRPr lang="ru-RU" sz="32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416403" y="4907517"/>
            <a:ext cx="11240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/>
              <a:t>Мало</a:t>
            </a:r>
            <a:endParaRPr lang="ru-RU" sz="32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71984" y="5558909"/>
            <a:ext cx="31365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/>
              <a:t>Ни свет ни </a:t>
            </a:r>
            <a:r>
              <a:rPr lang="ru-RU" sz="3200" b="1" i="1" dirty="0" smtClean="0"/>
              <a:t>заря.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251694" y="5558909"/>
            <a:ext cx="10695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/>
              <a:t>Рано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62742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064430"/>
              </p:ext>
            </p:extLst>
          </p:nvPr>
        </p:nvGraphicFramePr>
        <p:xfrm>
          <a:off x="-2" y="3429000"/>
          <a:ext cx="9144000" cy="3779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</a:rPr>
                        <a:t>Маркировочные </a:t>
                      </a:r>
                      <a:r>
                        <a:rPr lang="ru-RU" sz="2800" b="1" dirty="0">
                          <a:effectLst/>
                        </a:rPr>
                        <a:t>значки: </a:t>
                      </a:r>
                      <a:endParaRPr lang="ru-RU" sz="2800" b="1" dirty="0" smtClean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effectLst/>
                        </a:rPr>
                        <a:t>  √          Знаю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3200" b="1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b="1" baseline="0" dirty="0" smtClean="0">
                          <a:effectLst/>
                        </a:rPr>
                        <a:t>  </a:t>
                      </a:r>
                      <a:r>
                        <a:rPr lang="ru-RU" sz="3200" b="1" dirty="0" smtClean="0">
                          <a:effectLst/>
                        </a:rPr>
                        <a:t>+          Узнал </a:t>
                      </a:r>
                      <a:r>
                        <a:rPr lang="ru-RU" sz="3200" b="1" dirty="0">
                          <a:effectLst/>
                        </a:rPr>
                        <a:t>(новая информация</a:t>
                      </a:r>
                      <a:r>
                        <a:rPr lang="ru-RU" sz="3200" b="1" dirty="0" smtClean="0">
                          <a:effectLst/>
                        </a:rPr>
                        <a:t>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3200" b="1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b="1" baseline="0" dirty="0" smtClean="0">
                          <a:effectLst/>
                        </a:rPr>
                        <a:t>  </a:t>
                      </a:r>
                      <a:r>
                        <a:rPr lang="ru-RU" sz="3200" b="1" dirty="0" smtClean="0">
                          <a:effectLst/>
                        </a:rPr>
                        <a:t>-           Хочу </a:t>
                      </a:r>
                      <a:r>
                        <a:rPr lang="ru-RU" sz="3200" b="1" dirty="0">
                          <a:effectLst/>
                        </a:rPr>
                        <a:t>узнать </a:t>
                      </a:r>
                      <a:r>
                        <a:rPr lang="ru-RU" sz="3200" b="1" dirty="0" smtClean="0">
                          <a:effectLst/>
                        </a:rPr>
                        <a:t>подробнее </a:t>
                      </a:r>
                      <a:r>
                        <a:rPr lang="ru-RU" sz="3200" b="1" dirty="0">
                          <a:effectLst/>
                        </a:rPr>
                        <a:t>(думал иначе</a:t>
                      </a:r>
                      <a:r>
                        <a:rPr lang="ru-RU" sz="3200" b="1" dirty="0" smtClean="0">
                          <a:effectLst/>
                        </a:rPr>
                        <a:t>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3200" dirty="0">
                        <a:effectLst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-1" y="19050"/>
            <a:ext cx="9143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ИНСЕРТ</a:t>
            </a:r>
            <a:endParaRPr lang="ru-RU" sz="4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2" y="726936"/>
            <a:ext cx="914400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/>
          </a:p>
          <a:p>
            <a:pPr algn="ctr"/>
            <a:r>
              <a:rPr lang="ru-RU" sz="3600" b="1" dirty="0" smtClean="0"/>
              <a:t>Внимательно прочитайте текст. Отметьте маркировочными знаками каждый пункт.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85083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19650" y="314325"/>
            <a:ext cx="3368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ФИЗКУЛЬТМИНУТКА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1354" y="1776710"/>
            <a:ext cx="6420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ФИЗКУЛЬТМИНУТКА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95304" y="2967335"/>
            <a:ext cx="6420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ФИЗКУЛЬТМИНУТКА</a:t>
            </a:r>
            <a:endParaRPr lang="ru-RU" sz="54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24004" y="4167485"/>
            <a:ext cx="6420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ФИЗКУЛЬТМИНУТКА</a:t>
            </a:r>
            <a:endParaRPr lang="ru-RU" sz="5400" b="1" cap="none" spc="50" dirty="0">
              <a:ln w="11430"/>
              <a:solidFill>
                <a:srgbClr val="FF66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7" descr="sova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" y="4488399"/>
            <a:ext cx="2629748" cy="2369601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88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Oval 2"/>
          <p:cNvSpPr>
            <a:spLocks noChangeArrowheads="1"/>
          </p:cNvSpPr>
          <p:nvPr/>
        </p:nvSpPr>
        <p:spPr bwMode="auto">
          <a:xfrm>
            <a:off x="323850" y="404813"/>
            <a:ext cx="1150938" cy="1081087"/>
          </a:xfrm>
          <a:prstGeom prst="ellipse">
            <a:avLst/>
          </a:prstGeom>
          <a:gradFill rotWithShape="1">
            <a:gsLst>
              <a:gs pos="0">
                <a:srgbClr val="EB1D5D"/>
              </a:gs>
              <a:gs pos="100000">
                <a:srgbClr val="6D0D2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7308850" y="5229225"/>
            <a:ext cx="1008063" cy="100806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65540" name="Picture 4" descr="18m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412875"/>
            <a:ext cx="20161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1" name="AutoShape 5"/>
          <p:cNvSpPr>
            <a:spLocks noChangeArrowheads="1"/>
          </p:cNvSpPr>
          <p:nvPr/>
        </p:nvSpPr>
        <p:spPr bwMode="auto">
          <a:xfrm>
            <a:off x="7019925" y="333375"/>
            <a:ext cx="1584325" cy="122396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AD298A"/>
              </a:gs>
              <a:gs pos="100000">
                <a:srgbClr val="50134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5542" name="AutoShape 6"/>
          <p:cNvSpPr>
            <a:spLocks noChangeArrowheads="1"/>
          </p:cNvSpPr>
          <p:nvPr/>
        </p:nvSpPr>
        <p:spPr bwMode="auto">
          <a:xfrm>
            <a:off x="323850" y="4797425"/>
            <a:ext cx="1438275" cy="1584325"/>
          </a:xfrm>
          <a:prstGeom prst="diamond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381000" y="188641"/>
            <a:ext cx="8077200" cy="5754960"/>
          </a:xfrm>
        </p:spPr>
        <p:txBody>
          <a:bodyPr/>
          <a:lstStyle/>
          <a:p>
            <a:pPr marL="11430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Физкультминутка</a:t>
            </a:r>
          </a:p>
          <a:p>
            <a:pPr marL="114300" indent="0" algn="ctr">
              <a:buNone/>
            </a:pP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18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1000">
        <p14:switch dir="r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07031E-6 L 0.74827 -0.00532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13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0532 L 0.00018 0.67137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" y="338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2613 L -0.7165 -0.03654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33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3.00648E-6 L -0.00799 -0.65565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-327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 animBg="1"/>
      <p:bldP spid="65539" grpId="0" animBg="1"/>
      <p:bldP spid="65541" grpId="0" animBg="1"/>
      <p:bldP spid="6554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Oval 2"/>
          <p:cNvSpPr>
            <a:spLocks noChangeArrowheads="1"/>
          </p:cNvSpPr>
          <p:nvPr/>
        </p:nvSpPr>
        <p:spPr bwMode="auto">
          <a:xfrm>
            <a:off x="482600" y="2767013"/>
            <a:ext cx="1008063" cy="93662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332656"/>
            <a:ext cx="55446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Физкультминутка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6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1000">
        <p14:switch dir="r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" presetID="22" presetClass="path" presetSubtype="0" repeatCount="2000" accel="50000" decel="5000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34 0.03955 C -0.00034 -0.1568 0.09566 -0.31938 0.21198 -0.31938 C 0.34931 -0.31938 0.39896 -0.13899 0.41945 -0.03145 L 0.44097 0.11078 C 0.46233 0.21809 0.51545 0.39547 0.67014 0.39547 C 0.76927 0.39547 0.88125 0.23543 0.88125 0.03955 C 0.88125 -0.1568 0.76927 -0.31938 0.67014 -0.31938 C 0.51545 -0.31938 0.46233 -0.13899 0.44097 -0.03145 L 0.41945 0.11078 C 0.39896 0.21809 0.34931 0.39547 0.21198 0.39547 C 0.09566 0.39547 -0.00034 0.23543 -0.00034 0.03955 Z " pathEditMode="relative" rAng="16200000" ptsTypes="ffFffffFfff">
                                      <p:cBhvr>
                                        <p:cTn id="9" dur="3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80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animBg="1"/>
      <p:bldP spid="66562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53989" y="298309"/>
            <a:ext cx="7632848" cy="6192688"/>
            <a:chOff x="1066" y="482"/>
            <a:chExt cx="3129" cy="3129"/>
          </a:xfrm>
        </p:grpSpPr>
        <p:sp>
          <p:nvSpPr>
            <p:cNvPr id="196612" name="Oval 3"/>
            <p:cNvSpPr>
              <a:spLocks noChangeArrowheads="1"/>
            </p:cNvSpPr>
            <p:nvPr/>
          </p:nvSpPr>
          <p:spPr bwMode="auto">
            <a:xfrm rot="-5400000">
              <a:off x="3129" y="1322"/>
              <a:ext cx="635" cy="14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6FF33"/>
                </a:gs>
              </a:gsLst>
              <a:lin ang="5400000" scaled="1"/>
            </a:gra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613" name="Oval 4"/>
            <p:cNvSpPr>
              <a:spLocks noChangeArrowheads="1"/>
            </p:cNvSpPr>
            <p:nvPr/>
          </p:nvSpPr>
          <p:spPr bwMode="auto">
            <a:xfrm rot="-5400000">
              <a:off x="1496" y="1322"/>
              <a:ext cx="635" cy="149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FFFFFF"/>
                </a:gs>
              </a:gsLst>
              <a:lin ang="5400000" scaled="1"/>
            </a:gra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614" name="Oval 5"/>
            <p:cNvSpPr>
              <a:spLocks noChangeArrowheads="1"/>
            </p:cNvSpPr>
            <p:nvPr/>
          </p:nvSpPr>
          <p:spPr bwMode="auto">
            <a:xfrm>
              <a:off x="2336" y="2115"/>
              <a:ext cx="635" cy="14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BFB53"/>
                </a:gs>
              </a:gsLst>
              <a:lin ang="5400000" scaled="1"/>
            </a:gra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615" name="Oval 6"/>
            <p:cNvSpPr>
              <a:spLocks noChangeArrowheads="1"/>
            </p:cNvSpPr>
            <p:nvPr/>
          </p:nvSpPr>
          <p:spPr bwMode="auto">
            <a:xfrm>
              <a:off x="2336" y="482"/>
              <a:ext cx="635" cy="1496"/>
            </a:xfrm>
            <a:prstGeom prst="ellipse">
              <a:avLst/>
            </a:prstGeom>
            <a:gradFill rotWithShape="1">
              <a:gsLst>
                <a:gs pos="0">
                  <a:srgbClr val="4BFB53"/>
                </a:gs>
                <a:gs pos="100000">
                  <a:srgbClr val="FFFFFF"/>
                </a:gs>
              </a:gsLst>
              <a:lin ang="5400000" scaled="1"/>
            </a:gra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6616" name="Oval 7"/>
            <p:cNvSpPr>
              <a:spLocks noChangeArrowheads="1"/>
            </p:cNvSpPr>
            <p:nvPr/>
          </p:nvSpPr>
          <p:spPr bwMode="auto">
            <a:xfrm>
              <a:off x="2381" y="1797"/>
              <a:ext cx="545" cy="545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664" name="Oval 8"/>
          <p:cNvSpPr>
            <a:spLocks noChangeArrowheads="1"/>
          </p:cNvSpPr>
          <p:nvPr/>
        </p:nvSpPr>
        <p:spPr bwMode="auto">
          <a:xfrm>
            <a:off x="4283075" y="836613"/>
            <a:ext cx="287338" cy="287337"/>
          </a:xfrm>
          <a:prstGeom prst="ellipse">
            <a:avLst/>
          </a:prstGeom>
          <a:solidFill>
            <a:srgbClr val="FFFF00"/>
          </a:solidFill>
          <a:ln w="57150" cap="rnd">
            <a:solidFill>
              <a:srgbClr val="CCFF99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71046"/>
            <a:ext cx="43086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Физкультминутка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40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75 -0.07123 C 0.021 -0.07215 0.03316 -0.07331 0.03958 -0.06892 C 0.046 -0.06406 0.0467 -0.0555 0.05399 -0.04209 C 0.0618 -0.02914 0.07812 -0.0111 0.08541 0.01087 C 0.09253 0.03307 0.09583 0.06152 0.09757 0.09112 C 0.09982 0.12003 0.1 0.15819 0.09757 0.18617 C 0.09531 0.21369 0.08958 0.23844 0.08316 0.25902 C 0.07639 0.28053 0.05607 0.30504 0.05833 0.31221 C 0.06076 0.31984 0.07916 0.30759 0.09757 0.30366 C 0.11597 0.29903 0.14236 0.2914 0.16823 0.2877 C 0.19427 0.28492 0.22743 0.28469 0.2533 0.28585 C 0.27934 0.287 0.30347 0.28932 0.32396 0.29464 C 0.34444 0.30042 0.36007 0.3099 0.37569 0.31892 C 0.39166 0.32794 0.41337 0.3358 0.41927 0.34783 C 0.42552 0.35962 0.41962 0.37697 0.41094 0.39038 C 0.40243 0.40333 0.38403 0.41813 0.36736 0.42808 C 0.35087 0.43756 0.33455 0.44242 0.31128 0.44797 C 0.28837 0.45329 0.25416 0.46115 0.22847 0.46138 C 0.20278 0.46161 0.1809 0.45421 0.15798 0.45028 C 0.13489 0.44589 0.10364 0.4401 0.08941 0.43687 C 0.07517 0.43363 0.07309 0.42553 0.07274 0.43039 C 0.07257 0.43478 0.08229 0.44635 0.0875 0.46554 C 0.09236 0.48474 0.1 0.52243 0.10191 0.5451 C 0.10364 0.56846 0.09809 0.58418 0.09757 0.60268 C 0.09739 0.62119 0.10278 0.63437 0.09982 0.65611 C 0.09705 0.67808 0.08941 0.71323 0.08107 0.73381 C 0.07274 0.75486 0.0585 0.77012 0.05 0.78053 C 0.04132 0.79071 0.03889 0.79487 0.02934 0.79602 C 0.01979 0.79741 0.00364 0.79741 -0.00816 0.78932 C -0.01979 0.78145 -0.03195 0.76758 -0.04132 0.74676 C -0.05052 0.72711 -0.05972 0.6908 -0.06424 0.66698 C -0.0684 0.64339 -0.06806 0.62581 -0.06823 0.605 C -0.0684 0.58418 -0.0691 0.56406 -0.06615 0.54279 C -0.06337 0.52243 -0.05764 0.49977 -0.05174 0.48127 C -0.04566 0.46254 -0.03386 0.44265 -0.0309 0.43224 C -0.02813 0.4223 -0.03177 0.41952 -0.03507 0.41929 C -0.03854 0.41883 -0.03611 0.42345 -0.05174 0.43039 C -0.06719 0.43687 -0.1007 0.45421 -0.1283 0.45907 C -0.15625 0.46392 -0.19358 0.45999 -0.21754 0.45907 C -0.24184 0.45768 -0.25365 0.45652 -0.27361 0.45259 C -0.29358 0.4482 -0.32205 0.44172 -0.33802 0.43455 C -0.35365 0.42785 -0.36007 0.41929 -0.36927 0.41027 C -0.37813 0.40148 -0.39011 0.39408 -0.39202 0.38136 C -0.39358 0.3691 -0.39097 0.34713 -0.37952 0.33441 C -0.36823 0.32193 -0.34219 0.31291 -0.32361 0.30597 C -0.30486 0.29834 -0.2842 0.29325 -0.26754 0.29001 C -0.25052 0.28724 -0.24045 0.28793 -0.22188 0.2877 C -0.20313 0.28724 -0.17275 0.28724 -0.15538 0.2877 C -0.1382 0.28793 -0.13247 0.287 -0.11823 0.29001 C -0.10365 0.29348 -0.0842 0.30273 -0.07031 0.30805 C -0.0566 0.31337 -0.03993 0.32655 -0.03507 0.32354 C -0.03021 0.32008 -0.03629 0.31083 -0.04132 0.29001 C -0.04618 0.2692 -0.0599 0.22271 -0.06424 0.19959 C -0.06823 0.176 -0.06615 0.16721 -0.06615 0.14848 C -0.06615 0.13021 -0.06545 0.10708 -0.06424 0.08881 C -0.06268 0.06984 -0.06129 0.0525 -0.05781 0.03747 C -0.05434 0.0222 -0.04844 0.00902 -0.0434 -0.00231 C -0.03802 -0.01364 -0.03281 -0.02243 -0.02674 -0.03122 C -0.02084 -0.03978 -0.01302 -0.04787 -0.00816 -0.05319 C -0.0033 -0.05851 -0.00191 -0.05897 0.00225 -0.06198 C 0.0066 -0.06545 0.0085 -0.06984 0.01475 -0.07123 Z " pathEditMode="relative" rAng="0" ptsTypes="aaaaaaaaaaaaaaaaaaaaaaaaaaaaaaaaaaaaaaaaaaaaaaaaaaaaaaaaaaaaa">
                                      <p:cBhvr>
                                        <p:cTn id="9" dur="30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433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4" grpId="0" animBg="1"/>
      <p:bldP spid="70664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PubPieSlice"/>
          <p:cNvSpPr>
            <a:spLocks noEditPoints="1" noChangeArrowheads="1"/>
          </p:cNvSpPr>
          <p:nvPr/>
        </p:nvSpPr>
        <p:spPr bwMode="auto">
          <a:xfrm>
            <a:off x="1547813" y="404813"/>
            <a:ext cx="6911975" cy="619283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21599" y="10725"/>
                </a:moveTo>
                <a:cubicBezTo>
                  <a:pt x="21559" y="4790"/>
                  <a:pt x="1673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lnTo>
                  <a:pt x="10800" y="10800"/>
                </a:lnTo>
                <a:lnTo>
                  <a:pt x="21599" y="10725"/>
                </a:lnTo>
                <a:close/>
              </a:path>
            </a:pathLst>
          </a:custGeom>
          <a:gradFill rotWithShape="1">
            <a:gsLst>
              <a:gs pos="0">
                <a:srgbClr val="00CC00"/>
              </a:gs>
              <a:gs pos="100000">
                <a:srgbClr val="005E00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8611" name="Oval 3"/>
          <p:cNvSpPr>
            <a:spLocks noChangeArrowheads="1"/>
          </p:cNvSpPr>
          <p:nvPr/>
        </p:nvSpPr>
        <p:spPr bwMode="auto">
          <a:xfrm>
            <a:off x="4632325" y="3248025"/>
            <a:ext cx="720725" cy="6477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94564" name="Picture 4" descr="li10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925" y="3429000"/>
            <a:ext cx="6734175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654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1000">
        <p14:switch dir="r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path" presetSubtype="0" repeatCount="2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267 -0.03191 C 0.346 -0.28931 0.17222 -0.48335 -0.02691 -0.45953 C -0.21771 -0.43871 -0.37639 -0.23473 -0.36042 0.01688 C -0.34809 0.25 -0.20104 0.43872 -0.02257 0.41952 C 0.14097 0.40079 0.27968 0.22711 0.2684 0.00971 C 0.25729 -0.18802 0.13298 -0.3506 -0.01927 -0.33603 C -0.15868 -0.31984 -0.275 -0.17599 -0.26424 0.00717 C -0.25608 0.17137 -0.15538 0.30921 -0.0316 0.29232 C 0.08246 0.28099 0.17934 0.17045 0.17274 0.02105 C 0.16389 -0.10985 0.08628 -0.22317 -0.01198 -0.21022 C -0.09757 -0.20282 -0.17587 -0.11702 -0.16962 -0.003 C -0.16459 0.09228 -0.10973 0.17507 -0.03785 0.16929 C 0.02135 0.16397 0.07916 0.10939 0.07343 0.0333 C 0.07205 -0.02937 0.03854 -0.09066 -0.00417 -0.0895 C -0.03941 -0.08256 -0.0724 -0.06036 -0.07448 -0.01572 C -0.07379 0.01342 -0.06372 0.0377 -0.04601 0.0444 C -0.03525 0.04764 -0.03125 0.04464 -0.02223 0.04117 " pathEditMode="relative" rAng="-503041" ptsTypes="fffffffffffffffff">
                                      <p:cBhvr>
                                        <p:cTn id="10" dur="5000" spd="-1000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58" y="5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animBg="1"/>
      <p:bldP spid="68611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19650" y="314325"/>
            <a:ext cx="3368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ФИЗКУЛЬТМИНУТКА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1354" y="1776710"/>
            <a:ext cx="6420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ФИЗКУЛЬТМИНУТКА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95304" y="3034605"/>
            <a:ext cx="6420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ФИЗКУЛЬТМИНУТКА</a:t>
            </a:r>
            <a:endParaRPr lang="ru-RU" sz="54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62079" y="4224635"/>
            <a:ext cx="6420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ФИЗКУЛЬТМИНУТКА</a:t>
            </a:r>
            <a:endParaRPr lang="ru-RU" sz="5400" b="1" cap="none" spc="50" dirty="0">
              <a:ln w="11430"/>
              <a:solidFill>
                <a:srgbClr val="FF66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7" descr="sova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" y="4488399"/>
            <a:ext cx="2629748" cy="2369601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68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Маркировочная </a:t>
            </a:r>
            <a:r>
              <a:rPr lang="ru-RU" sz="3600" b="1" dirty="0" smtClean="0"/>
              <a:t>таблица</a:t>
            </a:r>
            <a:endParaRPr lang="ru-RU" sz="36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683520"/>
              </p:ext>
            </p:extLst>
          </p:nvPr>
        </p:nvGraphicFramePr>
        <p:xfrm>
          <a:off x="1005046" y="2028631"/>
          <a:ext cx="7133908" cy="273405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162175"/>
                <a:gridCol w="1980565"/>
                <a:gridCol w="2991168"/>
              </a:tblGrid>
              <a:tr h="231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Знаю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Узнал новое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Хочу узнать подробнее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43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 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489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32" y="0"/>
            <a:ext cx="91419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	Выкупанная </a:t>
            </a:r>
            <a:r>
              <a:rPr lang="ru-RU" sz="2800" b="1" i="1" dirty="0"/>
              <a:t>дождями окрестность казалась невиданно яркой… Осенние краски уже заметно вкрапились повсюду. Трава оживилась после майских дней, вдруг по-майски налившись изумрудом. На ее сверкающих лужах выпукло виднелись желтые лапы кленов. На черемухе одиноко вспыхивали  от солнца прозрачно-малиновые листья. </a:t>
            </a:r>
            <a:endParaRPr lang="ru-RU" sz="2800" b="1" i="1" dirty="0" smtClean="0"/>
          </a:p>
          <a:p>
            <a:r>
              <a:rPr lang="ru-RU" sz="2800" b="1" i="1" dirty="0"/>
              <a:t>	</a:t>
            </a:r>
            <a:r>
              <a:rPr lang="ru-RU" sz="2800" b="1" i="1" dirty="0" smtClean="0"/>
              <a:t>Слева </a:t>
            </a:r>
            <a:r>
              <a:rPr lang="ru-RU" sz="2800" b="1" i="1" dirty="0"/>
              <a:t>уплывали вдаль береговые кряжи… За ними кое-где горела Волга</a:t>
            </a:r>
            <a:r>
              <a:rPr lang="ru-RU" sz="2800" b="1" i="1" dirty="0" smtClean="0"/>
              <a:t>.</a:t>
            </a:r>
          </a:p>
          <a:p>
            <a:r>
              <a:rPr lang="ru-RU" sz="2800" b="1" i="1" dirty="0"/>
              <a:t>	</a:t>
            </a:r>
            <a:r>
              <a:rPr lang="ru-RU" sz="2800" b="1" i="1" dirty="0" smtClean="0"/>
              <a:t>						</a:t>
            </a:r>
            <a:r>
              <a:rPr lang="ru-RU" sz="2000" b="1" i="1" dirty="0" smtClean="0"/>
              <a:t>Константин Федин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032" y="4695737"/>
            <a:ext cx="9141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- найти наречия и выписать их со словом, к которому они относятся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649844"/>
            <a:ext cx="48321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- поставить </a:t>
            </a:r>
            <a:r>
              <a:rPr lang="ru-RU" sz="2800" b="1" dirty="0"/>
              <a:t>к наречию вопрос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032" y="6173064"/>
            <a:ext cx="72627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- подчеркнуть </a:t>
            </a:r>
            <a:r>
              <a:rPr lang="ru-RU" sz="2800" b="1" dirty="0"/>
              <a:t>наречие как член предложения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32" y="4172517"/>
            <a:ext cx="1595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Задание: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026" y="5811026"/>
            <a:ext cx="1046973" cy="1046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4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838522"/>
              </p:ext>
            </p:extLst>
          </p:nvPr>
        </p:nvGraphicFramePr>
        <p:xfrm>
          <a:off x="717785" y="2752635"/>
          <a:ext cx="5714999" cy="285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0631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</a:tblGrid>
              <a:tr h="2857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760475"/>
              </p:ext>
            </p:extLst>
          </p:nvPr>
        </p:nvGraphicFramePr>
        <p:xfrm>
          <a:off x="1371460" y="3040617"/>
          <a:ext cx="5066544" cy="342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3318"/>
                <a:gridCol w="633318"/>
                <a:gridCol w="633318"/>
                <a:gridCol w="633318"/>
                <a:gridCol w="633318"/>
                <a:gridCol w="633318"/>
                <a:gridCol w="633318"/>
                <a:gridCol w="633318"/>
              </a:tblGrid>
              <a:tr h="342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504996"/>
              </p:ext>
            </p:extLst>
          </p:nvPr>
        </p:nvGraphicFramePr>
        <p:xfrm>
          <a:off x="718363" y="3377720"/>
          <a:ext cx="5714999" cy="3333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0631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</a:tblGrid>
              <a:tr h="333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699920"/>
              </p:ext>
            </p:extLst>
          </p:nvPr>
        </p:nvGraphicFramePr>
        <p:xfrm>
          <a:off x="713393" y="3716412"/>
          <a:ext cx="5073652" cy="3333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9568"/>
                <a:gridCol w="632012"/>
                <a:gridCol w="641547"/>
                <a:gridCol w="636270"/>
                <a:gridCol w="618219"/>
                <a:gridCol w="632012"/>
                <a:gridCol w="632012"/>
                <a:gridCol w="632012"/>
              </a:tblGrid>
              <a:tr h="333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281952"/>
              </p:ext>
            </p:extLst>
          </p:nvPr>
        </p:nvGraphicFramePr>
        <p:xfrm>
          <a:off x="1369535" y="4052008"/>
          <a:ext cx="4419015" cy="342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6242"/>
                <a:gridCol w="650814"/>
                <a:gridCol w="629346"/>
                <a:gridCol w="620202"/>
                <a:gridCol w="636104"/>
                <a:gridCol w="628154"/>
                <a:gridCol w="628153"/>
              </a:tblGrid>
              <a:tr h="342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269959"/>
              </p:ext>
            </p:extLst>
          </p:nvPr>
        </p:nvGraphicFramePr>
        <p:xfrm>
          <a:off x="713840" y="4402972"/>
          <a:ext cx="5714999" cy="3333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0631"/>
                <a:gridCol w="633046"/>
                <a:gridCol w="642813"/>
                <a:gridCol w="640080"/>
                <a:gridCol w="632460"/>
                <a:gridCol w="616831"/>
                <a:gridCol w="633046"/>
                <a:gridCol w="633046"/>
                <a:gridCol w="633046"/>
              </a:tblGrid>
              <a:tr h="333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625145"/>
              </p:ext>
            </p:extLst>
          </p:nvPr>
        </p:nvGraphicFramePr>
        <p:xfrm>
          <a:off x="726329" y="4738807"/>
          <a:ext cx="5086352" cy="3333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1194"/>
                <a:gridCol w="633594"/>
                <a:gridCol w="633594"/>
                <a:gridCol w="633594"/>
                <a:gridCol w="633594"/>
                <a:gridCol w="633594"/>
                <a:gridCol w="633594"/>
                <a:gridCol w="633594"/>
              </a:tblGrid>
              <a:tr h="3333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0" y="520721"/>
            <a:ext cx="4495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/>
              <a:t>Навыворот</a:t>
            </a:r>
            <a:r>
              <a:rPr lang="ru-RU" sz="2400" b="1" dirty="0"/>
              <a:t>. </a:t>
            </a:r>
            <a:endParaRPr lang="ru-RU" sz="2400" b="1" dirty="0" smtClean="0"/>
          </a:p>
          <a:p>
            <a:pPr marL="342900" indent="-342900">
              <a:buAutoNum type="arabicPeriod"/>
            </a:pPr>
            <a:r>
              <a:rPr lang="ru-RU" sz="2400" b="1" dirty="0" smtClean="0"/>
              <a:t>В </a:t>
            </a:r>
            <a:r>
              <a:rPr lang="ru-RU" sz="2400" b="1" dirty="0"/>
              <a:t>предыдущий день. </a:t>
            </a:r>
            <a:endParaRPr lang="ru-RU" sz="2400" b="1" dirty="0" smtClean="0"/>
          </a:p>
          <a:p>
            <a:pPr marL="342900" indent="-342900">
              <a:buAutoNum type="arabicPeriod"/>
            </a:pPr>
            <a:r>
              <a:rPr lang="ru-RU" sz="2400" b="1" dirty="0" smtClean="0"/>
              <a:t>Синоним </a:t>
            </a:r>
            <a:r>
              <a:rPr lang="ru-RU" sz="2400" b="1" dirty="0"/>
              <a:t>слова </a:t>
            </a:r>
            <a:r>
              <a:rPr lang="ru-RU" sz="2400" b="1" i="1" dirty="0"/>
              <a:t>осмотрительно, </a:t>
            </a:r>
            <a:r>
              <a:rPr lang="ru-RU" sz="2400" b="1" i="1" dirty="0" smtClean="0"/>
              <a:t>с </a:t>
            </a:r>
            <a:r>
              <a:rPr lang="ru-RU" sz="2400" b="1" i="1" dirty="0"/>
              <a:t>опаской</a:t>
            </a:r>
            <a:r>
              <a:rPr lang="ru-RU" sz="2400" b="1" dirty="0"/>
              <a:t>. </a:t>
            </a:r>
            <a:endParaRPr lang="ru-RU" sz="2400" b="1" dirty="0" smtClean="0"/>
          </a:p>
          <a:p>
            <a:pPr marL="342900" indent="-342900">
              <a:buAutoNum type="arabicPeriod"/>
            </a:pPr>
            <a:r>
              <a:rPr lang="ru-RU" sz="2400" b="1" dirty="0" smtClean="0"/>
              <a:t>Очень </a:t>
            </a:r>
            <a:r>
              <a:rPr lang="ru-RU" sz="2400" b="1" dirty="0"/>
              <a:t>быстро, торопливо. </a:t>
            </a:r>
            <a:endParaRPr lang="ru-RU" sz="2400" b="1" dirty="0" smtClean="0"/>
          </a:p>
        </p:txBody>
      </p:sp>
      <p:sp>
        <p:nvSpPr>
          <p:cNvPr id="14" name="Прямоугольник 13"/>
          <p:cNvSpPr/>
          <p:nvPr/>
        </p:nvSpPr>
        <p:spPr>
          <a:xfrm>
            <a:off x="257175" y="5473005"/>
            <a:ext cx="87534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Ответы </a:t>
            </a:r>
          </a:p>
          <a:p>
            <a:pPr algn="ctr"/>
            <a:r>
              <a:rPr lang="ru-RU" sz="2800" b="1" dirty="0" smtClean="0"/>
              <a:t>1. Наизнанку</a:t>
            </a:r>
            <a:r>
              <a:rPr lang="ru-RU" sz="2800" b="1" dirty="0"/>
              <a:t>. 2</a:t>
            </a:r>
            <a:r>
              <a:rPr lang="ru-RU" sz="2800" b="1" dirty="0" smtClean="0"/>
              <a:t>. Накануне</a:t>
            </a:r>
            <a:r>
              <a:rPr lang="ru-RU" sz="2800" b="1" dirty="0"/>
              <a:t>. 3</a:t>
            </a:r>
            <a:r>
              <a:rPr lang="ru-RU" sz="2800" b="1" dirty="0" smtClean="0"/>
              <a:t>. Осторожно. 4. Поспешно. </a:t>
            </a:r>
          </a:p>
          <a:p>
            <a:pPr algn="ctr"/>
            <a:r>
              <a:rPr lang="ru-RU" sz="2800" b="1" dirty="0" smtClean="0"/>
              <a:t>5. Вручную. 6. Подчистую. 7. Примерно.</a:t>
            </a:r>
            <a:endParaRPr lang="ru-RU" sz="28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32440" y="2674199"/>
            <a:ext cx="79880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Н      А      И      З      Н      А      Н      К      У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503597" y="2981235"/>
            <a:ext cx="6021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Н      А	    К      А      Н      У      Н      Е</a:t>
            </a:r>
            <a:endParaRPr lang="ru-RU" sz="24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832440" y="3313576"/>
            <a:ext cx="73268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      С	      Т     О      Р      О      Ж     Н      О </a:t>
            </a:r>
            <a:endParaRPr lang="ru-RU" sz="24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32440" y="3641410"/>
            <a:ext cx="66926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      О	      С     П      Е     Ш      Н     О </a:t>
            </a:r>
            <a:endParaRPr lang="ru-RU" sz="24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503597" y="4014471"/>
            <a:ext cx="66926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    Р       У      Ч      Н     У       Ю </a:t>
            </a:r>
            <a:endParaRPr lang="ru-RU" sz="24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898756" y="4349499"/>
            <a:ext cx="66926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</a:t>
            </a:r>
            <a:r>
              <a:rPr lang="ru-RU" sz="2400" b="1" dirty="0" smtClean="0"/>
              <a:t>     О	     Д     Ч      И     С       Т      У      </a:t>
            </a:r>
            <a:r>
              <a:rPr lang="ru-RU" sz="2400" b="1" dirty="0"/>
              <a:t>Ю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898758" y="4690856"/>
            <a:ext cx="66926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</a:t>
            </a:r>
            <a:r>
              <a:rPr lang="ru-RU" sz="2400" b="1" dirty="0" smtClean="0"/>
              <a:t>     Р	     И    М      Е      Р      Н      О </a:t>
            </a:r>
            <a:endParaRPr lang="ru-RU" sz="2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910434" y="0"/>
            <a:ext cx="2669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К р о с </a:t>
            </a:r>
            <a:r>
              <a:rPr lang="ru-RU" sz="2800" b="1" dirty="0" err="1" smtClean="0"/>
              <a:t>с</a:t>
            </a:r>
            <a:r>
              <a:rPr lang="ru-RU" sz="2800" b="1" dirty="0" smtClean="0"/>
              <a:t> в о р д </a:t>
            </a:r>
            <a:endParaRPr lang="ru-RU" sz="2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335580" y="523220"/>
            <a:ext cx="48084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5. Ручным </a:t>
            </a:r>
            <a:r>
              <a:rPr lang="ru-RU" sz="2400" b="1" dirty="0"/>
              <a:t>способом, без применения </a:t>
            </a:r>
            <a:r>
              <a:rPr lang="ru-RU" sz="2400" b="1" dirty="0" smtClean="0"/>
              <a:t>механизма.</a:t>
            </a:r>
          </a:p>
          <a:p>
            <a:r>
              <a:rPr lang="ru-RU" sz="2400" b="1" dirty="0" smtClean="0"/>
              <a:t>6. Полностью</a:t>
            </a:r>
            <a:r>
              <a:rPr lang="ru-RU" sz="2400" b="1" dirty="0"/>
              <a:t>, без остатка (</a:t>
            </a:r>
            <a:r>
              <a:rPr lang="ru-RU" sz="2400" b="1" dirty="0" err="1"/>
              <a:t>просторечн</a:t>
            </a:r>
            <a:r>
              <a:rPr lang="ru-RU" sz="2400" b="1" dirty="0"/>
              <a:t>.) </a:t>
            </a:r>
            <a:endParaRPr lang="ru-RU" sz="2400" b="1" dirty="0" smtClean="0"/>
          </a:p>
          <a:p>
            <a:r>
              <a:rPr lang="ru-RU" sz="2400" b="1" dirty="0" smtClean="0"/>
              <a:t>7. Приблизительно.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	Выкупанная </a:t>
            </a:r>
            <a:r>
              <a:rPr lang="ru-RU" sz="3600" b="1" i="1" dirty="0"/>
              <a:t>дождями окрестность казалась </a:t>
            </a:r>
            <a:r>
              <a:rPr lang="ru-RU" sz="3600" b="1" i="1" dirty="0">
                <a:solidFill>
                  <a:srgbClr val="FF0000"/>
                </a:solidFill>
              </a:rPr>
              <a:t>невиданно яркой</a:t>
            </a:r>
            <a:r>
              <a:rPr lang="ru-RU" sz="3600" b="1" i="1" dirty="0"/>
              <a:t>… Осенние краски уже заметно </a:t>
            </a:r>
            <a:r>
              <a:rPr lang="ru-RU" sz="3600" b="1" i="1" dirty="0">
                <a:solidFill>
                  <a:srgbClr val="FF0000"/>
                </a:solidFill>
              </a:rPr>
              <a:t>вкрапились повсюду</a:t>
            </a:r>
            <a:r>
              <a:rPr lang="ru-RU" sz="3600" b="1" i="1" dirty="0"/>
              <a:t>. Трава оживилась после майских дней, </a:t>
            </a:r>
            <a:r>
              <a:rPr lang="ru-RU" sz="3600" b="1" i="1" dirty="0">
                <a:solidFill>
                  <a:srgbClr val="FF0000"/>
                </a:solidFill>
              </a:rPr>
              <a:t>вдруг по-майски налившись </a:t>
            </a:r>
            <a:r>
              <a:rPr lang="ru-RU" sz="3600" b="1" i="1" dirty="0"/>
              <a:t>изумрудом. На ее сверкающих лужах </a:t>
            </a:r>
            <a:r>
              <a:rPr lang="ru-RU" sz="3600" b="1" i="1" dirty="0">
                <a:solidFill>
                  <a:srgbClr val="FF0000"/>
                </a:solidFill>
              </a:rPr>
              <a:t>выпукло виднелись</a:t>
            </a:r>
            <a:r>
              <a:rPr lang="ru-RU" sz="3600" b="1" i="1" dirty="0"/>
              <a:t> желтые лапы кленов. На черемухе </a:t>
            </a:r>
            <a:r>
              <a:rPr lang="ru-RU" sz="3600" b="1" i="1" dirty="0">
                <a:solidFill>
                  <a:srgbClr val="FF0000"/>
                </a:solidFill>
              </a:rPr>
              <a:t>одиноко вспыхивали  </a:t>
            </a:r>
            <a:r>
              <a:rPr lang="ru-RU" sz="3600" b="1" i="1" dirty="0"/>
              <a:t>от солнца прозрачно-малиновые листья. </a:t>
            </a:r>
            <a:endParaRPr lang="ru-RU" sz="3600" b="1" i="1" dirty="0" smtClean="0"/>
          </a:p>
          <a:p>
            <a:r>
              <a:rPr lang="ru-RU" sz="3600" b="1" i="1" dirty="0"/>
              <a:t>	</a:t>
            </a:r>
            <a:r>
              <a:rPr lang="ru-RU" sz="3600" b="1" i="1" dirty="0" smtClean="0">
                <a:solidFill>
                  <a:srgbClr val="FF0000"/>
                </a:solidFill>
              </a:rPr>
              <a:t>Слева </a:t>
            </a:r>
            <a:r>
              <a:rPr lang="ru-RU" sz="3600" b="1" i="1" dirty="0">
                <a:solidFill>
                  <a:srgbClr val="FF0000"/>
                </a:solidFill>
              </a:rPr>
              <a:t>уплывали </a:t>
            </a:r>
            <a:r>
              <a:rPr lang="ru-RU" sz="3600" b="1" i="1" dirty="0"/>
              <a:t>вдаль береговые кряжи… За ними </a:t>
            </a:r>
            <a:r>
              <a:rPr lang="ru-RU" sz="3600" b="1" i="1" dirty="0">
                <a:solidFill>
                  <a:srgbClr val="FF0000"/>
                </a:solidFill>
              </a:rPr>
              <a:t>кое-где горела </a:t>
            </a:r>
            <a:r>
              <a:rPr lang="ru-RU" sz="3600" b="1" i="1" dirty="0"/>
              <a:t>Волга</a:t>
            </a:r>
            <a:r>
              <a:rPr lang="ru-RU" sz="3600" b="1" i="1" dirty="0" smtClean="0"/>
              <a:t>.</a:t>
            </a:r>
          </a:p>
          <a:p>
            <a:r>
              <a:rPr lang="ru-RU" sz="3600" b="1" i="1" dirty="0"/>
              <a:t>	</a:t>
            </a:r>
            <a:r>
              <a:rPr lang="ru-RU" sz="3600" b="1" i="1" dirty="0" smtClean="0"/>
              <a:t>				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91493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86797" y="1983459"/>
            <a:ext cx="2364750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endParaRPr lang="ru-RU" sz="1400" b="1" dirty="0" smtClean="0"/>
          </a:p>
          <a:p>
            <a:r>
              <a:rPr lang="en-US" sz="4400" b="1" dirty="0" smtClean="0"/>
              <a:t>                 </a:t>
            </a:r>
            <a:endParaRPr lang="ru-RU" sz="4400" b="1" dirty="0" smtClean="0"/>
          </a:p>
          <a:p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3349" y="147447"/>
            <a:ext cx="3353447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 </a:t>
            </a:r>
          </a:p>
          <a:p>
            <a:pPr algn="ctr"/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70562" y="147447"/>
            <a:ext cx="3622392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 </a:t>
            </a:r>
            <a:endParaRPr lang="ru-RU" sz="2800" b="1" dirty="0" smtClean="0"/>
          </a:p>
          <a:p>
            <a:pPr algn="ctr"/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7441" y="3700134"/>
            <a:ext cx="449878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 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975326" y="3700134"/>
            <a:ext cx="3860518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 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53350" y="1721848"/>
            <a:ext cx="1104470" cy="646331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признак </a:t>
            </a:r>
          </a:p>
          <a:p>
            <a:pPr algn="ctr"/>
            <a:r>
              <a:rPr lang="ru-RU" b="1" dirty="0" smtClean="0"/>
              <a:t>действия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757513" y="1721848"/>
            <a:ext cx="1122680" cy="923330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признак </a:t>
            </a:r>
          </a:p>
          <a:p>
            <a:pPr algn="ctr"/>
            <a:r>
              <a:rPr lang="ru-RU" b="1" dirty="0" smtClean="0"/>
              <a:t>другого </a:t>
            </a:r>
          </a:p>
          <a:p>
            <a:pPr algn="ctr"/>
            <a:r>
              <a:rPr lang="ru-RU" b="1" dirty="0" smtClean="0"/>
              <a:t>признака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460909" y="2468755"/>
            <a:ext cx="1878336" cy="369332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/>
              <a:t>обстоятельством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0598" y="1895587"/>
            <a:ext cx="1682513" cy="369332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определением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1333" y="4626759"/>
            <a:ext cx="610681" cy="369332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где?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4648" y="6116102"/>
            <a:ext cx="894732" cy="369332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зачем?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269796" y="6300768"/>
            <a:ext cx="966740" cy="369332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откуда?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427388" y="6301581"/>
            <a:ext cx="844270" cy="369332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когда?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690411" y="4626759"/>
            <a:ext cx="1162498" cy="646331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/>
              <a:t>к</a:t>
            </a:r>
            <a:r>
              <a:rPr lang="ru-RU" b="1" dirty="0" smtClean="0"/>
              <a:t>аким</a:t>
            </a:r>
          </a:p>
          <a:p>
            <a:pPr algn="ctr"/>
            <a:r>
              <a:rPr lang="ru-RU" b="1" dirty="0" smtClean="0"/>
              <a:t>образом?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65355" y="5254616"/>
            <a:ext cx="754566" cy="369332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куда?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274084" y="6301581"/>
            <a:ext cx="1037335" cy="369332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почему?</a:t>
            </a:r>
            <a:endParaRPr lang="ru-RU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912261" y="5810178"/>
            <a:ext cx="630557" cy="369332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как?</a:t>
            </a:r>
            <a:endParaRPr lang="ru-RU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977846" y="4626759"/>
            <a:ext cx="922945" cy="369332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глаголу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264238" y="5296141"/>
            <a:ext cx="1273105" cy="369332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причастию</a:t>
            </a:r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457820" y="4575081"/>
            <a:ext cx="1636666" cy="369332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деепричастию</a:t>
            </a:r>
            <a:endParaRPr lang="ru-RU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993671" y="5662821"/>
            <a:ext cx="1947329" cy="369332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прилагательному</a:t>
            </a:r>
            <a:endParaRPr lang="ru-RU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729573" y="6198053"/>
            <a:ext cx="1970732" cy="369332"/>
          </a:xfrm>
          <a:prstGeom prst="rect">
            <a:avLst/>
          </a:prstGeom>
          <a:solidFill>
            <a:srgbClr val="D7A7D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другому наречию</a:t>
            </a:r>
            <a:endParaRPr lang="ru-RU" b="1" dirty="0"/>
          </a:p>
        </p:txBody>
      </p:sp>
      <p:cxnSp>
        <p:nvCxnSpPr>
          <p:cNvPr id="32" name="Прямая со стрелкой 31"/>
          <p:cNvCxnSpPr>
            <a:stCxn id="2" idx="0"/>
            <a:endCxn id="8" idx="1"/>
          </p:cNvCxnSpPr>
          <p:nvPr/>
        </p:nvCxnSpPr>
        <p:spPr>
          <a:xfrm flipV="1">
            <a:off x="4669172" y="562946"/>
            <a:ext cx="601390" cy="1420513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" idx="0"/>
            <a:endCxn id="6" idx="3"/>
          </p:cNvCxnSpPr>
          <p:nvPr/>
        </p:nvCxnSpPr>
        <p:spPr>
          <a:xfrm flipH="1" flipV="1">
            <a:off x="3486796" y="624501"/>
            <a:ext cx="1182376" cy="1358958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6" idx="2"/>
            <a:endCxn id="14" idx="0"/>
          </p:cNvCxnSpPr>
          <p:nvPr/>
        </p:nvCxnSpPr>
        <p:spPr>
          <a:xfrm>
            <a:off x="1810073" y="1101554"/>
            <a:ext cx="590004" cy="1367201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6" idx="2"/>
            <a:endCxn id="15" idx="0"/>
          </p:cNvCxnSpPr>
          <p:nvPr/>
        </p:nvCxnSpPr>
        <p:spPr>
          <a:xfrm flipH="1">
            <a:off x="1031855" y="1101554"/>
            <a:ext cx="778218" cy="794033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8" idx="2"/>
            <a:endCxn id="11" idx="0"/>
          </p:cNvCxnSpPr>
          <p:nvPr/>
        </p:nvCxnSpPr>
        <p:spPr>
          <a:xfrm flipH="1">
            <a:off x="6905585" y="978444"/>
            <a:ext cx="176173" cy="743404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8" idx="2"/>
            <a:endCxn id="13" idx="0"/>
          </p:cNvCxnSpPr>
          <p:nvPr/>
        </p:nvCxnSpPr>
        <p:spPr>
          <a:xfrm>
            <a:off x="7081758" y="978444"/>
            <a:ext cx="1237095" cy="743404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2" idx="2"/>
            <a:endCxn id="9" idx="0"/>
          </p:cNvCxnSpPr>
          <p:nvPr/>
        </p:nvCxnSpPr>
        <p:spPr>
          <a:xfrm flipH="1">
            <a:off x="2406831" y="3183788"/>
            <a:ext cx="2262341" cy="516346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endCxn id="10" idx="0"/>
          </p:cNvCxnSpPr>
          <p:nvPr/>
        </p:nvCxnSpPr>
        <p:spPr>
          <a:xfrm>
            <a:off x="4693794" y="3183788"/>
            <a:ext cx="2211791" cy="516346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stCxn id="9" idx="2"/>
            <a:endCxn id="16" idx="0"/>
          </p:cNvCxnSpPr>
          <p:nvPr/>
        </p:nvCxnSpPr>
        <p:spPr>
          <a:xfrm flipH="1">
            <a:off x="376674" y="4223354"/>
            <a:ext cx="2030157" cy="403405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endCxn id="21" idx="0"/>
          </p:cNvCxnSpPr>
          <p:nvPr/>
        </p:nvCxnSpPr>
        <p:spPr>
          <a:xfrm flipH="1">
            <a:off x="642638" y="4223354"/>
            <a:ext cx="1764198" cy="1031262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9" idx="2"/>
            <a:endCxn id="17" idx="0"/>
          </p:cNvCxnSpPr>
          <p:nvPr/>
        </p:nvCxnSpPr>
        <p:spPr>
          <a:xfrm flipH="1">
            <a:off x="682014" y="4223354"/>
            <a:ext cx="1724817" cy="1892748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stCxn id="9" idx="2"/>
            <a:endCxn id="18" idx="0"/>
          </p:cNvCxnSpPr>
          <p:nvPr/>
        </p:nvCxnSpPr>
        <p:spPr>
          <a:xfrm flipH="1">
            <a:off x="1753166" y="4223354"/>
            <a:ext cx="653665" cy="2077414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>
            <a:stCxn id="9" idx="2"/>
            <a:endCxn id="22" idx="0"/>
          </p:cNvCxnSpPr>
          <p:nvPr/>
        </p:nvCxnSpPr>
        <p:spPr>
          <a:xfrm>
            <a:off x="2406831" y="4223354"/>
            <a:ext cx="385921" cy="2078227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stCxn id="9" idx="2"/>
            <a:endCxn id="19" idx="0"/>
          </p:cNvCxnSpPr>
          <p:nvPr/>
        </p:nvCxnSpPr>
        <p:spPr>
          <a:xfrm>
            <a:off x="2406831" y="4223354"/>
            <a:ext cx="1442692" cy="2078227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stCxn id="9" idx="2"/>
            <a:endCxn id="23" idx="0"/>
          </p:cNvCxnSpPr>
          <p:nvPr/>
        </p:nvCxnSpPr>
        <p:spPr>
          <a:xfrm>
            <a:off x="2406831" y="4223354"/>
            <a:ext cx="1820709" cy="1586824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>
            <a:stCxn id="9" idx="2"/>
            <a:endCxn id="20" idx="0"/>
          </p:cNvCxnSpPr>
          <p:nvPr/>
        </p:nvCxnSpPr>
        <p:spPr>
          <a:xfrm>
            <a:off x="2406831" y="4223354"/>
            <a:ext cx="1864829" cy="403405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>
            <a:stCxn id="10" idx="2"/>
            <a:endCxn id="24" idx="0"/>
          </p:cNvCxnSpPr>
          <p:nvPr/>
        </p:nvCxnSpPr>
        <p:spPr>
          <a:xfrm flipH="1">
            <a:off x="5439319" y="4223354"/>
            <a:ext cx="1466266" cy="403405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 стрелкой 95"/>
          <p:cNvCxnSpPr>
            <a:endCxn id="25" idx="0"/>
          </p:cNvCxnSpPr>
          <p:nvPr/>
        </p:nvCxnSpPr>
        <p:spPr>
          <a:xfrm flipH="1">
            <a:off x="5900791" y="4223354"/>
            <a:ext cx="1027120" cy="1072787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 стрелкой 97"/>
          <p:cNvCxnSpPr>
            <a:stCxn id="10" idx="2"/>
            <a:endCxn id="28" idx="0"/>
          </p:cNvCxnSpPr>
          <p:nvPr/>
        </p:nvCxnSpPr>
        <p:spPr>
          <a:xfrm flipH="1">
            <a:off x="6714939" y="4223354"/>
            <a:ext cx="190646" cy="1974699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 стрелкой 100"/>
          <p:cNvCxnSpPr>
            <a:stCxn id="10" idx="2"/>
            <a:endCxn id="27" idx="0"/>
          </p:cNvCxnSpPr>
          <p:nvPr/>
        </p:nvCxnSpPr>
        <p:spPr>
          <a:xfrm>
            <a:off x="6905585" y="4223354"/>
            <a:ext cx="1061751" cy="1439467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 стрелкой 107"/>
          <p:cNvCxnSpPr>
            <a:stCxn id="10" idx="2"/>
            <a:endCxn id="26" idx="0"/>
          </p:cNvCxnSpPr>
          <p:nvPr/>
        </p:nvCxnSpPr>
        <p:spPr>
          <a:xfrm>
            <a:off x="6905585" y="4223354"/>
            <a:ext cx="1370568" cy="351727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414351" y="30289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3486797" y="1983459"/>
            <a:ext cx="2413994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endParaRPr lang="ru-RU" sz="1400" b="1" dirty="0" smtClean="0"/>
          </a:p>
          <a:p>
            <a:r>
              <a:rPr lang="ru-RU" sz="4400" b="1" dirty="0" smtClean="0"/>
              <a:t>НАРЕЧИЕ</a:t>
            </a:r>
          </a:p>
          <a:p>
            <a:endParaRPr lang="ru-RU" sz="1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133350" y="147447"/>
            <a:ext cx="3353447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 предложении является</a:t>
            </a:r>
            <a:endParaRPr lang="ru-RU" sz="28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5270562" y="147447"/>
            <a:ext cx="3622392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Обозначает</a:t>
            </a:r>
          </a:p>
          <a:p>
            <a:pPr algn="ctr"/>
            <a:endParaRPr lang="ru-RU" sz="20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4977846" y="3688077"/>
            <a:ext cx="3860518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Относится к </a:t>
            </a:r>
            <a:endParaRPr lang="ru-RU" sz="28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157446" y="3703999"/>
            <a:ext cx="449878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Отвечает на вопросы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41920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500"/>
                            </p:stCondLst>
                            <p:childTnLst>
                              <p:par>
                                <p:cTn id="1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50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500"/>
                            </p:stCondLst>
                            <p:childTnLst>
                              <p:par>
                                <p:cTn id="1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500"/>
                            </p:stCondLst>
                            <p:childTnLst>
                              <p:par>
                                <p:cTn id="2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500"/>
                            </p:stCondLst>
                            <p:childTnLst>
                              <p:par>
                                <p:cTn id="2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500"/>
                            </p:stCondLst>
                            <p:childTnLst>
                              <p:par>
                                <p:cTn id="2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00"/>
                            </p:stCondLst>
                            <p:childTnLst>
                              <p:par>
                                <p:cTn id="2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47" grpId="0" animBg="1"/>
      <p:bldP spid="49" grpId="0" animBg="1"/>
      <p:bldP spid="50" grpId="0" animBg="1"/>
      <p:bldP spid="52" grpId="0" animBg="1"/>
      <p:bldP spid="5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" y="0"/>
            <a:ext cx="9307864" cy="6984000"/>
          </a:xfrm>
          <a:prstGeom prst="rect">
            <a:avLst/>
          </a:prstGeom>
          <a:effectLst>
            <a:glow rad="1905000">
              <a:schemeClr val="accent1">
                <a:alpha val="0"/>
              </a:schemeClr>
            </a:glow>
          </a:effectLst>
        </p:spPr>
      </p:pic>
      <p:sp>
        <p:nvSpPr>
          <p:cNvPr id="2" name="Прямоугольник 1"/>
          <p:cNvSpPr/>
          <p:nvPr/>
        </p:nvSpPr>
        <p:spPr>
          <a:xfrm>
            <a:off x="165283" y="345043"/>
            <a:ext cx="90644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/>
              <a:t>Составьте пожелание нашим гостям </a:t>
            </a:r>
            <a:endParaRPr lang="ru-RU" sz="2800" b="1" dirty="0" smtClean="0"/>
          </a:p>
          <a:p>
            <a:pPr algn="r"/>
            <a:r>
              <a:rPr lang="ru-RU" sz="2800" b="1" dirty="0" smtClean="0"/>
              <a:t>с </a:t>
            </a:r>
            <a:r>
              <a:rPr lang="ru-RU" sz="2800" b="1" dirty="0"/>
              <a:t>использованием наречий.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4535" y="1525994"/>
            <a:ext cx="4548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…………………..  не болеть.</a:t>
            </a:r>
            <a:endParaRPr lang="ru-RU" sz="32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36255" y="2383870"/>
            <a:ext cx="8263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………………….. быть преданными своему делу.</a:t>
            </a:r>
            <a:endParaRPr lang="ru-RU" sz="32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709114" y="5466486"/>
            <a:ext cx="4183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Живите ………………….. .</a:t>
            </a:r>
            <a:endParaRPr lang="ru-RU" sz="32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124192" y="4527411"/>
            <a:ext cx="4556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………………….. улыбаться.</a:t>
            </a:r>
            <a:endParaRPr lang="ru-RU" sz="32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381116" y="3334435"/>
            <a:ext cx="4523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………………….. выглядеть.</a:t>
            </a:r>
            <a:endParaRPr lang="ru-RU" sz="32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19" y="4426984"/>
            <a:ext cx="2667000" cy="25545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всегда</a:t>
            </a:r>
          </a:p>
          <a:p>
            <a:pPr algn="ctr"/>
            <a:r>
              <a:rPr lang="ru-RU" sz="3200" b="1" dirty="0" smtClean="0"/>
              <a:t>никогда</a:t>
            </a:r>
          </a:p>
          <a:p>
            <a:pPr algn="ctr"/>
            <a:r>
              <a:rPr lang="ru-RU" sz="3200" b="1" dirty="0" smtClean="0"/>
              <a:t>чаще</a:t>
            </a:r>
          </a:p>
          <a:p>
            <a:pPr algn="ctr"/>
            <a:r>
              <a:rPr lang="ru-RU" sz="3200" b="1" dirty="0" smtClean="0"/>
              <a:t>счастливо</a:t>
            </a:r>
          </a:p>
          <a:p>
            <a:pPr algn="ctr"/>
            <a:r>
              <a:rPr lang="ru-RU" sz="3200" b="1" dirty="0" smtClean="0"/>
              <a:t>великолепно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43113" y="5373439"/>
            <a:ext cx="19495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счастливо</a:t>
            </a:r>
            <a:endParaRPr lang="ru-RU" sz="32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655215" y="1416130"/>
            <a:ext cx="1635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Никогда</a:t>
            </a:r>
            <a:endParaRPr lang="ru-RU" sz="32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1207725" y="2259390"/>
            <a:ext cx="13945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Всегда</a:t>
            </a:r>
            <a:endParaRPr lang="ru-RU" sz="32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349489" y="3187125"/>
            <a:ext cx="2489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Великолепно</a:t>
            </a:r>
            <a:endParaRPr lang="ru-RU" sz="32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3865926" y="4379029"/>
            <a:ext cx="11865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Чаще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224960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21067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Итоги урока</a:t>
            </a:r>
            <a:endParaRPr lang="ru-RU" sz="40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" y="1412736"/>
            <a:ext cx="9143999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Вы </a:t>
            </a:r>
            <a:r>
              <a:rPr lang="ru-RU" sz="3200" b="1" dirty="0"/>
              <a:t>достигли поставленных целей?</a:t>
            </a:r>
          </a:p>
          <a:p>
            <a:endParaRPr lang="ru-RU" sz="900" b="1" dirty="0" smtClean="0"/>
          </a:p>
          <a:p>
            <a:r>
              <a:rPr lang="ru-RU" sz="3200" b="1" dirty="0" smtClean="0"/>
              <a:t>Остались </a:t>
            </a:r>
            <a:r>
              <a:rPr lang="ru-RU" sz="3200" b="1" dirty="0"/>
              <a:t>ли у вас открытые вопросы?</a:t>
            </a:r>
          </a:p>
          <a:p>
            <a:pPr marL="285750" indent="-285750">
              <a:buFontTx/>
              <a:buChar char="-"/>
            </a:pPr>
            <a:endParaRPr lang="ru-RU" sz="900" b="1" dirty="0" smtClean="0"/>
          </a:p>
          <a:p>
            <a:r>
              <a:rPr lang="ru-RU" sz="3200" b="1" dirty="0" smtClean="0"/>
              <a:t>С </a:t>
            </a:r>
            <a:r>
              <a:rPr lang="ru-RU" sz="3200" b="1" dirty="0"/>
              <a:t>какими трудностями Вы столкнулись в своей деятельности? Как Вы их преодолевали?</a:t>
            </a:r>
          </a:p>
          <a:p>
            <a:pPr marL="285750" indent="-285750">
              <a:buFontTx/>
              <a:buChar char="-"/>
            </a:pPr>
            <a:endParaRPr lang="ru-RU" sz="900" b="1" dirty="0" smtClean="0"/>
          </a:p>
          <a:p>
            <a:r>
              <a:rPr lang="ru-RU" sz="3200" b="1" dirty="0" smtClean="0"/>
              <a:t>Как </a:t>
            </a:r>
            <a:r>
              <a:rPr lang="ru-RU" sz="3200" b="1" dirty="0"/>
              <a:t>Вы чувствовали себя на каждом этапе урока? Что Вам было интересно</a:t>
            </a:r>
            <a:r>
              <a:rPr lang="ru-RU" sz="3200" b="1" dirty="0" smtClean="0"/>
              <a:t>?</a:t>
            </a:r>
          </a:p>
          <a:p>
            <a:endParaRPr lang="ru-RU" sz="900" b="1" dirty="0" smtClean="0"/>
          </a:p>
          <a:p>
            <a:pPr lvl="0">
              <a:defRPr/>
            </a:pPr>
            <a:r>
              <a:rPr lang="ru-RU" sz="3200" b="1" dirty="0" smtClean="0">
                <a:ea typeface="Times New Roman" pitchFamily="18" charset="0"/>
                <a:cs typeface="Arial" pitchFamily="34" charset="0"/>
              </a:rPr>
              <a:t>А </a:t>
            </a:r>
            <a:r>
              <a:rPr lang="ru-RU" sz="3200" b="1" dirty="0">
                <a:ea typeface="Times New Roman" pitchFamily="18" charset="0"/>
                <a:cs typeface="Arial" pitchFamily="34" charset="0"/>
              </a:rPr>
              <a:t>что Вам еще хотелось бы узнать на следующих уроках?</a:t>
            </a:r>
            <a:r>
              <a:rPr lang="ru-RU" sz="3200" b="1" dirty="0"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9406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39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3032" y="2280523"/>
            <a:ext cx="809125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Учебник. Выучить правило, параграф 12</a:t>
            </a:r>
            <a:endParaRPr lang="ru-RU" sz="32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3032" y="3090148"/>
            <a:ext cx="651652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Упражнение №199, письменно </a:t>
            </a:r>
            <a:endParaRPr lang="ru-RU" sz="32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1665" y="3814048"/>
            <a:ext cx="29955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r>
              <a:rPr lang="ru-RU" sz="3200" b="1" cap="none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Работа с ЗУХ</a:t>
            </a:r>
            <a:endParaRPr lang="ru-RU" sz="3200" b="1" cap="none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8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" y="0"/>
            <a:ext cx="9307864" cy="6984000"/>
          </a:xfrm>
          <a:prstGeom prst="rect">
            <a:avLst/>
          </a:prstGeom>
          <a:effectLst>
            <a:glow rad="1905000">
              <a:schemeClr val="accent1">
                <a:alpha val="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995313" y="2496086"/>
            <a:ext cx="28248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Спасибо за урок!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70960" y="4237773"/>
            <a:ext cx="5168782" cy="1224000"/>
          </a:xfrm>
          <a:prstGeom prst="rect">
            <a:avLst/>
          </a:prstGeom>
          <a:effectLst>
            <a:softEdge rad="63500"/>
          </a:effectLst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</a:rPr>
              <a:t>Спасибо за урок!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85206" y="2967335"/>
            <a:ext cx="53735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урок!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7" descr="sova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" y="4614399"/>
            <a:ext cx="2629748" cy="2369601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28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20799" y="4424560"/>
            <a:ext cx="691176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kern="10" dirty="0" smtClean="0"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Наречие </a:t>
            </a:r>
            <a:r>
              <a:rPr lang="en-US" sz="5400" b="1" kern="10" dirty="0" smtClean="0"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– </a:t>
            </a:r>
            <a:endParaRPr lang="ru-RU" sz="5400" b="1" kern="10" dirty="0" smtClean="0">
              <a:solidFill>
                <a:srgbClr val="8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5400" b="1" kern="10" dirty="0" smtClean="0"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особенная часть </a:t>
            </a:r>
            <a:r>
              <a:rPr lang="ru-RU" sz="5400" b="1" kern="10" dirty="0"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речи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8575" y="354289"/>
            <a:ext cx="79811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 smtClean="0"/>
              <a:t>Загадка: </a:t>
            </a:r>
          </a:p>
          <a:p>
            <a:pPr algn="ctr">
              <a:spcAft>
                <a:spcPts val="0"/>
              </a:spcAft>
            </a:pPr>
            <a:r>
              <a:rPr lang="ru-RU" sz="3600" b="1" dirty="0" smtClean="0"/>
              <a:t>Самый </a:t>
            </a:r>
            <a:r>
              <a:rPr lang="ru-RU" sz="3600" b="1" dirty="0"/>
              <a:t>трудный я, друзья,</a:t>
            </a:r>
            <a:br>
              <a:rPr lang="ru-RU" sz="3600" b="1" dirty="0"/>
            </a:br>
            <a:r>
              <a:rPr lang="ru-RU" sz="3600" b="1" dirty="0"/>
              <a:t>И воспитать меня нельзя. </a:t>
            </a:r>
            <a:br>
              <a:rPr lang="ru-RU" sz="3600" b="1" dirty="0"/>
            </a:br>
            <a:r>
              <a:rPr lang="ru-RU" sz="3600" b="1" dirty="0"/>
              <a:t>Знайте: с кем ни поведусь,</a:t>
            </a:r>
            <a:br>
              <a:rPr lang="ru-RU" sz="3600" b="1" dirty="0"/>
            </a:br>
            <a:r>
              <a:rPr lang="ru-RU" sz="3600" b="1" dirty="0"/>
              <a:t>Все равно не изменюсь</a:t>
            </a:r>
            <a:r>
              <a:rPr lang="ru-RU" sz="3600" b="1" dirty="0" smtClean="0"/>
              <a:t>.</a:t>
            </a:r>
          </a:p>
          <a:p>
            <a:pPr algn="ctr">
              <a:spcAft>
                <a:spcPts val="0"/>
              </a:spcAft>
            </a:pPr>
            <a:endParaRPr lang="ru-RU" sz="3600" b="1" dirty="0"/>
          </a:p>
          <a:p>
            <a:pPr algn="ctr">
              <a:spcAft>
                <a:spcPts val="0"/>
              </a:spcAft>
            </a:pP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418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9374" y="181370"/>
            <a:ext cx="691176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kern="10" dirty="0" smtClean="0"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Наречие </a:t>
            </a:r>
            <a:r>
              <a:rPr lang="en-US" sz="5400" b="1" kern="10" dirty="0" smtClean="0"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– </a:t>
            </a:r>
            <a:endParaRPr lang="ru-RU" sz="5400" b="1" kern="10" dirty="0" smtClean="0">
              <a:solidFill>
                <a:srgbClr val="8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5400" b="1" kern="10" dirty="0" smtClean="0"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особенная часть </a:t>
            </a:r>
            <a:r>
              <a:rPr lang="ru-RU" sz="5400" b="1" kern="10" dirty="0"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речи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5" y="2388364"/>
            <a:ext cx="896302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- определять </a:t>
            </a:r>
            <a:r>
              <a:rPr lang="ru-RU" sz="3600" b="1" i="1" dirty="0"/>
              <a:t>наречие как часть речи</a:t>
            </a:r>
          </a:p>
          <a:p>
            <a:endParaRPr lang="ru-RU" sz="1000" b="1" i="1" dirty="0" smtClean="0"/>
          </a:p>
          <a:p>
            <a:r>
              <a:rPr lang="ru-RU" sz="3600" b="1" i="1" dirty="0" smtClean="0"/>
              <a:t>- усвоить </a:t>
            </a:r>
            <a:r>
              <a:rPr lang="ru-RU" sz="3600" b="1" i="1" dirty="0"/>
              <a:t>правила правописания наречий</a:t>
            </a:r>
          </a:p>
          <a:p>
            <a:endParaRPr lang="ru-RU" sz="1000" b="1" i="1" dirty="0" smtClean="0"/>
          </a:p>
          <a:p>
            <a:r>
              <a:rPr lang="ru-RU" sz="3600" b="1" i="1" dirty="0" smtClean="0"/>
              <a:t>- отличать наречие от </a:t>
            </a:r>
            <a:r>
              <a:rPr lang="ru-RU" sz="3600" b="1" i="1" dirty="0"/>
              <a:t>других частей </a:t>
            </a:r>
            <a:r>
              <a:rPr lang="ru-RU" sz="3600" b="1" i="1" dirty="0" smtClean="0"/>
              <a:t>речи</a:t>
            </a:r>
          </a:p>
          <a:p>
            <a:endParaRPr lang="ru-RU" sz="1000" b="1" i="1" dirty="0" smtClean="0"/>
          </a:p>
          <a:p>
            <a:r>
              <a:rPr lang="ru-RU" sz="3600" b="1" i="1" dirty="0" smtClean="0"/>
              <a:t>- осмыслить морфологические признаки наречий </a:t>
            </a:r>
          </a:p>
          <a:p>
            <a:endParaRPr lang="ru-RU" sz="1000" b="1" i="1" dirty="0" smtClean="0"/>
          </a:p>
          <a:p>
            <a:r>
              <a:rPr lang="ru-RU" sz="3600" b="1" i="1" dirty="0" smtClean="0"/>
              <a:t>- определять синтаксическую роль наречий</a:t>
            </a:r>
          </a:p>
        </p:txBody>
      </p:sp>
    </p:spTree>
    <p:extLst>
      <p:ext uri="{BB962C8B-B14F-4D97-AF65-F5344CB8AC3E}">
        <p14:creationId xmlns:p14="http://schemas.microsoft.com/office/powerpoint/2010/main" val="142335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482882" y="0"/>
            <a:ext cx="44525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/>
              <a:t>Ответьте </a:t>
            </a:r>
            <a:r>
              <a:rPr lang="ru-RU" sz="3600" b="1" dirty="0"/>
              <a:t>на </a:t>
            </a:r>
            <a:r>
              <a:rPr lang="ru-RU" sz="3600" b="1" dirty="0" smtClean="0"/>
              <a:t>вопросы:</a:t>
            </a:r>
            <a:endParaRPr lang="ru-RU" sz="3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28162" y="1209645"/>
            <a:ext cx="7870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tabLst>
                <a:tab pos="457200" algn="l"/>
              </a:tabLst>
            </a:pPr>
            <a:r>
              <a:rPr lang="ru-RU" sz="3200" b="1" dirty="0" smtClean="0"/>
              <a:t>1. Что </a:t>
            </a:r>
            <a:r>
              <a:rPr lang="ru-RU" sz="3200" b="1" dirty="0"/>
              <a:t>обозначает наречие как часть речи?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28162" y="1933545"/>
            <a:ext cx="74474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tabLst>
                <a:tab pos="457200" algn="l"/>
              </a:tabLst>
            </a:pPr>
            <a:r>
              <a:rPr lang="ru-RU" sz="3200" b="1" dirty="0" smtClean="0"/>
              <a:t>2. На </a:t>
            </a:r>
            <a:r>
              <a:rPr lang="ru-RU" sz="3200" b="1" dirty="0"/>
              <a:t>какие вопросы отвечают наречия?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28162" y="2643456"/>
            <a:ext cx="85158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tabLst>
                <a:tab pos="457200" algn="l"/>
              </a:tabLst>
            </a:pPr>
            <a:r>
              <a:rPr lang="ru-RU" sz="3200" b="1" dirty="0" smtClean="0"/>
              <a:t>3. К </a:t>
            </a:r>
            <a:r>
              <a:rPr lang="ru-RU" sz="3200" b="1" dirty="0"/>
              <a:t>словам какой части речи относятся наречия?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28162" y="3932337"/>
            <a:ext cx="59492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tabLst>
                <a:tab pos="457200" algn="l"/>
              </a:tabLst>
            </a:pPr>
            <a:r>
              <a:rPr lang="ru-RU" sz="3200" b="1" dirty="0" smtClean="0"/>
              <a:t>4. Можно </a:t>
            </a:r>
            <a:r>
              <a:rPr lang="ru-RU" sz="3200" b="1" dirty="0"/>
              <a:t>ли изменить наречие?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28162" y="4738122"/>
            <a:ext cx="85158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tabLst>
                <a:tab pos="457200" algn="l"/>
              </a:tabLst>
            </a:pPr>
            <a:r>
              <a:rPr lang="ru-RU" sz="3200" b="1" dirty="0" smtClean="0"/>
              <a:t>5. Каким </a:t>
            </a:r>
            <a:r>
              <a:rPr lang="ru-RU" sz="3200" b="1" dirty="0"/>
              <a:t>членом предложения является наречие?</a:t>
            </a:r>
            <a:endParaRPr lang="ru-RU" sz="3200" b="1" dirty="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223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733426" y="117574"/>
            <a:ext cx="76571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457200" algn="l"/>
              </a:tabLst>
            </a:pPr>
            <a:r>
              <a:rPr lang="ru-RU" sz="3200" b="1" dirty="0"/>
              <a:t>Работа </a:t>
            </a:r>
            <a:r>
              <a:rPr lang="ru-RU" sz="3200" b="1" dirty="0" smtClean="0"/>
              <a:t>в парах. </a:t>
            </a:r>
          </a:p>
          <a:p>
            <a:pPr lvl="0">
              <a:tabLst>
                <a:tab pos="457200" algn="l"/>
              </a:tabLst>
            </a:pPr>
            <a:endParaRPr lang="ru-RU" sz="3200" b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726653" y="1194614"/>
            <a:ext cx="767338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tabLst>
                <a:tab pos="457200" algn="l"/>
              </a:tabLst>
            </a:pPr>
            <a:r>
              <a:rPr lang="ru-RU" sz="3600" b="1" dirty="0" smtClean="0"/>
              <a:t>Информацию</a:t>
            </a:r>
            <a:r>
              <a:rPr lang="ru-RU" sz="3600" b="1" dirty="0"/>
              <a:t>, с которой </a:t>
            </a:r>
            <a:r>
              <a:rPr lang="ru-RU" sz="3600" b="1" dirty="0" smtClean="0"/>
              <a:t>согласны, помечайте знаком «+». </a:t>
            </a:r>
          </a:p>
          <a:p>
            <a:pPr lvl="0">
              <a:tabLst>
                <a:tab pos="457200" algn="l"/>
              </a:tabLst>
            </a:pPr>
            <a:endParaRPr lang="ru-RU" sz="3600" b="1" dirty="0"/>
          </a:p>
          <a:p>
            <a:pPr lvl="0">
              <a:tabLst>
                <a:tab pos="457200" algn="l"/>
              </a:tabLst>
            </a:pPr>
            <a:r>
              <a:rPr lang="ru-RU" sz="3600" b="1" dirty="0" smtClean="0"/>
              <a:t>Информацию</a:t>
            </a:r>
            <a:r>
              <a:rPr lang="ru-RU" sz="3600" b="1" dirty="0"/>
              <a:t>, с которой </a:t>
            </a:r>
            <a:r>
              <a:rPr lang="ru-RU" sz="3600" b="1" dirty="0" smtClean="0"/>
              <a:t>не согласны, помечайте </a:t>
            </a:r>
            <a:r>
              <a:rPr lang="ru-RU" sz="3600" b="1" dirty="0"/>
              <a:t>знаком </a:t>
            </a:r>
            <a:r>
              <a:rPr lang="ru-RU" sz="3600" b="1" dirty="0" smtClean="0"/>
              <a:t>«-».</a:t>
            </a:r>
            <a:endParaRPr lang="ru-RU" sz="3600" b="1" dirty="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312" y="4531869"/>
            <a:ext cx="2021331" cy="2021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49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9524"/>
            <a:ext cx="9143999" cy="584775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>
              <a:tabLst>
                <a:tab pos="457200" algn="l"/>
              </a:tabLst>
            </a:pPr>
            <a:r>
              <a:rPr lang="ru-RU" sz="3200" b="1" dirty="0" smtClean="0"/>
              <a:t>1. Что </a:t>
            </a:r>
            <a:r>
              <a:rPr lang="ru-RU" sz="3200" b="1" dirty="0"/>
              <a:t>обозначает наречие как часть речи?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2" y="2287844"/>
            <a:ext cx="9143999" cy="584775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>
              <a:tabLst>
                <a:tab pos="457200" algn="l"/>
              </a:tabLst>
            </a:pPr>
            <a:r>
              <a:rPr lang="ru-RU" sz="3200" b="1" dirty="0" smtClean="0"/>
              <a:t>2. На </a:t>
            </a:r>
            <a:r>
              <a:rPr lang="ru-RU" sz="3200" b="1" dirty="0"/>
              <a:t>какие вопросы отвечают наречия?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2" y="4442279"/>
            <a:ext cx="9143999" cy="584775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tabLst>
                <a:tab pos="457200" algn="l"/>
              </a:tabLst>
            </a:pPr>
            <a:r>
              <a:rPr lang="ru-RU" sz="3200" b="1" dirty="0" smtClean="0"/>
              <a:t>3. К </a:t>
            </a:r>
            <a:r>
              <a:rPr lang="ru-RU" sz="3200" b="1" dirty="0"/>
              <a:t>словам какой части речи относятся наречия?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718184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	Наречие </a:t>
            </a:r>
            <a:r>
              <a:rPr lang="ru-RU" sz="3200" b="1" i="1" dirty="0"/>
              <a:t>– это самостоятельная часть речи, которая обозначает признак действия </a:t>
            </a:r>
            <a:r>
              <a:rPr lang="ru-RU" sz="3200" b="1" i="1" dirty="0" smtClean="0"/>
              <a:t>или </a:t>
            </a:r>
            <a:r>
              <a:rPr lang="ru-RU" sz="3200" b="1" i="1" dirty="0"/>
              <a:t>признак другого </a:t>
            </a:r>
            <a:r>
              <a:rPr lang="ru-RU" sz="3200" b="1" i="1" dirty="0" smtClean="0"/>
              <a:t>признака.</a:t>
            </a:r>
            <a:endParaRPr lang="ru-RU" sz="3200" b="1" i="1" dirty="0"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1" y="2872619"/>
            <a:ext cx="91439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	Наречие отвечает </a:t>
            </a:r>
            <a:r>
              <a:rPr lang="ru-RU" sz="3200" b="1" i="1" dirty="0"/>
              <a:t>на вопросы как? каким образом? в какой степени? в какой мере? где? куда? откуда? когда? почему? зачем?  и др.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496" y="5027054"/>
            <a:ext cx="91440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	Наречие </a:t>
            </a:r>
            <a:r>
              <a:rPr lang="ru-RU" sz="3200" b="1" i="1" dirty="0"/>
              <a:t>чаще всего относится к глаголу (грамотно писать), реже к прилагательному, причастию, деепричастию, другому наречию </a:t>
            </a:r>
          </a:p>
        </p:txBody>
      </p:sp>
    </p:spTree>
    <p:extLst>
      <p:ext uri="{BB962C8B-B14F-4D97-AF65-F5344CB8AC3E}">
        <p14:creationId xmlns:p14="http://schemas.microsoft.com/office/powerpoint/2010/main" val="293336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2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3999" cy="584775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>
              <a:tabLst>
                <a:tab pos="457200" algn="l"/>
              </a:tabLst>
            </a:pPr>
            <a:r>
              <a:rPr lang="ru-RU" sz="3200" b="1" dirty="0" smtClean="0"/>
              <a:t>4. Можно </a:t>
            </a:r>
            <a:r>
              <a:rPr lang="ru-RU" sz="3200" b="1" dirty="0"/>
              <a:t>ли изменить наречие?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2830710"/>
            <a:ext cx="9143999" cy="584775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>
              <a:tabLst>
                <a:tab pos="457200" algn="l"/>
              </a:tabLst>
            </a:pPr>
            <a:r>
              <a:rPr lang="ru-RU" sz="3200" b="1" dirty="0" smtClean="0"/>
              <a:t>5. Каким </a:t>
            </a:r>
            <a:r>
              <a:rPr lang="ru-RU" sz="3200" b="1" dirty="0"/>
              <a:t>членом предложения является наречие?</a:t>
            </a:r>
            <a:endParaRPr lang="ru-RU" sz="3200" b="1" dirty="0">
              <a:solidFill>
                <a:srgbClr val="000000"/>
              </a:solidFill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84775"/>
            <a:ext cx="91439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	Наречие </a:t>
            </a:r>
            <a:r>
              <a:rPr lang="ru-RU" sz="3200" b="1" i="1" dirty="0"/>
              <a:t>– неизменяемая часть речи: оно не склоняется, не спрягается, не согласуется с другими словами.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415485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	Наречие </a:t>
            </a:r>
            <a:r>
              <a:rPr lang="ru-RU" sz="3200" b="1" i="1" dirty="0"/>
              <a:t>обычно является </a:t>
            </a:r>
            <a:r>
              <a:rPr lang="ru-RU" sz="3200" b="1" i="1" dirty="0" smtClean="0"/>
              <a:t>обстоятельством, реже – определением.</a:t>
            </a:r>
            <a:endParaRPr lang="ru-RU" sz="32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23874" y="5490091"/>
            <a:ext cx="80581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Учебник, параграф 12, </a:t>
            </a:r>
          </a:p>
          <a:p>
            <a:pPr algn="ctr"/>
            <a:r>
              <a:rPr lang="ru-RU" sz="3200" b="1" i="1" dirty="0" smtClean="0"/>
              <a:t>правило стр. 88</a:t>
            </a:r>
          </a:p>
          <a:p>
            <a:pPr algn="ctr"/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96853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86797" y="1983459"/>
            <a:ext cx="2364750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endParaRPr lang="ru-RU" sz="1400" b="1" dirty="0" smtClean="0"/>
          </a:p>
          <a:p>
            <a:r>
              <a:rPr lang="en-US" sz="4400" b="1" dirty="0" smtClean="0"/>
              <a:t>                 </a:t>
            </a:r>
            <a:endParaRPr lang="ru-RU" sz="4400" b="1" dirty="0" smtClean="0"/>
          </a:p>
          <a:p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3349" y="147447"/>
            <a:ext cx="3353447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 </a:t>
            </a:r>
          </a:p>
          <a:p>
            <a:pPr algn="ctr"/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70562" y="147447"/>
            <a:ext cx="3622392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 </a:t>
            </a:r>
            <a:endParaRPr lang="ru-RU" sz="2800" b="1" dirty="0" smtClean="0"/>
          </a:p>
          <a:p>
            <a:pPr algn="ctr"/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7441" y="3700134"/>
            <a:ext cx="449878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 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975326" y="3700134"/>
            <a:ext cx="3860518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 </a:t>
            </a:r>
            <a:endParaRPr lang="ru-RU" sz="2800" b="1" dirty="0"/>
          </a:p>
        </p:txBody>
      </p:sp>
      <p:cxnSp>
        <p:nvCxnSpPr>
          <p:cNvPr id="32" name="Прямая со стрелкой 31"/>
          <p:cNvCxnSpPr>
            <a:stCxn id="2" idx="0"/>
            <a:endCxn id="8" idx="1"/>
          </p:cNvCxnSpPr>
          <p:nvPr/>
        </p:nvCxnSpPr>
        <p:spPr>
          <a:xfrm flipV="1">
            <a:off x="4669172" y="562946"/>
            <a:ext cx="601390" cy="1420513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" idx="0"/>
            <a:endCxn id="6" idx="3"/>
          </p:cNvCxnSpPr>
          <p:nvPr/>
        </p:nvCxnSpPr>
        <p:spPr>
          <a:xfrm flipH="1" flipV="1">
            <a:off x="3486796" y="624501"/>
            <a:ext cx="1182376" cy="1358958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6" idx="2"/>
          </p:cNvCxnSpPr>
          <p:nvPr/>
        </p:nvCxnSpPr>
        <p:spPr>
          <a:xfrm>
            <a:off x="1810073" y="1101554"/>
            <a:ext cx="590008" cy="1367201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6" idx="2"/>
          </p:cNvCxnSpPr>
          <p:nvPr/>
        </p:nvCxnSpPr>
        <p:spPr>
          <a:xfrm flipH="1">
            <a:off x="877163" y="1101554"/>
            <a:ext cx="932910" cy="1220458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8" idx="2"/>
          </p:cNvCxnSpPr>
          <p:nvPr/>
        </p:nvCxnSpPr>
        <p:spPr>
          <a:xfrm flipH="1">
            <a:off x="6830879" y="978444"/>
            <a:ext cx="250879" cy="743404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8" idx="2"/>
          </p:cNvCxnSpPr>
          <p:nvPr/>
        </p:nvCxnSpPr>
        <p:spPr>
          <a:xfrm>
            <a:off x="7081758" y="978444"/>
            <a:ext cx="1339613" cy="743404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2" idx="2"/>
            <a:endCxn id="9" idx="0"/>
          </p:cNvCxnSpPr>
          <p:nvPr/>
        </p:nvCxnSpPr>
        <p:spPr>
          <a:xfrm flipH="1">
            <a:off x="2406831" y="3183788"/>
            <a:ext cx="2262341" cy="516346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endCxn id="10" idx="0"/>
          </p:cNvCxnSpPr>
          <p:nvPr/>
        </p:nvCxnSpPr>
        <p:spPr>
          <a:xfrm>
            <a:off x="4693794" y="3183788"/>
            <a:ext cx="2211791" cy="516346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stCxn id="9" idx="2"/>
          </p:cNvCxnSpPr>
          <p:nvPr/>
        </p:nvCxnSpPr>
        <p:spPr>
          <a:xfrm flipH="1">
            <a:off x="438582" y="4223354"/>
            <a:ext cx="1968249" cy="403405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flipH="1">
            <a:off x="642639" y="4223354"/>
            <a:ext cx="1764200" cy="1031262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9" idx="2"/>
          </p:cNvCxnSpPr>
          <p:nvPr/>
        </p:nvCxnSpPr>
        <p:spPr>
          <a:xfrm flipH="1">
            <a:off x="682016" y="4223354"/>
            <a:ext cx="1724815" cy="1892748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stCxn id="9" idx="2"/>
          </p:cNvCxnSpPr>
          <p:nvPr/>
        </p:nvCxnSpPr>
        <p:spPr>
          <a:xfrm flipH="1">
            <a:off x="1753168" y="4223354"/>
            <a:ext cx="653663" cy="2077414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>
            <a:stCxn id="9" idx="2"/>
          </p:cNvCxnSpPr>
          <p:nvPr/>
        </p:nvCxnSpPr>
        <p:spPr>
          <a:xfrm>
            <a:off x="2406831" y="4223354"/>
            <a:ext cx="385923" cy="2078227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stCxn id="9" idx="2"/>
          </p:cNvCxnSpPr>
          <p:nvPr/>
        </p:nvCxnSpPr>
        <p:spPr>
          <a:xfrm>
            <a:off x="2406831" y="4223354"/>
            <a:ext cx="1606673" cy="1979442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stCxn id="9" idx="2"/>
          </p:cNvCxnSpPr>
          <p:nvPr/>
        </p:nvCxnSpPr>
        <p:spPr>
          <a:xfrm>
            <a:off x="2406831" y="4223354"/>
            <a:ext cx="1980249" cy="1285956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>
            <a:stCxn id="9" idx="2"/>
          </p:cNvCxnSpPr>
          <p:nvPr/>
        </p:nvCxnSpPr>
        <p:spPr>
          <a:xfrm>
            <a:off x="2406831" y="4223354"/>
            <a:ext cx="1864831" cy="403405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>
            <a:stCxn id="10" idx="2"/>
          </p:cNvCxnSpPr>
          <p:nvPr/>
        </p:nvCxnSpPr>
        <p:spPr>
          <a:xfrm flipH="1">
            <a:off x="5439321" y="4223354"/>
            <a:ext cx="1466264" cy="403405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 стрелкой 95"/>
          <p:cNvCxnSpPr/>
          <p:nvPr/>
        </p:nvCxnSpPr>
        <p:spPr>
          <a:xfrm flipH="1">
            <a:off x="5900794" y="4223354"/>
            <a:ext cx="1027122" cy="1072787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 стрелкой 97"/>
          <p:cNvCxnSpPr>
            <a:stCxn id="10" idx="2"/>
          </p:cNvCxnSpPr>
          <p:nvPr/>
        </p:nvCxnSpPr>
        <p:spPr>
          <a:xfrm flipH="1">
            <a:off x="6714945" y="4223354"/>
            <a:ext cx="190640" cy="1974699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 стрелкой 100"/>
          <p:cNvCxnSpPr>
            <a:stCxn id="10" idx="2"/>
          </p:cNvCxnSpPr>
          <p:nvPr/>
        </p:nvCxnSpPr>
        <p:spPr>
          <a:xfrm>
            <a:off x="6905585" y="4223354"/>
            <a:ext cx="1061754" cy="1439467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Прямая со стрелкой 107"/>
          <p:cNvCxnSpPr>
            <a:stCxn id="10" idx="2"/>
          </p:cNvCxnSpPr>
          <p:nvPr/>
        </p:nvCxnSpPr>
        <p:spPr>
          <a:xfrm>
            <a:off x="6905585" y="4223354"/>
            <a:ext cx="1370571" cy="351727"/>
          </a:xfrm>
          <a:prstGeom prst="straightConnector1">
            <a:avLst/>
          </a:prstGeom>
          <a:ln w="50800"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414351" y="30289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3486797" y="1983459"/>
            <a:ext cx="2413994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endParaRPr lang="ru-RU" sz="1400" b="1" dirty="0" smtClean="0"/>
          </a:p>
          <a:p>
            <a:r>
              <a:rPr lang="ru-RU" sz="4400" b="1" dirty="0" smtClean="0"/>
              <a:t>НАРЕЧИЕ</a:t>
            </a:r>
          </a:p>
          <a:p>
            <a:endParaRPr lang="ru-RU" sz="1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133350" y="147447"/>
            <a:ext cx="3353447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 предложении является</a:t>
            </a:r>
            <a:endParaRPr lang="ru-RU" sz="28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5270562" y="147447"/>
            <a:ext cx="3622392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Обозначает</a:t>
            </a:r>
          </a:p>
          <a:p>
            <a:pPr algn="ctr"/>
            <a:endParaRPr lang="ru-RU" sz="20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4977846" y="3688077"/>
            <a:ext cx="3860518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Относится к </a:t>
            </a:r>
            <a:endParaRPr lang="ru-RU" sz="28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157446" y="3703999"/>
            <a:ext cx="4498780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Отвечает на вопросы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582727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500"/>
                            </p:stCondLst>
                            <p:childTnLst>
                              <p:par>
                                <p:cTn id="9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000"/>
                            </p:stCondLst>
                            <p:childTnLst>
                              <p:par>
                                <p:cTn id="10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500"/>
                            </p:stCondLst>
                            <p:childTnLst>
                              <p:par>
                                <p:cTn id="10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000"/>
                            </p:stCondLst>
                            <p:childTnLst>
                              <p:par>
                                <p:cTn id="1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500"/>
                            </p:stCondLst>
                            <p:childTnLst>
                              <p:par>
                                <p:cTn id="1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7000"/>
                            </p:stCondLst>
                            <p:childTnLst>
                              <p:par>
                                <p:cTn id="1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7500"/>
                            </p:stCondLst>
                            <p:childTnLst>
                              <p:par>
                                <p:cTn id="1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500"/>
                            </p:stCondLst>
                            <p:childTnLst>
                              <p:par>
                                <p:cTn id="1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  <p:bldP spid="9" grpId="0" animBg="1"/>
      <p:bldP spid="10" grpId="0" animBg="1"/>
      <p:bldP spid="47" grpId="0" animBg="1"/>
      <p:bldP spid="49" grpId="0" animBg="1"/>
      <p:bldP spid="50" grpId="0" animBg="1"/>
      <p:bldP spid="52" grpId="0" animBg="1"/>
      <p:bldP spid="5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655</TotalTime>
  <Words>611</Words>
  <Application>Microsoft Office PowerPoint</Application>
  <PresentationFormat>Экран (4:3)</PresentationFormat>
  <Paragraphs>255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Матвеева Светлана</dc:creator>
  <cp:lastModifiedBy>bmat</cp:lastModifiedBy>
  <cp:revision>90</cp:revision>
  <dcterms:created xsi:type="dcterms:W3CDTF">2013-11-19T05:52:05Z</dcterms:created>
  <dcterms:modified xsi:type="dcterms:W3CDTF">2017-09-09T21:07:50Z</dcterms:modified>
</cp:coreProperties>
</file>