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63" r:id="rId3"/>
    <p:sldId id="258" r:id="rId4"/>
    <p:sldId id="259" r:id="rId5"/>
    <p:sldId id="262" r:id="rId6"/>
    <p:sldId id="260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897A9750-0105-4012-9810-BE7581A927AC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93AA96D0-7710-4FFA-A6B4-14DD06091443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A9750-0105-4012-9810-BE7581A927AC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A96D0-7710-4FFA-A6B4-14DD060914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A9750-0105-4012-9810-BE7581A927AC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A96D0-7710-4FFA-A6B4-14DD0609144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A9750-0105-4012-9810-BE7581A927AC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A96D0-7710-4FFA-A6B4-14DD0609144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897A9750-0105-4012-9810-BE7581A927AC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93AA96D0-7710-4FFA-A6B4-14DD0609144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A9750-0105-4012-9810-BE7581A927AC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A96D0-7710-4FFA-A6B4-14DD0609144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A9750-0105-4012-9810-BE7581A927AC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A96D0-7710-4FFA-A6B4-14DD0609144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A9750-0105-4012-9810-BE7581A927AC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A96D0-7710-4FFA-A6B4-14DD06091443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A9750-0105-4012-9810-BE7581A927AC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A96D0-7710-4FFA-A6B4-14DD06091443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A9750-0105-4012-9810-BE7581A927AC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A96D0-7710-4FFA-A6B4-14DD0609144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A9750-0105-4012-9810-BE7581A927AC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A96D0-7710-4FFA-A6B4-14DD0609144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97A9750-0105-4012-9810-BE7581A927AC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3AA96D0-7710-4FFA-A6B4-14DD06091443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5797568"/>
          </a:xfrm>
        </p:spPr>
        <p:txBody>
          <a:bodyPr>
            <a:normAutofit/>
          </a:bodyPr>
          <a:lstStyle/>
          <a:p>
            <a:r>
              <a:rPr lang="ru-RU" b="1" dirty="0" smtClean="0"/>
              <a:t>Всего </a:t>
            </a:r>
            <a:r>
              <a:rPr lang="ru-RU" b="1" dirty="0"/>
              <a:t>31 задание;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по </a:t>
            </a:r>
            <a:r>
              <a:rPr lang="ru-RU" b="1" dirty="0"/>
              <a:t>уровню сложности: 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>базовый </a:t>
            </a:r>
            <a:r>
              <a:rPr lang="ru-RU" dirty="0"/>
              <a:t>-16; повышенный – 13, высокий – 2</a:t>
            </a:r>
            <a:r>
              <a:rPr lang="ru-RU" b="1" dirty="0"/>
              <a:t> 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Время </a:t>
            </a:r>
            <a:r>
              <a:rPr lang="ru-RU" b="1" dirty="0"/>
              <a:t>работы 3 часа (180 минут)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Максимальный балл за работу – 39 </a:t>
            </a:r>
            <a:r>
              <a:rPr lang="ru-RU" dirty="0"/>
              <a:t>(26 за I часть и 13 за II часть)</a:t>
            </a:r>
            <a:br>
              <a:rPr lang="ru-RU" dirty="0"/>
            </a:br>
            <a:r>
              <a:rPr lang="ru-RU" b="1" dirty="0"/>
              <a:t>Проходной балл при отборе в профильные классы – 30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SONY\Desktop\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428604"/>
            <a:ext cx="8715435" cy="56975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500042"/>
            <a:ext cx="80010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25 заданий с кратким ответом</a:t>
            </a:r>
            <a:endParaRPr lang="ru-RU" sz="2000" dirty="0" smtClean="0"/>
          </a:p>
          <a:p>
            <a:r>
              <a:rPr lang="ru-RU" sz="2000" dirty="0" smtClean="0"/>
              <a:t>Каждое правильно выполненное </a:t>
            </a:r>
            <a:r>
              <a:rPr lang="ru-RU" sz="2000" b="1" dirty="0" smtClean="0"/>
              <a:t>задание 1–21, 23–25</a:t>
            </a:r>
            <a:r>
              <a:rPr lang="ru-RU" sz="2000" dirty="0" smtClean="0"/>
              <a:t> оценивается 1 баллом.</a:t>
            </a:r>
          </a:p>
          <a:p>
            <a:r>
              <a:rPr lang="ru-RU" sz="2000" b="1" dirty="0" smtClean="0"/>
              <a:t>Задание 22</a:t>
            </a:r>
            <a:r>
              <a:rPr lang="ru-RU" sz="2000" dirty="0" smtClean="0"/>
              <a:t> оценивается по следующему принципу: 2 балла – нет ошибок; 1 балл – допущена одна ошибка; 0 баллов – допущены две и более ошибок.</a:t>
            </a:r>
            <a:endParaRPr lang="ru-RU" sz="2000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28596" y="2428868"/>
            <a:ext cx="8429684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 заданий с развернутым ответом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этих заданиях ответ формулируется и записывается экзаменуемым самостоятельно в развернутой форме.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Задания части 2 оцениваются в зависимости от полноты и правильности ответа.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 полное и правильное выполнение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заданий 26–28, 30 и 31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выставляется 2 балла. При неполном ответе – 1 балл.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 полное и правильное выполнение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задания 29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выставляется 3 балла. При неполном выполнении в зависимости от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представленности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требуемых компонентов ответа – 2 или 1 балл.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57158" y="357166"/>
            <a:ext cx="8001056" cy="615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Проверка знаний: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1-5: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человек и общество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6: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сфера духовной культуры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7-10: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экономика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11-13: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социальная сфера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14-16: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сфера политики и социального управления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17-20: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право (при этом задание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18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по Конституции)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Проверка умений: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4, 6, 10, 13, 16, 20: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на анализ двух суждений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3, 9, 12, 15, 19: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на обращение к социальным реалиям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21: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на сравнение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22: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на установление соответствия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23, 24: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на выбор верных позиций из списка, работа с графической информацией (таблица, диаграмма)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25: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задание на установление фактов и мнений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Шесть </a:t>
            </a:r>
            <a:r>
              <a:rPr lang="ru-RU" b="1" dirty="0"/>
              <a:t>заданий, связанных с анализом предложенного текстового фрагмента:</a:t>
            </a:r>
            <a:r>
              <a:rPr lang="ru-RU" b="1" i="1" dirty="0"/>
              <a:t> задания на анализ источников</a:t>
            </a:r>
            <a:endParaRPr lang="ru-RU" b="1" dirty="0"/>
          </a:p>
          <a:p>
            <a:r>
              <a:rPr lang="ru-RU" b="1" dirty="0"/>
              <a:t>26: </a:t>
            </a:r>
            <a:r>
              <a:rPr lang="ru-RU" i="1" dirty="0"/>
              <a:t>составление плана текста</a:t>
            </a:r>
            <a:endParaRPr lang="ru-RU" dirty="0"/>
          </a:p>
          <a:p>
            <a:r>
              <a:rPr lang="ru-RU" b="1" dirty="0"/>
              <a:t>27-29: </a:t>
            </a:r>
            <a:r>
              <a:rPr lang="ru-RU" i="1" dirty="0"/>
              <a:t>вопросы на</a:t>
            </a:r>
            <a:r>
              <a:rPr lang="ru-RU" b="1" dirty="0"/>
              <a:t> </a:t>
            </a:r>
            <a:r>
              <a:rPr lang="ru-RU" i="1" dirty="0"/>
              <a:t>поиск информации в тексте</a:t>
            </a:r>
            <a:endParaRPr lang="ru-RU" dirty="0"/>
          </a:p>
          <a:p>
            <a:r>
              <a:rPr lang="ru-RU" b="1" dirty="0"/>
              <a:t>30-31: </a:t>
            </a:r>
            <a:r>
              <a:rPr lang="ru-RU" i="1" dirty="0"/>
              <a:t>аргументации оценочных и иных суждений, объяснений, выводов</a:t>
            </a:r>
            <a:endParaRPr lang="ru-RU" dirty="0"/>
          </a:p>
          <a:p>
            <a:pPr algn="ctr">
              <a:buNone/>
            </a:pPr>
            <a:r>
              <a:rPr lang="ru-RU" b="1" dirty="0"/>
              <a:t>Для выполнения этих заданий необходимо:</a:t>
            </a:r>
          </a:p>
          <a:p>
            <a:pPr lvl="0"/>
            <a:r>
              <a:rPr lang="ru-RU" dirty="0"/>
              <a:t>выбрать нужную информацию из текста,</a:t>
            </a:r>
          </a:p>
          <a:p>
            <a:pPr lvl="0"/>
            <a:r>
              <a:rPr lang="ru-RU" dirty="0"/>
              <a:t>раскрыть (в том числе на примерах) его отдельные положения;</a:t>
            </a:r>
          </a:p>
          <a:p>
            <a:pPr lvl="0"/>
            <a:r>
              <a:rPr lang="ru-RU" dirty="0"/>
              <a:t>соотнести сведения из текста со знаниями, полученными при изучении курса;</a:t>
            </a:r>
          </a:p>
          <a:p>
            <a:pPr lvl="0"/>
            <a:r>
              <a:rPr lang="ru-RU" dirty="0"/>
              <a:t>применить имеющиеся знания для анализа социальных ситуаций;</a:t>
            </a:r>
          </a:p>
          <a:p>
            <a:pPr lvl="0"/>
            <a:r>
              <a:rPr lang="ru-RU" dirty="0"/>
              <a:t>высказать и обосновать собственное мнение.</a:t>
            </a:r>
          </a:p>
          <a:p>
            <a:r>
              <a:rPr lang="ru-RU" dirty="0"/>
              <a:t>При составлении плана - выделить основные смысловые фрагменты текста, их названия (пункты плана) должны отражать основную идею каждого фрагмента текста. Количество выделенных фрагментов может быть различным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t-RU" sz="3200" dirty="0" smtClean="0"/>
              <a:t>Примеры заданий</a:t>
            </a:r>
            <a:endParaRPr lang="ru-RU" sz="3200" dirty="0"/>
          </a:p>
        </p:txBody>
      </p:sp>
      <p:pic>
        <p:nvPicPr>
          <p:cNvPr id="18434" name="Picture 2" descr="C:\Users\SONY\Desktop\5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142984"/>
            <a:ext cx="8215370" cy="2857520"/>
          </a:xfrm>
          <a:prstGeom prst="rect">
            <a:avLst/>
          </a:prstGeom>
          <a:noFill/>
        </p:spPr>
      </p:pic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357158" y="4071942"/>
            <a:ext cx="8143932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31. Известный политик высказал мнение, что уровень и качество жизни населения не отражают уровень экономического развития страны. Согласны ли вы с этой точкой зрения? Приведите два аргумента (объяснения) в защиту своей позиции.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28670"/>
            <a:ext cx="4038600" cy="5197493"/>
          </a:xfrm>
        </p:spPr>
        <p:txBody>
          <a:bodyPr>
            <a:normAutofit fontScale="62500" lnSpcReduction="20000"/>
          </a:bodyPr>
          <a:lstStyle/>
          <a:p>
            <a:endParaRPr lang="ru-RU" b="1" i="1" dirty="0" smtClean="0"/>
          </a:p>
          <a:p>
            <a:r>
              <a:rPr lang="ru-RU" b="1" i="1" dirty="0" smtClean="0"/>
              <a:t>Человек </a:t>
            </a:r>
            <a:r>
              <a:rPr lang="ru-RU" b="1" i="1" dirty="0"/>
              <a:t>и общество</a:t>
            </a:r>
            <a:endParaRPr lang="ru-RU" dirty="0"/>
          </a:p>
          <a:p>
            <a:r>
              <a:rPr lang="ru-RU" dirty="0"/>
              <a:t>Общество как форма жизнедеятельности людей</a:t>
            </a:r>
          </a:p>
          <a:p>
            <a:r>
              <a:rPr lang="ru-RU" dirty="0"/>
              <a:t>Взаимодействие общества и природы</a:t>
            </a:r>
          </a:p>
          <a:p>
            <a:r>
              <a:rPr lang="ru-RU" dirty="0"/>
              <a:t>Основные сферы общественной жизни, их взаимосвязь</a:t>
            </a:r>
          </a:p>
          <a:p>
            <a:r>
              <a:rPr lang="ru-RU" dirty="0"/>
              <a:t>Биологическое и социальное в человеке</a:t>
            </a:r>
          </a:p>
          <a:p>
            <a:r>
              <a:rPr lang="ru-RU" dirty="0"/>
              <a:t>Личность. Особенности подросткового возраста</a:t>
            </a:r>
          </a:p>
          <a:p>
            <a:r>
              <a:rPr lang="ru-RU" dirty="0"/>
              <a:t>Деятельность человека и ее основные формы (труд, игра, учение)</a:t>
            </a:r>
          </a:p>
          <a:p>
            <a:r>
              <a:rPr lang="ru-RU" dirty="0"/>
              <a:t>Человек и его ближайшее окружение. Межличностные</a:t>
            </a:r>
          </a:p>
          <a:p>
            <a:r>
              <a:rPr lang="ru-RU" dirty="0"/>
              <a:t>отношения. Общение</a:t>
            </a:r>
          </a:p>
          <a:p>
            <a:r>
              <a:rPr lang="ru-RU" dirty="0"/>
              <a:t>Межличностные конфликты, их конструктивное разрешение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928670"/>
            <a:ext cx="4038600" cy="5197493"/>
          </a:xfrm>
        </p:spPr>
        <p:txBody>
          <a:bodyPr>
            <a:normAutofit fontScale="62500" lnSpcReduction="20000"/>
          </a:bodyPr>
          <a:lstStyle/>
          <a:p>
            <a:endParaRPr lang="ru-RU" b="1" i="1" dirty="0" smtClean="0"/>
          </a:p>
          <a:p>
            <a:r>
              <a:rPr lang="ru-RU" b="1" i="1" dirty="0" smtClean="0"/>
              <a:t>Сфера </a:t>
            </a:r>
            <a:r>
              <a:rPr lang="ru-RU" b="1" i="1" dirty="0"/>
              <a:t>духовной культуры</a:t>
            </a:r>
            <a:endParaRPr lang="ru-RU" dirty="0"/>
          </a:p>
          <a:p>
            <a:r>
              <a:rPr lang="ru-RU" dirty="0"/>
              <a:t>Сфера духовной культуры и ее особенности</a:t>
            </a:r>
          </a:p>
          <a:p>
            <a:r>
              <a:rPr lang="ru-RU" dirty="0"/>
              <a:t>Наука в жизни современного общества</a:t>
            </a:r>
          </a:p>
          <a:p>
            <a:r>
              <a:rPr lang="ru-RU" dirty="0"/>
              <a:t>Образование и его значимость в условиях информационного</a:t>
            </a:r>
          </a:p>
          <a:p>
            <a:r>
              <a:rPr lang="ru-RU" dirty="0"/>
              <a:t>общества. Возможности получения общего и профессионального</a:t>
            </a:r>
          </a:p>
          <a:p>
            <a:r>
              <a:rPr lang="ru-RU" dirty="0"/>
              <a:t>образования в Российской Федерации</a:t>
            </a:r>
          </a:p>
          <a:p>
            <a:r>
              <a:rPr lang="ru-RU" dirty="0"/>
              <a:t>Религия, религиозные организации и объединения, их роль в</a:t>
            </a:r>
          </a:p>
          <a:p>
            <a:r>
              <a:rPr lang="ru-RU" dirty="0"/>
              <a:t>жизни современного общества. Свобода совести</a:t>
            </a:r>
          </a:p>
          <a:p>
            <a:r>
              <a:rPr lang="ru-RU" dirty="0"/>
              <a:t>Мораль. Гуманизм. Патриотизм, гражданственность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571604" y="285728"/>
            <a:ext cx="52149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3200" b="1" dirty="0" smtClean="0"/>
              <a:t>Теория к ОГЭ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71480"/>
            <a:ext cx="4038600" cy="5554683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6400" b="1" i="1" dirty="0">
                <a:latin typeface="Times New Roman" pitchFamily="18" charset="0"/>
                <a:cs typeface="Times New Roman" pitchFamily="18" charset="0"/>
              </a:rPr>
              <a:t>Экономика</a:t>
            </a:r>
            <a:endParaRPr lang="ru-RU" sz="6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Экономика, ее роль в жизни общества</a:t>
            </a:r>
          </a:p>
          <a:p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Товары и услуги, ресурсы и потребности, ограниченность</a:t>
            </a:r>
          </a:p>
          <a:p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ресурсов</a:t>
            </a:r>
          </a:p>
          <a:p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Экономические системы и собственность</a:t>
            </a:r>
          </a:p>
          <a:p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Производство, производительность труда. Разделение труда и</a:t>
            </a:r>
          </a:p>
          <a:p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специализация</a:t>
            </a:r>
          </a:p>
          <a:p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Обмен, торговля</a:t>
            </a:r>
          </a:p>
          <a:p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Рынок и рыночный механизм</a:t>
            </a:r>
          </a:p>
          <a:p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Предпринимательство. Малое предпринимательство и</a:t>
            </a:r>
          </a:p>
          <a:p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фермерское хозяйство</a:t>
            </a:r>
          </a:p>
          <a:p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Деньги</a:t>
            </a:r>
          </a:p>
          <a:p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Заработная плата и стимулирование труда</a:t>
            </a:r>
          </a:p>
          <a:p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Неравенство доходов и экономические меры социальной</a:t>
            </a:r>
          </a:p>
          <a:p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поддержки</a:t>
            </a:r>
          </a:p>
          <a:p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Налоги, уплачиваемые гражданами</a:t>
            </a:r>
          </a:p>
          <a:p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Экономические цели и функции государства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357686" y="571480"/>
            <a:ext cx="4329114" cy="6000792"/>
          </a:xfrm>
        </p:spPr>
        <p:txBody>
          <a:bodyPr>
            <a:noAutofit/>
          </a:bodyPr>
          <a:lstStyle/>
          <a:p>
            <a:pPr algn="ctr"/>
            <a:r>
              <a:rPr lang="ru-RU" sz="1800" b="1" i="1" dirty="0">
                <a:latin typeface="Times New Roman" pitchFamily="18" charset="0"/>
                <a:cs typeface="Times New Roman" pitchFamily="18" charset="0"/>
              </a:rPr>
              <a:t>Право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Право, его роль в жизни общества и государства</a:t>
            </a:r>
          </a:p>
          <a:p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Норма права. Нормативный правовой акт</a:t>
            </a:r>
          </a:p>
          <a:p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Понятие правоотношений</a:t>
            </a:r>
          </a:p>
          <a:p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Признаки и виды правонарушений. Понятие и виды</a:t>
            </a:r>
          </a:p>
          <a:p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юридической ответственности</a:t>
            </a:r>
          </a:p>
          <a:p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Конституция Российской Федерации. Основы конституционного</a:t>
            </a:r>
          </a:p>
          <a:p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строя Российской Федерации</a:t>
            </a:r>
          </a:p>
          <a:p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Федеративное устройство Российской Федерации</a:t>
            </a:r>
          </a:p>
          <a:p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Органы государственной власти Российской Федерации</a:t>
            </a:r>
          </a:p>
          <a:p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Правоохранительные органы. Судебная система.</a:t>
            </a:r>
          </a:p>
          <a:p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Взаимоотношения органов государственной власти и граждан</a:t>
            </a:r>
          </a:p>
          <a:p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Понятие прав, свобод и обязанностей. Права и свободы человека</a:t>
            </a:r>
          </a:p>
          <a:p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и гражданина в Российской Федерации, их гарантии.</a:t>
            </a:r>
          </a:p>
          <a:p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Конституционные обязанности гражданина</a:t>
            </a:r>
          </a:p>
          <a:p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Права ребенка и их защита. Особенности правового статуса</a:t>
            </a:r>
          </a:p>
          <a:p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несовершеннолетних</a:t>
            </a:r>
          </a:p>
          <a:p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Механизмы реализации и защиты прав и свобод человека и</a:t>
            </a:r>
          </a:p>
          <a:p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гражданина</a:t>
            </a:r>
          </a:p>
          <a:p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Международно-правовая защита жертв вооруженных</a:t>
            </a:r>
          </a:p>
          <a:p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конфликтов</a:t>
            </a:r>
          </a:p>
          <a:p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Гражданские правоотношения. Права собственности. Права</a:t>
            </a:r>
          </a:p>
          <a:p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потребителей</a:t>
            </a:r>
          </a:p>
          <a:p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Семейные правоотношения. Права и обязанности родителей и</a:t>
            </a:r>
          </a:p>
          <a:p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детей</a:t>
            </a:r>
          </a:p>
          <a:p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Право на труд и трудовые правоотношения. Трудоустройство</a:t>
            </a:r>
          </a:p>
          <a:p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несовершеннолетних</a:t>
            </a:r>
          </a:p>
          <a:p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Административные правоотношения, правонарушения и</a:t>
            </a:r>
          </a:p>
          <a:p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наказания</a:t>
            </a:r>
          </a:p>
          <a:p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Основные понятия и институты уголовного права. Уголовная</a:t>
            </a:r>
          </a:p>
          <a:p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ответственность несовершеннолетних</a:t>
            </a:r>
          </a:p>
          <a:p>
            <a:r>
              <a:rPr lang="tt-RU" sz="10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00042"/>
            <a:ext cx="4038600" cy="5626121"/>
          </a:xfrm>
        </p:spPr>
        <p:txBody>
          <a:bodyPr>
            <a:normAutofit fontScale="40000" lnSpcReduction="20000"/>
          </a:bodyPr>
          <a:lstStyle/>
          <a:p>
            <a:pPr algn="ctr">
              <a:buNone/>
            </a:pPr>
            <a:r>
              <a:rPr lang="ru-RU" sz="5100" b="1" i="1" dirty="0">
                <a:latin typeface="Times New Roman" pitchFamily="18" charset="0"/>
                <a:cs typeface="Times New Roman" pitchFamily="18" charset="0"/>
              </a:rPr>
              <a:t>Социальная сфера</a:t>
            </a:r>
            <a:endParaRPr lang="ru-RU" sz="51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100" dirty="0">
                <a:latin typeface="Times New Roman" pitchFamily="18" charset="0"/>
                <a:cs typeface="Times New Roman" pitchFamily="18" charset="0"/>
              </a:rPr>
              <a:t>Социальная структура общества</a:t>
            </a:r>
          </a:p>
          <a:p>
            <a:r>
              <a:rPr lang="ru-RU" sz="5100" dirty="0">
                <a:latin typeface="Times New Roman" pitchFamily="18" charset="0"/>
                <a:cs typeface="Times New Roman" pitchFamily="18" charset="0"/>
              </a:rPr>
              <a:t>Семья как малая группа. Отношения между поколениями</a:t>
            </a:r>
          </a:p>
          <a:p>
            <a:r>
              <a:rPr lang="ru-RU" sz="5100" dirty="0">
                <a:latin typeface="Times New Roman" pitchFamily="18" charset="0"/>
                <a:cs typeface="Times New Roman" pitchFamily="18" charset="0"/>
              </a:rPr>
              <a:t>Многообразие социальных ролей в подростковом возрасте</a:t>
            </a:r>
          </a:p>
          <a:p>
            <a:r>
              <a:rPr lang="ru-RU" sz="5100" dirty="0">
                <a:latin typeface="Times New Roman" pitchFamily="18" charset="0"/>
                <a:cs typeface="Times New Roman" pitchFamily="18" charset="0"/>
              </a:rPr>
              <a:t>Социальные ценности и нормы</a:t>
            </a:r>
          </a:p>
          <a:p>
            <a:r>
              <a:rPr lang="ru-RU" sz="5100" dirty="0">
                <a:latin typeface="Times New Roman" pitchFamily="18" charset="0"/>
                <a:cs typeface="Times New Roman" pitchFamily="18" charset="0"/>
              </a:rPr>
              <a:t>Отклоняющееся поведение. Опасность наркомании и</a:t>
            </a:r>
          </a:p>
          <a:p>
            <a:r>
              <a:rPr lang="ru-RU" sz="5100" dirty="0">
                <a:latin typeface="Times New Roman" pitchFamily="18" charset="0"/>
                <a:cs typeface="Times New Roman" pitchFamily="18" charset="0"/>
              </a:rPr>
              <a:t>алкоголизма для человека и общества. Социальная значимость</a:t>
            </a:r>
          </a:p>
          <a:p>
            <a:r>
              <a:rPr lang="ru-RU" sz="5100" dirty="0">
                <a:latin typeface="Times New Roman" pitchFamily="18" charset="0"/>
                <a:cs typeface="Times New Roman" pitchFamily="18" charset="0"/>
              </a:rPr>
              <a:t>здорового образа жизни</a:t>
            </a:r>
          </a:p>
          <a:p>
            <a:r>
              <a:rPr lang="ru-RU" sz="5100" dirty="0">
                <a:latin typeface="Times New Roman" pitchFamily="18" charset="0"/>
                <a:cs typeface="Times New Roman" pitchFamily="18" charset="0"/>
              </a:rPr>
              <a:t>Социальный конфликт и пути его решения</a:t>
            </a:r>
          </a:p>
          <a:p>
            <a:r>
              <a:rPr lang="ru-RU" sz="5100" dirty="0">
                <a:latin typeface="Times New Roman" pitchFamily="18" charset="0"/>
                <a:cs typeface="Times New Roman" pitchFamily="18" charset="0"/>
              </a:rPr>
              <a:t>Межнациональные отношения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357686" y="500043"/>
            <a:ext cx="4329114" cy="521497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Сфера политики и социального управления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Власть. Роль политики в жизни общества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Понятие 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признаки государства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Разделение властей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Формы государства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Политический режим. Демократия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Местное самоуправление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Участие граждан в политической жизни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Выборы, референдум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Политические партии и движения, их роль в общественной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жизни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Гражданское общество и правовое государство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</TotalTime>
  <Words>532</Words>
  <Application>Microsoft Office PowerPoint</Application>
  <PresentationFormat>Экран (4:3)</PresentationFormat>
  <Paragraphs>132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Начальная</vt:lpstr>
      <vt:lpstr>Всего 31 задание;  по уровню сложности:  базовый -16; повышенный – 13, высокий – 2  Время работы 3 часа (180 минут) Максимальный балл за работу – 39 (26 за I часть и 13 за II часть) Проходной балл при отборе в профильные классы – 30</vt:lpstr>
      <vt:lpstr>Слайд 2</vt:lpstr>
      <vt:lpstr>Слайд 3</vt:lpstr>
      <vt:lpstr>Слайд 4</vt:lpstr>
      <vt:lpstr>Слайд 5</vt:lpstr>
      <vt:lpstr>Примеры заданий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SONY</dc:creator>
  <cp:lastModifiedBy>SONY</cp:lastModifiedBy>
  <cp:revision>5</cp:revision>
  <dcterms:created xsi:type="dcterms:W3CDTF">2017-09-08T14:46:42Z</dcterms:created>
  <dcterms:modified xsi:type="dcterms:W3CDTF">2017-09-08T15:31:43Z</dcterms:modified>
</cp:coreProperties>
</file>