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68" r:id="rId3"/>
    <p:sldId id="271" r:id="rId4"/>
    <p:sldId id="273" r:id="rId5"/>
    <p:sldId id="281" r:id="rId6"/>
    <p:sldId id="275" r:id="rId7"/>
    <p:sldId id="276" r:id="rId8"/>
    <p:sldId id="277" r:id="rId9"/>
    <p:sldId id="278" r:id="rId10"/>
    <p:sldId id="279" r:id="rId11"/>
    <p:sldId id="280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660"/>
  </p:normalViewPr>
  <p:slideViewPr>
    <p:cSldViewPr>
      <p:cViewPr varScale="1">
        <p:scale>
          <a:sx n="63" d="100"/>
          <a:sy n="63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BABB9C-2C9A-477B-B4EB-6002F965B847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FD09236-9590-4A3D-8F35-AC3532F9D04A}">
      <dgm:prSet/>
      <dgm:spPr/>
      <dgm:t>
        <a:bodyPr/>
        <a:lstStyle/>
        <a:p>
          <a:pPr rtl="0"/>
          <a:r>
            <a:rPr lang="ru-RU" dirty="0" smtClean="0"/>
            <a:t>Изучение устройства и правил эксплуатации ККМ </a:t>
          </a:r>
          <a:r>
            <a:rPr lang="en-US" dirty="0" smtClean="0"/>
            <a:t>POS</a:t>
          </a:r>
          <a:r>
            <a:rPr lang="ru-RU" dirty="0" smtClean="0"/>
            <a:t>-терминал</a:t>
          </a:r>
          <a:endParaRPr lang="ru-RU" b="1" dirty="0"/>
        </a:p>
      </dgm:t>
    </dgm:pt>
    <dgm:pt modelId="{4CCA8C23-C652-4538-A2BF-435C69B77857}" type="parTrans" cxnId="{6E72F250-95BC-4374-A254-C8CBB12D6F2F}">
      <dgm:prSet/>
      <dgm:spPr/>
      <dgm:t>
        <a:bodyPr/>
        <a:lstStyle/>
        <a:p>
          <a:endParaRPr lang="ru-RU"/>
        </a:p>
      </dgm:t>
    </dgm:pt>
    <dgm:pt modelId="{0878A9C2-68A6-477D-9B57-97EA641E3E28}" type="sibTrans" cxnId="{6E72F250-95BC-4374-A254-C8CBB12D6F2F}">
      <dgm:prSet/>
      <dgm:spPr/>
      <dgm:t>
        <a:bodyPr/>
        <a:lstStyle/>
        <a:p>
          <a:endParaRPr lang="ru-RU"/>
        </a:p>
      </dgm:t>
    </dgm:pt>
    <dgm:pt modelId="{8533331D-9B9D-4C41-A50D-15DD7FF914F3}" type="pres">
      <dgm:prSet presAssocID="{ADBABB9C-2C9A-477B-B4EB-6002F965B84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E3FB86E-6971-49CD-8260-F4F5E70C36A9}" type="pres">
      <dgm:prSet presAssocID="{9FD09236-9590-4A3D-8F35-AC3532F9D04A}" presName="vertOne" presStyleCnt="0"/>
      <dgm:spPr/>
    </dgm:pt>
    <dgm:pt modelId="{8B1509EA-E033-4BBE-B115-8B361EA1F04C}" type="pres">
      <dgm:prSet presAssocID="{9FD09236-9590-4A3D-8F35-AC3532F9D04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3677FF-4566-4468-BE0E-1D50B4F437A5}" type="pres">
      <dgm:prSet presAssocID="{9FD09236-9590-4A3D-8F35-AC3532F9D04A}" presName="horzOne" presStyleCnt="0"/>
      <dgm:spPr/>
    </dgm:pt>
  </dgm:ptLst>
  <dgm:cxnLst>
    <dgm:cxn modelId="{6E72F250-95BC-4374-A254-C8CBB12D6F2F}" srcId="{ADBABB9C-2C9A-477B-B4EB-6002F965B847}" destId="{9FD09236-9590-4A3D-8F35-AC3532F9D04A}" srcOrd="0" destOrd="0" parTransId="{4CCA8C23-C652-4538-A2BF-435C69B77857}" sibTransId="{0878A9C2-68A6-477D-9B57-97EA641E3E28}"/>
    <dgm:cxn modelId="{CBEE3B5D-7162-404B-9552-22C30FFBDE17}" type="presOf" srcId="{9FD09236-9590-4A3D-8F35-AC3532F9D04A}" destId="{8B1509EA-E033-4BBE-B115-8B361EA1F04C}" srcOrd="0" destOrd="0" presId="urn:microsoft.com/office/officeart/2005/8/layout/hierarchy4"/>
    <dgm:cxn modelId="{4F4CA39B-7272-4128-B66F-EA0E5E312899}" type="presOf" srcId="{ADBABB9C-2C9A-477B-B4EB-6002F965B847}" destId="{8533331D-9B9D-4C41-A50D-15DD7FF914F3}" srcOrd="0" destOrd="0" presId="urn:microsoft.com/office/officeart/2005/8/layout/hierarchy4"/>
    <dgm:cxn modelId="{BF97A6DD-6A1C-47B5-8258-9EEC22700D62}" type="presParOf" srcId="{8533331D-9B9D-4C41-A50D-15DD7FF914F3}" destId="{DE3FB86E-6971-49CD-8260-F4F5E70C36A9}" srcOrd="0" destOrd="0" presId="urn:microsoft.com/office/officeart/2005/8/layout/hierarchy4"/>
    <dgm:cxn modelId="{86517BB4-5AD7-49F3-B030-39832844539E}" type="presParOf" srcId="{DE3FB86E-6971-49CD-8260-F4F5E70C36A9}" destId="{8B1509EA-E033-4BBE-B115-8B361EA1F04C}" srcOrd="0" destOrd="0" presId="urn:microsoft.com/office/officeart/2005/8/layout/hierarchy4"/>
    <dgm:cxn modelId="{9F50B807-77B7-4923-BCC2-54E37FBA8CE4}" type="presParOf" srcId="{DE3FB86E-6971-49CD-8260-F4F5E70C36A9}" destId="{2F3677FF-4566-4468-BE0E-1D50B4F437A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1509EA-E033-4BBE-B115-8B361EA1F04C}">
      <dsp:nvSpPr>
        <dsp:cNvPr id="0" name=""/>
        <dsp:cNvSpPr/>
      </dsp:nvSpPr>
      <dsp:spPr>
        <a:xfrm>
          <a:off x="0" y="0"/>
          <a:ext cx="8678198" cy="6669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Изучение устройства и правил эксплуатации ККМ </a:t>
          </a:r>
          <a:r>
            <a:rPr lang="en-US" sz="6500" kern="1200" dirty="0" smtClean="0"/>
            <a:t>POS</a:t>
          </a:r>
          <a:r>
            <a:rPr lang="ru-RU" sz="6500" kern="1200" dirty="0" smtClean="0"/>
            <a:t>-терминал</a:t>
          </a:r>
          <a:endParaRPr lang="ru-RU" sz="6500" b="1" kern="1200" dirty="0"/>
        </a:p>
      </dsp:txBody>
      <dsp:txXfrm>
        <a:off x="0" y="0"/>
        <a:ext cx="8678198" cy="6669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63639-167C-46EF-AA95-68E12858BC7D}" type="datetimeFigureOut">
              <a:rPr lang="ru-RU" smtClean="0"/>
              <a:t>05.11.2012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A5E29-E516-4499-B3AC-ABCF66BE4E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2.emf"/><Relationship Id="rId7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58.emf"/><Relationship Id="rId7" Type="http://schemas.openxmlformats.org/officeDocument/2006/relationships/image" Target="../media/image62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10" Type="http://schemas.openxmlformats.org/officeDocument/2006/relationships/image" Target="../media/image65.emf"/><Relationship Id="rId4" Type="http://schemas.openxmlformats.org/officeDocument/2006/relationships/image" Target="../media/image59.emf"/><Relationship Id="rId9" Type="http://schemas.openxmlformats.org/officeDocument/2006/relationships/image" Target="../media/image64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emf"/><Relationship Id="rId3" Type="http://schemas.openxmlformats.org/officeDocument/2006/relationships/image" Target="../media/image67.emf"/><Relationship Id="rId7" Type="http://schemas.openxmlformats.org/officeDocument/2006/relationships/image" Target="../media/image71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Relationship Id="rId9" Type="http://schemas.openxmlformats.org/officeDocument/2006/relationships/image" Target="../media/image7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emf"/><Relationship Id="rId3" Type="http://schemas.openxmlformats.org/officeDocument/2006/relationships/image" Target="../media/image80.emf"/><Relationship Id="rId7" Type="http://schemas.openxmlformats.org/officeDocument/2006/relationships/image" Target="../media/image84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emf"/><Relationship Id="rId9" Type="http://schemas.openxmlformats.org/officeDocument/2006/relationships/image" Target="../media/image86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emf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emf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emf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214282" y="0"/>
          <a:ext cx="867819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188640"/>
            <a:ext cx="1199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Сервис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764704"/>
            <a:ext cx="15087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Меню сервис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Рисунок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692696"/>
            <a:ext cx="100811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19872" y="1988840"/>
            <a:ext cx="1852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Управление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Рисунок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6794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564904"/>
            <a:ext cx="6794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2564904"/>
            <a:ext cx="6794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2564904"/>
            <a:ext cx="6794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427984" y="2636912"/>
            <a:ext cx="36754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Перемещение по списку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5607" name="Рисунок 2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3717032"/>
            <a:ext cx="792088" cy="75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059832" y="3861048"/>
            <a:ext cx="5680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Ввод количества регистрируемого товара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8" name="Рисунок 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4941168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491880" y="494116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Сброс поля ввода или выход из текущего режима.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852936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221088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33196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Внесение денег в кассу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276872"/>
            <a:ext cx="3394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Выплата денег из кассы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365104"/>
            <a:ext cx="32069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Выход из любого окна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Рисунок 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5445224"/>
            <a:ext cx="120699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3568" y="5229200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Блокировка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Frontol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разблокировки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требуется авторизация)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860032" y="579458"/>
            <a:ext cx="22677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Сумму        →    Внес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860032" y="2811706"/>
            <a:ext cx="21957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Сумму        →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476672"/>
            <a:ext cx="3171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Авторизация доступа</a:t>
            </a:r>
            <a:endParaRPr lang="ru-RU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Рисунок 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75017"/>
            <a:ext cx="5287240" cy="223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282850"/>
            <a:ext cx="1219686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Авторизация по неуникальному паролю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в поле «Пользователь» -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указать имя пользователя и ввести соответствующий пароль в поле «Пароль».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Авторизация по уникальному паролю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в поле «Пароль» необходимо ввести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пароль.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Авторизация по магнитной карте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Авторизация по штрих коду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при помощи сканера штрих кода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Авторизация по ключу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поворачивая механический ключ в замке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-1886927"/>
            <a:ext cx="9144000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Быстрая авторизация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установлен флаг «Быстрая авторизация», то в любом режиме работы Frontol можно произвести смену текущего пользователя.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Механизм быстрой авторизации: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Считывателем магнитных карт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Для смены пользователя необходимо просто считать карточку авторизуемого оператора.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Сканером штрих кода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Для смены пользователя необходимо просто считать сканером штрих код авторизуемого оператора.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Механическим ключом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Для смены пользователя необходимо просто повернуть ключ в замке на клавиатуре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20173" y="-33010"/>
            <a:ext cx="21036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Супервизор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51520" y="554686"/>
            <a:ext cx="777686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запуска Frontol и успешной авторизации доступа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открывается меню супервизора.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Супервизор является центральной точкой, из которой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перейти в остальные режимы Frontol.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30723" name="Рисунок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1" y="2058246"/>
            <a:ext cx="5046940" cy="45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-47807"/>
            <a:ext cx="5472608" cy="6717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-673960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Кнопка «Выход в ОС»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Выход из программы без завершения работы ОС.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69" name="Рисунок 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988840"/>
            <a:ext cx="638175" cy="10668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398242"/>
            <a:ext cx="91440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Всегда перед выключением POS-системы необходимо нажимать кнопку  «Выход в ОС» в режиме «Супервизор»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591731" y="-2232"/>
            <a:ext cx="19605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476672"/>
            <a:ext cx="19442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Главное окно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Рисунок 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916832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Рисунок 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420888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Рисунок 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924944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Рисунок 4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429000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Рисунок 5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3933056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Рисунок 5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4437112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Рисунок 5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4941168"/>
            <a:ext cx="5930900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Рисунок 5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71600" y="5445224"/>
            <a:ext cx="5940425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окне расчета производится прием платежей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документу</a:t>
            </a:r>
          </a:p>
        </p:txBody>
      </p:sp>
      <p:pic>
        <p:nvPicPr>
          <p:cNvPr id="34818" name="Рисунок 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772816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Рисунок 5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2276872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2780928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Рисунок 6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3284984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4" name="Рисунок 6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3789040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Рисунок 6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4293096"/>
            <a:ext cx="594042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11560" y="4846701"/>
            <a:ext cx="7776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Строка состояния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Строка состояния служит для отображения дополнительной системной информации Frontol.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79512" y="406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Открытие документа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проведения какой-либо операции в режиме регистрации в поле «Вид документа» содержится надпись «Закрыт». Из этого состояния можно открыть документы продажи, возврата, аннулирования, обмена, внесения, выплаты.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Документ продажи автоматически открывается при выполнении одного из следующих действий: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произведена регистрация;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введена карта клиента;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4951" y="2636912"/>
            <a:ext cx="25832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Ввод количества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1526304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клавиатуры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Ввод количества товара с клавиатуры используется в случае регистрации нескольких единиц товара. Для ввода количества используются цифровые клавиши.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Клавиша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. 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нужна для отделения целой части количества от дробной. Клавиша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Х 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регистрирует введенное количество.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количество введено неверно, то регистрацию количества можно отменить, нажав клавишу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Сброс 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затем ввести новое значение и нажать клавишу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Х ].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98814" cy="2365747"/>
          </a:xfrm>
        </p:spPr>
        <p:txBody>
          <a:bodyPr/>
          <a:lstStyle/>
          <a:p>
            <a:r>
              <a:rPr lang="ru-RU" sz="4800" b="1" dirty="0" smtClean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Тема урока: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устройства и правил эксплуатации ККМ 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-терминал</a:t>
            </a:r>
            <a:endParaRPr lang="ru-RU" sz="4800" b="1" dirty="0">
              <a:ln w="17780" cmpd="sng">
                <a:solidFill>
                  <a:srgbClr val="FF66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928934"/>
            <a:ext cx="52864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Перечень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учебно-производственных работ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643446"/>
            <a:ext cx="6357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Работа на </a:t>
            </a:r>
            <a:r>
              <a:rPr lang="en-US" sz="2400" b="1" dirty="0" smtClean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POS-</a:t>
            </a:r>
            <a:r>
              <a:rPr lang="ru-RU" sz="2400" b="1" dirty="0" smtClean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терминале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396436" y="28545"/>
            <a:ext cx="43511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Автоматический запрос количества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6866" name="Рисунок 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4464496" cy="264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79512" y="4239761"/>
            <a:ext cx="864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этом случае необходимо ввести количество регистрируемого товара и нажать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ОК 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0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Регистрация товаров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-251449"/>
            <a:ext cx="86044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 — эта любая операция, производящая добавление позиции в документ. В документах продажи/аннулирования/возврата/обмена такими операциями являются: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44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 по коду;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44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 по артикулу;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44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регистрация, используя «горячие клавиши»;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44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 по штрих коду;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44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 через визуальный поиск;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44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 по свободной цене;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684463" marR="0" lvl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регистрация по цене.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251520" y="2025002"/>
            <a:ext cx="80648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Последовательность формирования документа выглядит так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Если необходимо, ввести количество продаваемого товара и нажать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[X]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Далее произвести регистрацию товара одним из семи способов: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выбора нажмите кнопку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[ОК]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Если необходимо подсчитать сдачу, ввести сумму, полученную от покупателя.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Произвести закрытие документа необходимыми типами оплаты.</a:t>
            </a:r>
            <a:r>
              <a:rPr lang="ru-RU" sz="2000" dirty="0" smtClean="0">
                <a:latin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-58073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Сторнирование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Сторнирование регистрации отменяет регистрацию внутри документа до его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закрытия. Для сторнирования регистрации нужно с помощью клавиш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↑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выбрать позицию, подлежащую сторнированию, и нажать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[Сторно 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таблице позиций документа сторнированные позиции зачеркиваются, автоматически происходит пересчет значения промежуточного итога документа. Схема сторнирования позиции: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Рисунок 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59467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79512" y="-162725"/>
            <a:ext cx="849694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Возврат/аннулирование товаров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Операция «Аннулирование»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правило, используется для отмены ошибочно пробитого чека документа продажи после его закрытия в течение одной смены.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Возврат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используется для регистрации товара, возвращаемого клиентом. Возврат товара должен производиться в соответствии с правилами и нормами, принятыми на данном торговом предприятии.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Далее в документации используется термин «возврат», означающий, что сказанное в равной степени справедливо для возврата и для аннулирования. Возврат товара можно выполнить двумя способами: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открытием документа возврата;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•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открытием документа возврата на основании документа продажи, содержавшего подлежащий возврату товар.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9939" name="Рисунок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805264"/>
            <a:ext cx="676275" cy="638175"/>
          </a:xfrm>
          <a:prstGeom prst="rect">
            <a:avLst/>
          </a:prstGeom>
          <a:noFill/>
        </p:spPr>
      </p:pic>
      <p:pic>
        <p:nvPicPr>
          <p:cNvPr id="39938" name="Рисунок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5805264"/>
            <a:ext cx="638175" cy="628650"/>
          </a:xfrm>
          <a:prstGeom prst="rect">
            <a:avLst/>
          </a:prstGeom>
          <a:noFill/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51520" y="3388441"/>
            <a:ext cx="80648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Возврат/аннулирование по документу продажи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возврата по документу продажи нужно выполнить следующие действия: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Нажать кнопку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131840" y="5663435"/>
            <a:ext cx="3600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5949280"/>
            <a:ext cx="253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(возврат по </a:t>
            </a:r>
            <a:r>
              <a:rPr lang="ru-RU" b="1" dirty="0" smtClean="0"/>
              <a:t>документу)</a:t>
            </a:r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15616" y="28545"/>
            <a:ext cx="56166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Откроется окно со списком документов: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62" name="Рисунок 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5940425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3105834"/>
            <a:ext cx="705678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Кнопками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↑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выбрать из списка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документ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Нажать кнопку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[ ОК 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Откроется диалоговое окно</a:t>
            </a:r>
            <a:r>
              <a:rPr lang="ru-RU" sz="2000" dirty="0" smtClean="0"/>
              <a:t>:</a:t>
            </a:r>
          </a:p>
          <a:p>
            <a:endParaRPr lang="ru-RU" sz="2000" dirty="0" smtClean="0"/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3" name="Рисунок 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365104"/>
            <a:ext cx="3268663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основании одного документа продаж может быть создано несколько документов возврата. Для того чтобы выбрать возвращаемый товар необходимо нажать кнопку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[Возврат]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Рисунок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940425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" y="3787969"/>
            <a:ext cx="89644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Кнопками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↑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выбрать из списка возвращаемый товар. Для подтверждения нажать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[OK]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выйти из режима возврата товара, необходимо нажать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[Сброс 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51520" y="-2071330"/>
            <a:ext cx="828092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Закрытие документа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формирования документа кассир должен провести операцию закрытия документа, которая может состоять из: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 charset="-128"/>
                <a:cs typeface="Times New Roman" pitchFamily="18" charset="0"/>
              </a:rPr>
              <a:t>•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регистрации принятых от клиента сумм;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 charset="-128"/>
                <a:cs typeface="Times New Roman" pitchFamily="18" charset="0"/>
              </a:rPr>
              <a:t>•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подсчета суммы сдачи;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ymbolMT" charset="-128"/>
                <a:cs typeface="Times New Roman" pitchFamily="18" charset="0"/>
              </a:rPr>
              <a:t>•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печати закрытого документа на устройстве печати.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Документ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закрыть несколькими видами оплаты (наличными, кредитом, картой и т.д.) или их комбинаций</a:t>
            </a:r>
            <a:r>
              <a:rPr lang="ru-RU" sz="2400" dirty="0" smtClean="0"/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Оплату (ввод суммы, полученной от клиента) документа можно произвести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предварительно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перейдя в состояние «Расчет» при помощи кнопки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[Расчет]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013866" y="-2232"/>
            <a:ext cx="11162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Расчет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4034" name="Рисунок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Рисунок 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Рисунок 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772816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Рисунок 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276872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Рисунок 8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2780928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Рисунок 8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3284984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Рисунок 8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3789040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Рисунок 8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99592" y="4293096"/>
            <a:ext cx="5940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6559"/>
            <a:ext cx="882047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регистрации суммы, полученной от покупателя: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 поле ввода введите сумму от покупателя. Если производится регистрация оплаты на весь неоплаченный остаток, то этот пункт можно пропустить.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Нажмите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[Расчет]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открывшемся окне выбора вида оплаты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стрелками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↑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ymbolMT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выберите строку с требуемым типом оплаты: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5058" name="Рисунок 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59404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2882864"/>
            <a:ext cx="8769195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Нажмите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ОК 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закрытия документа нажмите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[Закрыть документ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      Схема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регистрации оплаты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Ввести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сумму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→       Расчет               Выбрать тип оплаты       →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оплаты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797636" y="-2232"/>
            <a:ext cx="35487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Операции с документом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64841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нажатия на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Чек ]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будет выведено окно с сервисными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Операциями: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6083" name="Рисунок 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4"/>
            <a:ext cx="4104456" cy="356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92D050"/>
          </a:solidFill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533400" algn="ctr"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00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Закрепить, совершенствовать </a:t>
            </a:r>
          </a:p>
          <a:p>
            <a:pPr marL="533400" algn="ctr"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00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знания, умения и навыки </a:t>
            </a:r>
          </a:p>
          <a:p>
            <a:pPr marL="533400" algn="ctr"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C00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работы на контрольно-кассовой технике</a:t>
            </a:r>
          </a:p>
          <a:p>
            <a:pPr>
              <a:buNone/>
            </a:pP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500034" y="357166"/>
            <a:ext cx="8215370" cy="1357322"/>
          </a:xfrm>
          <a:prstGeom prst="ribbon2">
            <a:avLst/>
          </a:prstGeom>
          <a:solidFill>
            <a:srgbClr val="FFFF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C0099"/>
                </a:solidFill>
              </a:rPr>
              <a:t>ЦЕЛЬ УРОКА</a:t>
            </a:r>
            <a:endParaRPr lang="ru-RU" sz="48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-406544"/>
            <a:ext cx="9144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Новый документ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Открытие нового документа с выбором его вида (используются настроенные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администратором виды документов):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Нажать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Опер. с док. 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 диалоговом окне выбрать пункт «Новый документ».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Нажать кнопку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[ОК]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При этом откроется окно: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7105" name="Рисунок 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132856"/>
            <a:ext cx="5943600" cy="3019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3972028" y="-2232"/>
            <a:ext cx="1199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Сервис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8130" name="Рисунок 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836712"/>
            <a:ext cx="4752528" cy="56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Опорный конспект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Авторизация доступа</a:t>
            </a:r>
          </a:p>
          <a:p>
            <a:pPr lvl="0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Супервизор</a:t>
            </a:r>
          </a:p>
          <a:p>
            <a:pPr lvl="0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Внесение денег в денежный ящик</a:t>
            </a:r>
          </a:p>
          <a:p>
            <a:pPr lvl="0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Режим регистрация </a:t>
            </a:r>
            <a:endParaRPr lang="ru-RU" sz="28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чека </a:t>
            </a:r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возврата</a:t>
            </a:r>
          </a:p>
          <a:p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Аннулирование товара</a:t>
            </a:r>
          </a:p>
          <a:p>
            <a:pPr lvl="0"/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Выплата</a:t>
            </a:r>
          </a:p>
          <a:p>
            <a:r>
              <a:rPr lang="ru-RU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Закрытие смены, просмотр различных отчетов</a:t>
            </a:r>
          </a:p>
          <a:p>
            <a:pPr lvl="0"/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772400" cy="13620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cap="none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Критерии оценок</a:t>
            </a:r>
            <a:endParaRPr lang="ru-RU" sz="5400" cap="none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1500174"/>
            <a:ext cx="7772400" cy="4286279"/>
          </a:xfrm>
        </p:spPr>
        <p:txBody>
          <a:bodyPr/>
          <a:lstStyle/>
          <a:p>
            <a:pPr>
              <a:buClr>
                <a:srgbClr val="540054"/>
              </a:buClr>
              <a:buFont typeface="Wingdings" pitchFamily="2" charset="2"/>
              <a:buChar char="Ø"/>
            </a:pPr>
            <a:r>
              <a:rPr lang="ru-RU" dirty="0" smtClean="0"/>
              <a:t>   </a:t>
            </a:r>
            <a:r>
              <a:rPr lang="ru-RU" sz="3600" dirty="0" smtClean="0">
                <a:solidFill>
                  <a:srgbClr val="660066"/>
                </a:solidFill>
                <a:effectLst/>
              </a:rPr>
              <a:t>Внешний вид;</a:t>
            </a:r>
          </a:p>
          <a:p>
            <a:pPr>
              <a:buClr>
                <a:srgbClr val="540054"/>
              </a:buCl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660066"/>
                </a:solidFill>
                <a:effectLst/>
              </a:rPr>
              <a:t> Готовность к уроку;</a:t>
            </a:r>
          </a:p>
          <a:p>
            <a:pPr>
              <a:buClr>
                <a:srgbClr val="540054"/>
              </a:buCl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660066"/>
                </a:solidFill>
                <a:effectLst/>
              </a:rPr>
              <a:t> Работа на вводном инструктаже;</a:t>
            </a:r>
          </a:p>
          <a:p>
            <a:pPr>
              <a:buClr>
                <a:srgbClr val="540054"/>
              </a:buCl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660066"/>
                </a:solidFill>
                <a:effectLst/>
              </a:rPr>
              <a:t> Работа на текущем инструктаже;</a:t>
            </a:r>
          </a:p>
          <a:p>
            <a:pPr marL="360363" indent="-360363">
              <a:buClr>
                <a:srgbClr val="540054"/>
              </a:buCl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660066"/>
                </a:solidFill>
                <a:effectLst/>
              </a:rPr>
              <a:t>Работа на заключительном     инструктаже.</a:t>
            </a:r>
            <a:endParaRPr lang="ru-RU" sz="3600" dirty="0">
              <a:solidFill>
                <a:srgbClr val="660066"/>
              </a:solidFill>
              <a:effectLst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5" name="Рисунок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365104"/>
            <a:ext cx="679450" cy="5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Рисунок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789040"/>
            <a:ext cx="679450" cy="5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Рисунок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365104"/>
            <a:ext cx="679450" cy="5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Рисунок 2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4365104"/>
            <a:ext cx="679450" cy="56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2" name="Picture 2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4365104"/>
            <a:ext cx="648072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663" name="Group 39"/>
          <p:cNvGrpSpPr>
            <a:grpSpLocks noChangeAspect="1"/>
          </p:cNvGrpSpPr>
          <p:nvPr/>
        </p:nvGrpSpPr>
        <p:grpSpPr bwMode="auto">
          <a:xfrm>
            <a:off x="6732240" y="2420888"/>
            <a:ext cx="648072" cy="648072"/>
            <a:chOff x="3379" y="346"/>
            <a:chExt cx="352" cy="336"/>
          </a:xfrm>
        </p:grpSpPr>
        <p:sp>
          <p:nvSpPr>
            <p:cNvPr id="26662" name="AutoShape 38"/>
            <p:cNvSpPr>
              <a:spLocks noChangeAspect="1" noChangeArrowheads="1" noTextEdit="1"/>
            </p:cNvSpPr>
            <p:nvPr/>
          </p:nvSpPr>
          <p:spPr bwMode="auto">
            <a:xfrm>
              <a:off x="3379" y="346"/>
              <a:ext cx="35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664" name="Picture 4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379" y="346"/>
              <a:ext cx="358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95" name="Group 71"/>
          <p:cNvGrpSpPr>
            <a:grpSpLocks noChangeAspect="1"/>
          </p:cNvGrpSpPr>
          <p:nvPr/>
        </p:nvGrpSpPr>
        <p:grpSpPr bwMode="auto">
          <a:xfrm>
            <a:off x="5508104" y="4365104"/>
            <a:ext cx="558800" cy="533400"/>
            <a:chOff x="2699" y="1570"/>
            <a:chExt cx="352" cy="336"/>
          </a:xfrm>
        </p:grpSpPr>
        <p:sp>
          <p:nvSpPr>
            <p:cNvPr id="26694" name="AutoShape 70"/>
            <p:cNvSpPr>
              <a:spLocks noChangeAspect="1" noChangeArrowheads="1" noTextEdit="1"/>
            </p:cNvSpPr>
            <p:nvPr/>
          </p:nvSpPr>
          <p:spPr bwMode="auto">
            <a:xfrm>
              <a:off x="2699" y="1570"/>
              <a:ext cx="35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696" name="Picture 7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99" y="1570"/>
              <a:ext cx="358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07" name="Group 83"/>
          <p:cNvGrpSpPr>
            <a:grpSpLocks noChangeAspect="1"/>
          </p:cNvGrpSpPr>
          <p:nvPr/>
        </p:nvGrpSpPr>
        <p:grpSpPr bwMode="auto">
          <a:xfrm>
            <a:off x="1619672" y="2420888"/>
            <a:ext cx="647700" cy="649288"/>
            <a:chOff x="204" y="300"/>
            <a:chExt cx="408" cy="409"/>
          </a:xfrm>
        </p:grpSpPr>
        <p:sp>
          <p:nvSpPr>
            <p:cNvPr id="26706" name="AutoShape 82"/>
            <p:cNvSpPr>
              <a:spLocks noChangeAspect="1" noChangeArrowheads="1" noTextEdit="1"/>
            </p:cNvSpPr>
            <p:nvPr/>
          </p:nvSpPr>
          <p:spPr bwMode="auto">
            <a:xfrm>
              <a:off x="204" y="300"/>
              <a:ext cx="40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08" name="Picture 8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04" y="300"/>
              <a:ext cx="414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11" name="Group 87"/>
          <p:cNvGrpSpPr>
            <a:grpSpLocks noChangeAspect="1"/>
          </p:cNvGrpSpPr>
          <p:nvPr/>
        </p:nvGrpSpPr>
        <p:grpSpPr bwMode="auto">
          <a:xfrm>
            <a:off x="2267744" y="2420888"/>
            <a:ext cx="648717" cy="649288"/>
            <a:chOff x="612" y="300"/>
            <a:chExt cx="454" cy="409"/>
          </a:xfrm>
        </p:grpSpPr>
        <p:sp>
          <p:nvSpPr>
            <p:cNvPr id="26710" name="AutoShape 86"/>
            <p:cNvSpPr>
              <a:spLocks noChangeAspect="1" noChangeArrowheads="1" noTextEdit="1"/>
            </p:cNvSpPr>
            <p:nvPr/>
          </p:nvSpPr>
          <p:spPr bwMode="auto">
            <a:xfrm>
              <a:off x="612" y="300"/>
              <a:ext cx="45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12" name="Picture 8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12" y="300"/>
              <a:ext cx="459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15" name="Group 91"/>
          <p:cNvGrpSpPr>
            <a:grpSpLocks noChangeAspect="1"/>
          </p:cNvGrpSpPr>
          <p:nvPr/>
        </p:nvGrpSpPr>
        <p:grpSpPr bwMode="auto">
          <a:xfrm>
            <a:off x="2915816" y="2420888"/>
            <a:ext cx="647700" cy="676275"/>
            <a:chOff x="1066" y="300"/>
            <a:chExt cx="408" cy="426"/>
          </a:xfrm>
        </p:grpSpPr>
        <p:sp>
          <p:nvSpPr>
            <p:cNvPr id="26714" name="AutoShape 90"/>
            <p:cNvSpPr>
              <a:spLocks noChangeAspect="1" noChangeArrowheads="1" noTextEdit="1"/>
            </p:cNvSpPr>
            <p:nvPr/>
          </p:nvSpPr>
          <p:spPr bwMode="auto">
            <a:xfrm>
              <a:off x="1066" y="300"/>
              <a:ext cx="408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16" name="Picture 9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66" y="300"/>
              <a:ext cx="412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19" name="Group 95"/>
          <p:cNvGrpSpPr>
            <a:grpSpLocks noChangeAspect="1"/>
          </p:cNvGrpSpPr>
          <p:nvPr/>
        </p:nvGrpSpPr>
        <p:grpSpPr bwMode="auto">
          <a:xfrm>
            <a:off x="3563888" y="2420888"/>
            <a:ext cx="647700" cy="649288"/>
            <a:chOff x="1474" y="300"/>
            <a:chExt cx="408" cy="409"/>
          </a:xfrm>
        </p:grpSpPr>
        <p:sp>
          <p:nvSpPr>
            <p:cNvPr id="26718" name="AutoShape 94"/>
            <p:cNvSpPr>
              <a:spLocks noChangeAspect="1" noChangeArrowheads="1" noTextEdit="1"/>
            </p:cNvSpPr>
            <p:nvPr/>
          </p:nvSpPr>
          <p:spPr bwMode="auto">
            <a:xfrm>
              <a:off x="1474" y="300"/>
              <a:ext cx="40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20" name="Picture 96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1474" y="300"/>
              <a:ext cx="414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23" name="Group 99"/>
          <p:cNvGrpSpPr>
            <a:grpSpLocks noChangeAspect="1"/>
          </p:cNvGrpSpPr>
          <p:nvPr/>
        </p:nvGrpSpPr>
        <p:grpSpPr bwMode="auto">
          <a:xfrm>
            <a:off x="4211960" y="2420888"/>
            <a:ext cx="647700" cy="649288"/>
            <a:chOff x="1882" y="300"/>
            <a:chExt cx="408" cy="409"/>
          </a:xfrm>
        </p:grpSpPr>
        <p:sp>
          <p:nvSpPr>
            <p:cNvPr id="26722" name="AutoShape 98"/>
            <p:cNvSpPr>
              <a:spLocks noChangeAspect="1" noChangeArrowheads="1" noTextEdit="1"/>
            </p:cNvSpPr>
            <p:nvPr/>
          </p:nvSpPr>
          <p:spPr bwMode="auto">
            <a:xfrm>
              <a:off x="1882" y="300"/>
              <a:ext cx="40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24" name="Picture 10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882" y="300"/>
              <a:ext cx="414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27" name="Group 103"/>
          <p:cNvGrpSpPr>
            <a:grpSpLocks noChangeAspect="1"/>
          </p:cNvGrpSpPr>
          <p:nvPr/>
        </p:nvGrpSpPr>
        <p:grpSpPr bwMode="auto">
          <a:xfrm>
            <a:off x="4860032" y="2420888"/>
            <a:ext cx="639763" cy="649288"/>
            <a:chOff x="2290" y="300"/>
            <a:chExt cx="403" cy="409"/>
          </a:xfrm>
        </p:grpSpPr>
        <p:sp>
          <p:nvSpPr>
            <p:cNvPr id="26726" name="AutoShape 102"/>
            <p:cNvSpPr>
              <a:spLocks noChangeAspect="1" noChangeArrowheads="1" noTextEdit="1"/>
            </p:cNvSpPr>
            <p:nvPr/>
          </p:nvSpPr>
          <p:spPr bwMode="auto">
            <a:xfrm>
              <a:off x="2290" y="300"/>
              <a:ext cx="403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28" name="Picture 104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290" y="300"/>
              <a:ext cx="409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31" name="Group 107"/>
          <p:cNvGrpSpPr>
            <a:grpSpLocks noChangeAspect="1"/>
          </p:cNvGrpSpPr>
          <p:nvPr/>
        </p:nvGrpSpPr>
        <p:grpSpPr bwMode="auto">
          <a:xfrm>
            <a:off x="1619672" y="3068960"/>
            <a:ext cx="647130" cy="719708"/>
            <a:chOff x="204" y="709"/>
            <a:chExt cx="453" cy="408"/>
          </a:xfrm>
        </p:grpSpPr>
        <p:sp>
          <p:nvSpPr>
            <p:cNvPr id="26730" name="AutoShape 106"/>
            <p:cNvSpPr>
              <a:spLocks noChangeAspect="1" noChangeArrowheads="1" noTextEdit="1"/>
            </p:cNvSpPr>
            <p:nvPr/>
          </p:nvSpPr>
          <p:spPr bwMode="auto">
            <a:xfrm>
              <a:off x="204" y="709"/>
              <a:ext cx="453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32" name="Picture 108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04" y="709"/>
              <a:ext cx="461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35" name="Group 111"/>
          <p:cNvGrpSpPr>
            <a:grpSpLocks noChangeAspect="1"/>
          </p:cNvGrpSpPr>
          <p:nvPr/>
        </p:nvGrpSpPr>
        <p:grpSpPr bwMode="auto">
          <a:xfrm>
            <a:off x="2267744" y="3068960"/>
            <a:ext cx="639762" cy="703833"/>
            <a:chOff x="657" y="709"/>
            <a:chExt cx="403" cy="398"/>
          </a:xfrm>
        </p:grpSpPr>
        <p:sp>
          <p:nvSpPr>
            <p:cNvPr id="26734" name="AutoShape 110"/>
            <p:cNvSpPr>
              <a:spLocks noChangeAspect="1" noChangeArrowheads="1" noTextEdit="1"/>
            </p:cNvSpPr>
            <p:nvPr/>
          </p:nvSpPr>
          <p:spPr bwMode="auto">
            <a:xfrm>
              <a:off x="657" y="709"/>
              <a:ext cx="403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36" name="Picture 11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57" y="709"/>
              <a:ext cx="40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39" name="Group 115"/>
          <p:cNvGrpSpPr>
            <a:grpSpLocks noChangeAspect="1"/>
          </p:cNvGrpSpPr>
          <p:nvPr/>
        </p:nvGrpSpPr>
        <p:grpSpPr bwMode="auto">
          <a:xfrm>
            <a:off x="2915816" y="3068960"/>
            <a:ext cx="648717" cy="719708"/>
            <a:chOff x="1020" y="709"/>
            <a:chExt cx="454" cy="408"/>
          </a:xfrm>
        </p:grpSpPr>
        <p:sp>
          <p:nvSpPr>
            <p:cNvPr id="26738" name="AutoShape 114"/>
            <p:cNvSpPr>
              <a:spLocks noChangeAspect="1" noChangeArrowheads="1" noTextEdit="1"/>
            </p:cNvSpPr>
            <p:nvPr/>
          </p:nvSpPr>
          <p:spPr bwMode="auto">
            <a:xfrm>
              <a:off x="1020" y="709"/>
              <a:ext cx="45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40" name="Picture 116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020" y="709"/>
              <a:ext cx="459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43" name="Group 119"/>
          <p:cNvGrpSpPr>
            <a:grpSpLocks noChangeAspect="1"/>
          </p:cNvGrpSpPr>
          <p:nvPr/>
        </p:nvGrpSpPr>
        <p:grpSpPr bwMode="auto">
          <a:xfrm>
            <a:off x="3563888" y="3068960"/>
            <a:ext cx="633413" cy="748853"/>
            <a:chOff x="1474" y="709"/>
            <a:chExt cx="399" cy="381"/>
          </a:xfrm>
        </p:grpSpPr>
        <p:sp>
          <p:nvSpPr>
            <p:cNvPr id="26742" name="AutoShape 118"/>
            <p:cNvSpPr>
              <a:spLocks noChangeAspect="1" noChangeArrowheads="1" noTextEdit="1"/>
            </p:cNvSpPr>
            <p:nvPr/>
          </p:nvSpPr>
          <p:spPr bwMode="auto">
            <a:xfrm>
              <a:off x="1474" y="709"/>
              <a:ext cx="399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44" name="Picture 120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474" y="709"/>
              <a:ext cx="406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47" name="Group 123"/>
          <p:cNvGrpSpPr>
            <a:grpSpLocks noChangeAspect="1"/>
          </p:cNvGrpSpPr>
          <p:nvPr/>
        </p:nvGrpSpPr>
        <p:grpSpPr bwMode="auto">
          <a:xfrm>
            <a:off x="4211960" y="3068960"/>
            <a:ext cx="647700" cy="719708"/>
            <a:chOff x="1882" y="709"/>
            <a:chExt cx="408" cy="408"/>
          </a:xfrm>
        </p:grpSpPr>
        <p:sp>
          <p:nvSpPr>
            <p:cNvPr id="26746" name="AutoShape 122"/>
            <p:cNvSpPr>
              <a:spLocks noChangeAspect="1" noChangeArrowheads="1" noTextEdit="1"/>
            </p:cNvSpPr>
            <p:nvPr/>
          </p:nvSpPr>
          <p:spPr bwMode="auto">
            <a:xfrm>
              <a:off x="1882" y="709"/>
              <a:ext cx="408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48" name="Picture 124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882" y="709"/>
              <a:ext cx="414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51" name="Group 127"/>
          <p:cNvGrpSpPr>
            <a:grpSpLocks noChangeAspect="1"/>
          </p:cNvGrpSpPr>
          <p:nvPr/>
        </p:nvGrpSpPr>
        <p:grpSpPr bwMode="auto">
          <a:xfrm>
            <a:off x="4860032" y="3069531"/>
            <a:ext cx="649288" cy="712788"/>
            <a:chOff x="2290" y="664"/>
            <a:chExt cx="409" cy="449"/>
          </a:xfrm>
        </p:grpSpPr>
        <p:sp>
          <p:nvSpPr>
            <p:cNvPr id="26750" name="AutoShape 126"/>
            <p:cNvSpPr>
              <a:spLocks noChangeAspect="1" noChangeArrowheads="1" noTextEdit="1"/>
            </p:cNvSpPr>
            <p:nvPr/>
          </p:nvSpPr>
          <p:spPr bwMode="auto">
            <a:xfrm>
              <a:off x="2290" y="709"/>
              <a:ext cx="403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52" name="Picture 128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290" y="664"/>
              <a:ext cx="409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55" name="Group 131"/>
          <p:cNvGrpSpPr>
            <a:grpSpLocks noChangeAspect="1"/>
          </p:cNvGrpSpPr>
          <p:nvPr/>
        </p:nvGrpSpPr>
        <p:grpSpPr bwMode="auto">
          <a:xfrm>
            <a:off x="1619672" y="3789040"/>
            <a:ext cx="639763" cy="567754"/>
            <a:chOff x="204" y="1117"/>
            <a:chExt cx="403" cy="403"/>
          </a:xfrm>
        </p:grpSpPr>
        <p:sp>
          <p:nvSpPr>
            <p:cNvPr id="26754" name="AutoShape 130"/>
            <p:cNvSpPr>
              <a:spLocks noChangeAspect="1" noChangeArrowheads="1" noTextEdit="1"/>
            </p:cNvSpPr>
            <p:nvPr/>
          </p:nvSpPr>
          <p:spPr bwMode="auto">
            <a:xfrm>
              <a:off x="204" y="1117"/>
              <a:ext cx="40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56" name="Picture 132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204" y="1117"/>
              <a:ext cx="40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59" name="Group 135"/>
          <p:cNvGrpSpPr>
            <a:grpSpLocks noChangeAspect="1"/>
          </p:cNvGrpSpPr>
          <p:nvPr/>
        </p:nvGrpSpPr>
        <p:grpSpPr bwMode="auto">
          <a:xfrm>
            <a:off x="2267744" y="3789040"/>
            <a:ext cx="639763" cy="567754"/>
            <a:chOff x="612" y="1117"/>
            <a:chExt cx="403" cy="403"/>
          </a:xfrm>
        </p:grpSpPr>
        <p:sp>
          <p:nvSpPr>
            <p:cNvPr id="26758" name="AutoShape 134"/>
            <p:cNvSpPr>
              <a:spLocks noChangeAspect="1" noChangeArrowheads="1" noTextEdit="1"/>
            </p:cNvSpPr>
            <p:nvPr/>
          </p:nvSpPr>
          <p:spPr bwMode="auto">
            <a:xfrm>
              <a:off x="612" y="1117"/>
              <a:ext cx="40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60" name="Picture 136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612" y="1117"/>
              <a:ext cx="40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63" name="Group 139"/>
          <p:cNvGrpSpPr>
            <a:grpSpLocks noChangeAspect="1"/>
          </p:cNvGrpSpPr>
          <p:nvPr/>
        </p:nvGrpSpPr>
        <p:grpSpPr bwMode="auto">
          <a:xfrm>
            <a:off x="2915816" y="3789040"/>
            <a:ext cx="679450" cy="567754"/>
            <a:chOff x="1020" y="1117"/>
            <a:chExt cx="428" cy="403"/>
          </a:xfrm>
        </p:grpSpPr>
        <p:sp>
          <p:nvSpPr>
            <p:cNvPr id="26762" name="AutoShape 138"/>
            <p:cNvSpPr>
              <a:spLocks noChangeAspect="1" noChangeArrowheads="1" noTextEdit="1"/>
            </p:cNvSpPr>
            <p:nvPr/>
          </p:nvSpPr>
          <p:spPr bwMode="auto">
            <a:xfrm>
              <a:off x="1020" y="1117"/>
              <a:ext cx="42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64" name="Picture 140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1020" y="1117"/>
              <a:ext cx="43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67" name="Group 143"/>
          <p:cNvGrpSpPr>
            <a:grpSpLocks noChangeAspect="1"/>
          </p:cNvGrpSpPr>
          <p:nvPr/>
        </p:nvGrpSpPr>
        <p:grpSpPr bwMode="auto">
          <a:xfrm>
            <a:off x="1619672" y="4365104"/>
            <a:ext cx="639763" cy="576064"/>
            <a:chOff x="204" y="1525"/>
            <a:chExt cx="403" cy="398"/>
          </a:xfrm>
        </p:grpSpPr>
        <p:sp>
          <p:nvSpPr>
            <p:cNvPr id="26766" name="AutoShape 142"/>
            <p:cNvSpPr>
              <a:spLocks noChangeAspect="1" noChangeArrowheads="1" noTextEdit="1"/>
            </p:cNvSpPr>
            <p:nvPr/>
          </p:nvSpPr>
          <p:spPr bwMode="auto">
            <a:xfrm>
              <a:off x="204" y="1525"/>
              <a:ext cx="403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68" name="Picture 144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04" y="1525"/>
              <a:ext cx="40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71" name="Group 147"/>
          <p:cNvGrpSpPr>
            <a:grpSpLocks noChangeAspect="1"/>
          </p:cNvGrpSpPr>
          <p:nvPr/>
        </p:nvGrpSpPr>
        <p:grpSpPr bwMode="auto">
          <a:xfrm>
            <a:off x="2267744" y="4365104"/>
            <a:ext cx="639763" cy="576064"/>
            <a:chOff x="612" y="1525"/>
            <a:chExt cx="403" cy="403"/>
          </a:xfrm>
        </p:grpSpPr>
        <p:sp>
          <p:nvSpPr>
            <p:cNvPr id="26770" name="AutoShape 146"/>
            <p:cNvSpPr>
              <a:spLocks noChangeAspect="1" noChangeArrowheads="1" noTextEdit="1"/>
            </p:cNvSpPr>
            <p:nvPr/>
          </p:nvSpPr>
          <p:spPr bwMode="auto">
            <a:xfrm>
              <a:off x="612" y="1525"/>
              <a:ext cx="40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72" name="Picture 148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612" y="1525"/>
              <a:ext cx="40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75" name="Group 151"/>
          <p:cNvGrpSpPr>
            <a:grpSpLocks noChangeAspect="1"/>
          </p:cNvGrpSpPr>
          <p:nvPr/>
        </p:nvGrpSpPr>
        <p:grpSpPr bwMode="auto">
          <a:xfrm>
            <a:off x="4211960" y="3789040"/>
            <a:ext cx="679450" cy="567754"/>
            <a:chOff x="1837" y="1117"/>
            <a:chExt cx="428" cy="403"/>
          </a:xfrm>
        </p:grpSpPr>
        <p:sp>
          <p:nvSpPr>
            <p:cNvPr id="26774" name="AutoShape 150"/>
            <p:cNvSpPr>
              <a:spLocks noChangeAspect="1" noChangeArrowheads="1" noTextEdit="1"/>
            </p:cNvSpPr>
            <p:nvPr/>
          </p:nvSpPr>
          <p:spPr bwMode="auto">
            <a:xfrm>
              <a:off x="1837" y="1117"/>
              <a:ext cx="42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76" name="Picture 152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837" y="1117"/>
              <a:ext cx="43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79" name="Group 155"/>
          <p:cNvGrpSpPr>
            <a:grpSpLocks noChangeAspect="1"/>
          </p:cNvGrpSpPr>
          <p:nvPr/>
        </p:nvGrpSpPr>
        <p:grpSpPr bwMode="auto">
          <a:xfrm>
            <a:off x="4860605" y="3789612"/>
            <a:ext cx="639763" cy="614363"/>
            <a:chOff x="2245" y="1117"/>
            <a:chExt cx="403" cy="387"/>
          </a:xfrm>
        </p:grpSpPr>
        <p:sp>
          <p:nvSpPr>
            <p:cNvPr id="26778" name="AutoShape 154"/>
            <p:cNvSpPr>
              <a:spLocks noChangeAspect="1" noChangeArrowheads="1" noTextEdit="1"/>
            </p:cNvSpPr>
            <p:nvPr/>
          </p:nvSpPr>
          <p:spPr bwMode="auto">
            <a:xfrm>
              <a:off x="2290" y="1162"/>
              <a:ext cx="352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80" name="Picture 156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245" y="1117"/>
              <a:ext cx="403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83" name="Group 159"/>
          <p:cNvGrpSpPr>
            <a:grpSpLocks noChangeAspect="1"/>
          </p:cNvGrpSpPr>
          <p:nvPr/>
        </p:nvGrpSpPr>
        <p:grpSpPr bwMode="auto">
          <a:xfrm>
            <a:off x="4860032" y="4365104"/>
            <a:ext cx="639762" cy="576064"/>
            <a:chOff x="2245" y="1525"/>
            <a:chExt cx="403" cy="403"/>
          </a:xfrm>
        </p:grpSpPr>
        <p:sp>
          <p:nvSpPr>
            <p:cNvPr id="26782" name="AutoShape 158"/>
            <p:cNvSpPr>
              <a:spLocks noChangeAspect="1" noChangeArrowheads="1" noTextEdit="1"/>
            </p:cNvSpPr>
            <p:nvPr/>
          </p:nvSpPr>
          <p:spPr bwMode="auto">
            <a:xfrm>
              <a:off x="2245" y="1525"/>
              <a:ext cx="403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84" name="Picture 160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2245" y="1525"/>
              <a:ext cx="409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787" name="Group 163"/>
          <p:cNvGrpSpPr>
            <a:grpSpLocks noChangeAspect="1"/>
          </p:cNvGrpSpPr>
          <p:nvPr/>
        </p:nvGrpSpPr>
        <p:grpSpPr bwMode="auto">
          <a:xfrm>
            <a:off x="7308304" y="3716338"/>
            <a:ext cx="648072" cy="1196975"/>
            <a:chOff x="4649" y="2341"/>
            <a:chExt cx="331" cy="754"/>
          </a:xfrm>
        </p:grpSpPr>
        <p:sp>
          <p:nvSpPr>
            <p:cNvPr id="26786" name="AutoShape 162"/>
            <p:cNvSpPr>
              <a:spLocks noChangeAspect="1" noChangeArrowheads="1" noTextEdit="1"/>
            </p:cNvSpPr>
            <p:nvPr/>
          </p:nvSpPr>
          <p:spPr bwMode="auto">
            <a:xfrm>
              <a:off x="4649" y="2341"/>
              <a:ext cx="331" cy="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88" name="Picture 164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4649" y="2341"/>
              <a:ext cx="337" cy="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61" name="Таблица 160"/>
          <p:cNvGraphicFramePr>
            <a:graphicFrameLocks noGrp="1"/>
          </p:cNvGraphicFramePr>
          <p:nvPr/>
        </p:nvGraphicFramePr>
        <p:xfrm>
          <a:off x="6732240" y="3789040"/>
          <a:ext cx="576064" cy="560832"/>
        </p:xfrm>
        <a:graphic>
          <a:graphicData uri="http://schemas.openxmlformats.org/drawingml/2006/table">
            <a:tbl>
              <a:tblPr/>
              <a:tblGrid>
                <a:gridCol w="576064"/>
              </a:tblGrid>
              <a:tr h="4533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789" name="Rectangle 16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3" name="Таблица 162"/>
          <p:cNvGraphicFramePr>
            <a:graphicFrameLocks noGrp="1"/>
          </p:cNvGraphicFramePr>
          <p:nvPr/>
        </p:nvGraphicFramePr>
        <p:xfrm>
          <a:off x="6084168" y="2420888"/>
          <a:ext cx="648072" cy="648072"/>
        </p:xfrm>
        <a:graphic>
          <a:graphicData uri="http://schemas.openxmlformats.org/drawingml/2006/table">
            <a:tbl>
              <a:tblPr/>
              <a:tblGrid>
                <a:gridCol w="648072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3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790" name="Rectangle 16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5" name="Таблица 164"/>
          <p:cNvGraphicFramePr>
            <a:graphicFrameLocks noGrp="1"/>
          </p:cNvGraphicFramePr>
          <p:nvPr/>
        </p:nvGraphicFramePr>
        <p:xfrm>
          <a:off x="6732240" y="3068961"/>
          <a:ext cx="576064" cy="720080"/>
        </p:xfrm>
        <a:graphic>
          <a:graphicData uri="http://schemas.openxmlformats.org/drawingml/2006/table">
            <a:tbl>
              <a:tblPr/>
              <a:tblGrid>
                <a:gridCol w="576064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791" name="Rectangle 16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7" name="Таблица 166"/>
          <p:cNvGraphicFramePr>
            <a:graphicFrameLocks noGrp="1"/>
          </p:cNvGraphicFramePr>
          <p:nvPr/>
        </p:nvGraphicFramePr>
        <p:xfrm>
          <a:off x="6084168" y="3068960"/>
          <a:ext cx="648072" cy="704848"/>
        </p:xfrm>
        <a:graphic>
          <a:graphicData uri="http://schemas.openxmlformats.org/drawingml/2006/table">
            <a:tbl>
              <a:tblPr/>
              <a:tblGrid>
                <a:gridCol w="648072"/>
              </a:tblGrid>
              <a:tr h="704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792" name="Rectangle 16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69" name="Таблица 168"/>
          <p:cNvGraphicFramePr>
            <a:graphicFrameLocks noGrp="1"/>
          </p:cNvGraphicFramePr>
          <p:nvPr/>
        </p:nvGraphicFramePr>
        <p:xfrm>
          <a:off x="6084168" y="3789040"/>
          <a:ext cx="648072" cy="576064"/>
        </p:xfrm>
        <a:graphic>
          <a:graphicData uri="http://schemas.openxmlformats.org/drawingml/2006/table">
            <a:tbl>
              <a:tblPr/>
              <a:tblGrid>
                <a:gridCol w="648072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793" name="Rectangle 16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71" name="Таблица 170"/>
          <p:cNvGraphicFramePr>
            <a:graphicFrameLocks noGrp="1"/>
          </p:cNvGraphicFramePr>
          <p:nvPr/>
        </p:nvGraphicFramePr>
        <p:xfrm>
          <a:off x="6084168" y="4365105"/>
          <a:ext cx="662553" cy="525336"/>
        </p:xfrm>
        <a:graphic>
          <a:graphicData uri="http://schemas.openxmlformats.org/drawingml/2006/table">
            <a:tbl>
              <a:tblPr/>
              <a:tblGrid>
                <a:gridCol w="662553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00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794" name="Rectangle 17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73" name="Таблица 172"/>
          <p:cNvGraphicFramePr>
            <a:graphicFrameLocks noGrp="1"/>
          </p:cNvGraphicFramePr>
          <p:nvPr/>
        </p:nvGraphicFramePr>
        <p:xfrm>
          <a:off x="7308304" y="3068960"/>
          <a:ext cx="648072" cy="632840"/>
        </p:xfrm>
        <a:graphic>
          <a:graphicData uri="http://schemas.openxmlformats.org/drawingml/2006/table">
            <a:tbl>
              <a:tblPr/>
              <a:tblGrid>
                <a:gridCol w="648072"/>
              </a:tblGrid>
              <a:tr h="632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795" name="Rectangle 17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6798" name="Group 174"/>
          <p:cNvGrpSpPr>
            <a:grpSpLocks noChangeAspect="1"/>
          </p:cNvGrpSpPr>
          <p:nvPr/>
        </p:nvGrpSpPr>
        <p:grpSpPr bwMode="auto">
          <a:xfrm>
            <a:off x="7308850" y="2420938"/>
            <a:ext cx="647526" cy="639762"/>
            <a:chOff x="4604" y="1525"/>
            <a:chExt cx="428" cy="403"/>
          </a:xfrm>
        </p:grpSpPr>
        <p:sp>
          <p:nvSpPr>
            <p:cNvPr id="26797" name="AutoShape 173"/>
            <p:cNvSpPr>
              <a:spLocks noChangeAspect="1" noChangeArrowheads="1" noTextEdit="1"/>
            </p:cNvSpPr>
            <p:nvPr/>
          </p:nvSpPr>
          <p:spPr bwMode="auto">
            <a:xfrm>
              <a:off x="4604" y="1525"/>
              <a:ext cx="42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26799" name="Picture 175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4604" y="1525"/>
              <a:ext cx="434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78" name="Таблица 177"/>
          <p:cNvGraphicFramePr>
            <a:graphicFrameLocks noGrp="1"/>
          </p:cNvGraphicFramePr>
          <p:nvPr/>
        </p:nvGraphicFramePr>
        <p:xfrm>
          <a:off x="5508104" y="2420889"/>
          <a:ext cx="576064" cy="632840"/>
        </p:xfrm>
        <a:graphic>
          <a:graphicData uri="http://schemas.openxmlformats.org/drawingml/2006/table">
            <a:tbl>
              <a:tblPr/>
              <a:tblGrid>
                <a:gridCol w="576064"/>
              </a:tblGrid>
              <a:tr h="632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800" name="Rectangle 17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80" name="Таблица 179"/>
          <p:cNvGraphicFramePr>
            <a:graphicFrameLocks noGrp="1"/>
          </p:cNvGraphicFramePr>
          <p:nvPr/>
        </p:nvGraphicFramePr>
        <p:xfrm>
          <a:off x="5508104" y="3068960"/>
          <a:ext cx="576064" cy="720080"/>
        </p:xfrm>
        <a:graphic>
          <a:graphicData uri="http://schemas.openxmlformats.org/drawingml/2006/table">
            <a:tbl>
              <a:tblPr/>
              <a:tblGrid>
                <a:gridCol w="576064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801" name="Rectangle 17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82" name="Таблица 181"/>
          <p:cNvGraphicFramePr>
            <a:graphicFrameLocks noGrp="1"/>
          </p:cNvGraphicFramePr>
          <p:nvPr/>
        </p:nvGraphicFramePr>
        <p:xfrm>
          <a:off x="5508104" y="3789040"/>
          <a:ext cx="576064" cy="576064"/>
        </p:xfrm>
        <a:graphic>
          <a:graphicData uri="http://schemas.openxmlformats.org/drawingml/2006/table">
            <a:tbl>
              <a:tblPr/>
              <a:tblGrid>
                <a:gridCol w="576064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802" name="Rectangle 17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1547664" y="260648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клавиатурой</a:t>
            </a:r>
            <a:r>
              <a:rPr lang="ru-RU" sz="32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 клавиатурой</a:t>
            </a: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1728192" cy="4525963"/>
          </a:xfrm>
        </p:spPr>
        <p:txBody>
          <a:bodyPr/>
          <a:lstStyle/>
          <a:p>
            <a:r>
              <a:rPr lang="ru-RU" b="1" smtClean="0"/>
              <a:t>0</a:t>
            </a:r>
            <a:r>
              <a:rPr lang="en-US" b="1" smtClean="0"/>
              <a:t> </a:t>
            </a:r>
            <a:r>
              <a:rPr lang="ru-RU" dirty="0" smtClean="0"/>
              <a:t>…</a:t>
            </a:r>
            <a:r>
              <a:rPr lang="en-US" dirty="0" smtClean="0"/>
              <a:t> </a:t>
            </a:r>
            <a:r>
              <a:rPr lang="ru-RU" b="1" dirty="0" smtClean="0"/>
              <a:t>9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95736" y="1600201"/>
            <a:ext cx="6491064" cy="190080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Ввод цифр (кода, штрих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кода,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цены, количества, номера разреза, ставки скидки/надбавки, номера документа и т.д.).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28800"/>
            <a:ext cx="55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628800"/>
            <a:ext cx="55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3645024"/>
            <a:ext cx="860444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Операции с документом</a:t>
            </a:r>
          </a:p>
          <a:p>
            <a:endParaRPr lang="ru-RU" sz="2800" dirty="0" smtClean="0"/>
          </a:p>
          <a:p>
            <a:r>
              <a:rPr lang="ru-RU" sz="2800" dirty="0" smtClean="0"/>
              <a:t>Возврат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Обмен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149080"/>
            <a:ext cx="165618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5373216"/>
            <a:ext cx="16561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860032" y="3861049"/>
            <a:ext cx="26642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Открыть документ возврата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Открыть документ обмена или перейти в ре-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жим обмена товара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252536" y="476672"/>
            <a:ext cx="3008313" cy="579350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Возврат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докум.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32656"/>
            <a:ext cx="1008112" cy="95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32656"/>
            <a:ext cx="1008112" cy="995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851920" y="5486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060848"/>
            <a:ext cx="2767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Отмена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докум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2532" name="Рисунок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8" y="1628800"/>
            <a:ext cx="180019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83568" y="3068960"/>
            <a:ext cx="119218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Расчет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3" name="Рисунок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924944"/>
            <a:ext cx="864096" cy="15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611560" y="4869160"/>
            <a:ext cx="23800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Карта клиента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4" name="Рисунок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4869160"/>
            <a:ext cx="15841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32991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Отмена карты клиента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Рисунок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6020" y="404664"/>
            <a:ext cx="985350" cy="92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4664"/>
            <a:ext cx="93610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692696"/>
            <a:ext cx="4320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+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3702241" y="1700808"/>
            <a:ext cx="9424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Регистрация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564904"/>
            <a:ext cx="2593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наименованию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Рисунок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133750"/>
            <a:ext cx="1152128" cy="113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2079" y="3356992"/>
            <a:ext cx="1081929" cy="106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438900"/>
            <a:ext cx="1080120" cy="106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5519020"/>
            <a:ext cx="1080120" cy="106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95536" y="3429000"/>
            <a:ext cx="1227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коду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4365104"/>
            <a:ext cx="1154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ШК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5445224"/>
            <a:ext cx="24482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цене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0"/>
            <a:ext cx="2446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Редактирование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08720"/>
            <a:ext cx="1143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Сторно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Рисунок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543154"/>
            <a:ext cx="864096" cy="85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1772816"/>
            <a:ext cx="22748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Редактирование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количества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Рисунок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700808"/>
            <a:ext cx="936104" cy="89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3212976"/>
            <a:ext cx="23517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Редактирование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Рисунок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212976"/>
            <a:ext cx="98524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779912" y="3356992"/>
            <a:ext cx="389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1" name="Рисунок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212976"/>
            <a:ext cx="1080120" cy="103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55776" y="4437112"/>
            <a:ext cx="4590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Операции с документом (меню)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5013176"/>
            <a:ext cx="23559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Меню операция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документом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2" name="Рисунок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5157192"/>
            <a:ext cx="1224136" cy="120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1258</Words>
  <Application>Microsoft Office PowerPoint</Application>
  <PresentationFormat>Экран (4:3)</PresentationFormat>
  <Paragraphs>265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Тема урока: Изучение устройства и правил эксплуатации ККМ POS-терминал</vt:lpstr>
      <vt:lpstr>Слайд 3</vt:lpstr>
      <vt:lpstr>Критерии оценок</vt:lpstr>
      <vt:lpstr>Слайд 5</vt:lpstr>
      <vt:lpstr>Знакомство с клавиатурой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Опорный конспект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Оборудование  торговых  предприятий</dc:title>
  <cp:lastModifiedBy>Admin</cp:lastModifiedBy>
  <cp:revision>50</cp:revision>
  <dcterms:modified xsi:type="dcterms:W3CDTF">2012-11-05T09:01:58Z</dcterms:modified>
</cp:coreProperties>
</file>