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63" r:id="rId3"/>
    <p:sldId id="257" r:id="rId4"/>
    <p:sldId id="258" r:id="rId5"/>
    <p:sldId id="259" r:id="rId6"/>
    <p:sldId id="260" r:id="rId7"/>
    <p:sldId id="261" r:id="rId8"/>
    <p:sldId id="262" r:id="rId9"/>
    <p:sldId id="264" r:id="rId10"/>
    <p:sldId id="265" r:id="rId11"/>
    <p:sldId id="276" r:id="rId12"/>
    <p:sldId id="266" r:id="rId13"/>
    <p:sldId id="267" r:id="rId14"/>
    <p:sldId id="268" r:id="rId15"/>
    <p:sldId id="269" r:id="rId16"/>
    <p:sldId id="274" r:id="rId17"/>
    <p:sldId id="271" r:id="rId18"/>
    <p:sldId id="270" r:id="rId19"/>
    <p:sldId id="275" r:id="rId20"/>
    <p:sldId id="273"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BEC68B0A-F554-446C-A92A-3BEF417E3AEF}"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BEC68B0A-F554-446C-A92A-3BEF417E3AEF}"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ctrTitle"/>
          </p:nvPr>
        </p:nvSpPr>
        <p:spPr>
          <a:xfrm>
            <a:off x="685800" y="2130425"/>
            <a:ext cx="7772400" cy="1470025"/>
          </a:xfrm>
        </p:spPr>
        <p:txBody>
          <a:bodyPr/>
          <a:lstStyle>
            <a:lvl1pPr algn="ctr">
              <a:defRPr/>
            </a:lvl1pPr>
          </a:lstStyle>
          <a:p>
            <a:r>
              <a:rPr lang="ru-RU" smtClean="0"/>
              <a:t>Образец заголовка</a:t>
            </a:r>
            <a:endParaRPr lang="en-US"/>
          </a:p>
        </p:txBody>
      </p:sp>
      <p:sp>
        <p:nvSpPr>
          <p:cNvPr id="58371"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ru-RU" smtClean="0"/>
              <a:t>Образец подзаголовка</a:t>
            </a:r>
            <a:endParaRPr lang="en-US"/>
          </a:p>
        </p:txBody>
      </p:sp>
      <p:sp>
        <p:nvSpPr>
          <p:cNvPr id="58372" name="Rectangle 4"/>
          <p:cNvSpPr>
            <a:spLocks noGrp="1" noChangeArrowheads="1"/>
          </p:cNvSpPr>
          <p:nvPr>
            <p:ph type="dt" sz="half" idx="2"/>
          </p:nvPr>
        </p:nvSpPr>
        <p:spPr/>
        <p:txBody>
          <a:bodyPr/>
          <a:lstStyle>
            <a:lvl1pPr>
              <a:defRPr/>
            </a:lvl1pPr>
          </a:lstStyle>
          <a:p>
            <a:endParaRPr lang="en-US"/>
          </a:p>
        </p:txBody>
      </p:sp>
      <p:sp>
        <p:nvSpPr>
          <p:cNvPr id="58373" name="Rectangle 5"/>
          <p:cNvSpPr>
            <a:spLocks noGrp="1" noChangeArrowheads="1"/>
          </p:cNvSpPr>
          <p:nvPr>
            <p:ph type="ftr" sz="quarter" idx="3"/>
          </p:nvPr>
        </p:nvSpPr>
        <p:spPr/>
        <p:txBody>
          <a:bodyPr/>
          <a:lstStyle>
            <a:lvl1pPr>
              <a:defRPr/>
            </a:lvl1pPr>
          </a:lstStyle>
          <a:p>
            <a:endParaRPr lang="en-US"/>
          </a:p>
        </p:txBody>
      </p:sp>
      <p:sp>
        <p:nvSpPr>
          <p:cNvPr id="58374" name="Rectangle 6"/>
          <p:cNvSpPr>
            <a:spLocks noGrp="1" noChangeArrowheads="1"/>
          </p:cNvSpPr>
          <p:nvPr>
            <p:ph type="sldNum" sz="quarter" idx="4"/>
          </p:nvPr>
        </p:nvSpPr>
        <p:spPr/>
        <p:txBody>
          <a:bodyPr/>
          <a:lstStyle>
            <a:lvl1pPr>
              <a:defRPr/>
            </a:lvl1pPr>
          </a:lstStyle>
          <a:p>
            <a:fld id="{325619BC-63A0-4837-B148-056057ED9242}"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C72EE2A3-FDBE-481B-9FEC-4676682D6CB4}"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272338" y="274638"/>
            <a:ext cx="1803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858963" y="274638"/>
            <a:ext cx="5260975"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588AC14A-7B97-471A-9F78-7FC9C248B50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E6BCFA29-A20D-44FB-B223-EFDEB0C63E38}"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A0147033-749D-42FD-BBBE-E53EBC0C5889}"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1858963" y="1600200"/>
            <a:ext cx="35321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543550" y="1600200"/>
            <a:ext cx="35321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endParaRPr lang="en-US"/>
          </a:p>
        </p:txBody>
      </p:sp>
      <p:sp>
        <p:nvSpPr>
          <p:cNvPr id="7" name="Номер слайда 6"/>
          <p:cNvSpPr>
            <a:spLocks noGrp="1"/>
          </p:cNvSpPr>
          <p:nvPr>
            <p:ph type="sldNum" sz="quarter" idx="12"/>
          </p:nvPr>
        </p:nvSpPr>
        <p:spPr/>
        <p:txBody>
          <a:bodyPr/>
          <a:lstStyle>
            <a:lvl1pPr>
              <a:defRPr/>
            </a:lvl1pPr>
          </a:lstStyle>
          <a:p>
            <a:fld id="{515EF298-A270-4494-A65E-AF1B2E74B8E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en-US"/>
          </a:p>
        </p:txBody>
      </p:sp>
      <p:sp>
        <p:nvSpPr>
          <p:cNvPr id="8" name="Нижний колонтитул 7"/>
          <p:cNvSpPr>
            <a:spLocks noGrp="1"/>
          </p:cNvSpPr>
          <p:nvPr>
            <p:ph type="ftr" sz="quarter" idx="11"/>
          </p:nvPr>
        </p:nvSpPr>
        <p:spPr/>
        <p:txBody>
          <a:bodyPr/>
          <a:lstStyle>
            <a:lvl1pPr>
              <a:defRPr/>
            </a:lvl1pPr>
          </a:lstStyle>
          <a:p>
            <a:endParaRPr lang="en-US"/>
          </a:p>
        </p:txBody>
      </p:sp>
      <p:sp>
        <p:nvSpPr>
          <p:cNvPr id="9" name="Номер слайда 8"/>
          <p:cNvSpPr>
            <a:spLocks noGrp="1"/>
          </p:cNvSpPr>
          <p:nvPr>
            <p:ph type="sldNum" sz="quarter" idx="12"/>
          </p:nvPr>
        </p:nvSpPr>
        <p:spPr/>
        <p:txBody>
          <a:bodyPr/>
          <a:lstStyle>
            <a:lvl1pPr>
              <a:defRPr/>
            </a:lvl1pPr>
          </a:lstStyle>
          <a:p>
            <a:fld id="{C03C85AF-99C5-4536-87DC-DD827997BA02}"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en-US"/>
          </a:p>
        </p:txBody>
      </p:sp>
      <p:sp>
        <p:nvSpPr>
          <p:cNvPr id="4" name="Нижний колонтитул 3"/>
          <p:cNvSpPr>
            <a:spLocks noGrp="1"/>
          </p:cNvSpPr>
          <p:nvPr>
            <p:ph type="ftr" sz="quarter" idx="11"/>
          </p:nvPr>
        </p:nvSpPr>
        <p:spPr/>
        <p:txBody>
          <a:bodyPr/>
          <a:lstStyle>
            <a:lvl1pPr>
              <a:defRPr/>
            </a:lvl1pPr>
          </a:lstStyle>
          <a:p>
            <a:endParaRPr lang="en-US"/>
          </a:p>
        </p:txBody>
      </p:sp>
      <p:sp>
        <p:nvSpPr>
          <p:cNvPr id="5" name="Номер слайда 4"/>
          <p:cNvSpPr>
            <a:spLocks noGrp="1"/>
          </p:cNvSpPr>
          <p:nvPr>
            <p:ph type="sldNum" sz="quarter" idx="12"/>
          </p:nvPr>
        </p:nvSpPr>
        <p:spPr/>
        <p:txBody>
          <a:bodyPr/>
          <a:lstStyle>
            <a:lvl1pPr>
              <a:defRPr/>
            </a:lvl1pPr>
          </a:lstStyle>
          <a:p>
            <a:fld id="{D7AB1A59-F871-4B71-A47B-D76FBFFC6567}"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n-US"/>
          </a:p>
        </p:txBody>
      </p:sp>
      <p:sp>
        <p:nvSpPr>
          <p:cNvPr id="3" name="Нижний колонтитул 2"/>
          <p:cNvSpPr>
            <a:spLocks noGrp="1"/>
          </p:cNvSpPr>
          <p:nvPr>
            <p:ph type="ftr" sz="quarter" idx="11"/>
          </p:nvPr>
        </p:nvSpPr>
        <p:spPr/>
        <p:txBody>
          <a:bodyPr/>
          <a:lstStyle>
            <a:lvl1pPr>
              <a:defRPr/>
            </a:lvl1pPr>
          </a:lstStyle>
          <a:p>
            <a:endParaRPr lang="en-US"/>
          </a:p>
        </p:txBody>
      </p:sp>
      <p:sp>
        <p:nvSpPr>
          <p:cNvPr id="4" name="Номер слайда 3"/>
          <p:cNvSpPr>
            <a:spLocks noGrp="1"/>
          </p:cNvSpPr>
          <p:nvPr>
            <p:ph type="sldNum" sz="quarter" idx="12"/>
          </p:nvPr>
        </p:nvSpPr>
        <p:spPr/>
        <p:txBody>
          <a:bodyPr/>
          <a:lstStyle>
            <a:lvl1pPr>
              <a:defRPr/>
            </a:lvl1pPr>
          </a:lstStyle>
          <a:p>
            <a:fld id="{15A7CF19-0F0A-4CCE-B1ED-0BB61306904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endParaRPr lang="en-US"/>
          </a:p>
        </p:txBody>
      </p:sp>
      <p:sp>
        <p:nvSpPr>
          <p:cNvPr id="7" name="Номер слайда 6"/>
          <p:cNvSpPr>
            <a:spLocks noGrp="1"/>
          </p:cNvSpPr>
          <p:nvPr>
            <p:ph type="sldNum" sz="quarter" idx="12"/>
          </p:nvPr>
        </p:nvSpPr>
        <p:spPr/>
        <p:txBody>
          <a:bodyPr/>
          <a:lstStyle>
            <a:lvl1pPr>
              <a:defRPr/>
            </a:lvl1pPr>
          </a:lstStyle>
          <a:p>
            <a:fld id="{C7CFEA7E-0E1D-43B5-B3F5-183B43DC6BD3}"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endParaRPr lang="en-US"/>
          </a:p>
        </p:txBody>
      </p:sp>
      <p:sp>
        <p:nvSpPr>
          <p:cNvPr id="7" name="Номер слайда 6"/>
          <p:cNvSpPr>
            <a:spLocks noGrp="1"/>
          </p:cNvSpPr>
          <p:nvPr>
            <p:ph type="sldNum" sz="quarter" idx="12"/>
          </p:nvPr>
        </p:nvSpPr>
        <p:spPr/>
        <p:txBody>
          <a:bodyPr/>
          <a:lstStyle>
            <a:lvl1pPr>
              <a:defRPr/>
            </a:lvl1pPr>
          </a:lstStyle>
          <a:p>
            <a:fld id="{43A64524-004E-45B7-B726-988080F3B581}"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858963" y="274638"/>
            <a:ext cx="7216775"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27" name="Rectangle 3"/>
          <p:cNvSpPr>
            <a:spLocks noGrp="1" noChangeArrowheads="1"/>
          </p:cNvSpPr>
          <p:nvPr>
            <p:ph type="body" idx="1"/>
          </p:nvPr>
        </p:nvSpPr>
        <p:spPr bwMode="auto">
          <a:xfrm>
            <a:off x="1858963" y="1600200"/>
            <a:ext cx="7216775"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B12D8F8-A726-44C9-9C3C-ACC33C3B0066}"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4400">
          <a:solidFill>
            <a:schemeClr val="tx2"/>
          </a:solidFill>
          <a:latin typeface="+mj-lt"/>
          <a:ea typeface="+mj-ea"/>
          <a:cs typeface="+mj-cs"/>
        </a:defRPr>
      </a:lvl1pPr>
      <a:lvl2pPr algn="l" rtl="0" eaLnBrk="1" fontAlgn="base" hangingPunct="1">
        <a:spcBef>
          <a:spcPct val="0"/>
        </a:spcBef>
        <a:spcAft>
          <a:spcPct val="0"/>
        </a:spcAft>
        <a:defRPr sz="4400">
          <a:solidFill>
            <a:schemeClr val="tx2"/>
          </a:solidFill>
          <a:latin typeface="Arial" charset="0"/>
          <a:cs typeface="Arial" charset="0"/>
        </a:defRPr>
      </a:lvl2pPr>
      <a:lvl3pPr algn="l" rtl="0" eaLnBrk="1" fontAlgn="base" hangingPunct="1">
        <a:spcBef>
          <a:spcPct val="0"/>
        </a:spcBef>
        <a:spcAft>
          <a:spcPct val="0"/>
        </a:spcAft>
        <a:defRPr sz="4400">
          <a:solidFill>
            <a:schemeClr val="tx2"/>
          </a:solidFill>
          <a:latin typeface="Arial" charset="0"/>
          <a:cs typeface="Arial" charset="0"/>
        </a:defRPr>
      </a:lvl3pPr>
      <a:lvl4pPr algn="l" rtl="0" eaLnBrk="1" fontAlgn="base" hangingPunct="1">
        <a:spcBef>
          <a:spcPct val="0"/>
        </a:spcBef>
        <a:spcAft>
          <a:spcPct val="0"/>
        </a:spcAft>
        <a:defRPr sz="4400">
          <a:solidFill>
            <a:schemeClr val="tx2"/>
          </a:solidFill>
          <a:latin typeface="Arial" charset="0"/>
          <a:cs typeface="Arial" charset="0"/>
        </a:defRPr>
      </a:lvl4pPr>
      <a:lvl5pPr algn="l" rtl="0" eaLnBrk="1" fontAlgn="base" hangingPunct="1">
        <a:spcBef>
          <a:spcPct val="0"/>
        </a:spcBef>
        <a:spcAft>
          <a:spcPct val="0"/>
        </a:spcAft>
        <a:defRPr sz="4400">
          <a:solidFill>
            <a:schemeClr val="tx2"/>
          </a:solidFill>
          <a:latin typeface="Arial" charset="0"/>
          <a:cs typeface="Arial" charset="0"/>
        </a:defRPr>
      </a:lvl5pPr>
      <a:lvl6pPr marL="457200" algn="l" rtl="0" eaLnBrk="1" fontAlgn="base" hangingPunct="1">
        <a:spcBef>
          <a:spcPct val="0"/>
        </a:spcBef>
        <a:spcAft>
          <a:spcPct val="0"/>
        </a:spcAft>
        <a:defRPr sz="4400">
          <a:solidFill>
            <a:schemeClr val="tx2"/>
          </a:solidFill>
          <a:latin typeface="Arial" charset="0"/>
          <a:cs typeface="Arial" charset="0"/>
        </a:defRPr>
      </a:lvl6pPr>
      <a:lvl7pPr marL="914400" algn="l" rtl="0" eaLnBrk="1" fontAlgn="base" hangingPunct="1">
        <a:spcBef>
          <a:spcPct val="0"/>
        </a:spcBef>
        <a:spcAft>
          <a:spcPct val="0"/>
        </a:spcAft>
        <a:defRPr sz="4400">
          <a:solidFill>
            <a:schemeClr val="tx2"/>
          </a:solidFill>
          <a:latin typeface="Arial" charset="0"/>
          <a:cs typeface="Arial" charset="0"/>
        </a:defRPr>
      </a:lvl7pPr>
      <a:lvl8pPr marL="1371600" algn="l" rtl="0" eaLnBrk="1" fontAlgn="base" hangingPunct="1">
        <a:spcBef>
          <a:spcPct val="0"/>
        </a:spcBef>
        <a:spcAft>
          <a:spcPct val="0"/>
        </a:spcAft>
        <a:defRPr sz="4400">
          <a:solidFill>
            <a:schemeClr val="tx2"/>
          </a:solidFill>
          <a:latin typeface="Arial" charset="0"/>
          <a:cs typeface="Arial" charset="0"/>
        </a:defRPr>
      </a:lvl8pPr>
      <a:lvl9pPr marL="1828800" algn="l" rtl="0" eaLnBrk="1" fontAlgn="base" hangingPunct="1">
        <a:spcBef>
          <a:spcPct val="0"/>
        </a:spcBef>
        <a:spcAft>
          <a:spcPct val="0"/>
        </a:spcAft>
        <a:defRPr sz="4400">
          <a:solidFill>
            <a:schemeClr val="tx2"/>
          </a:solidFill>
          <a:latin typeface="Arial"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zsto.ru/index.php?option=com_content&amp;view=article&amp;id=68&amp;Itemid=5" TargetMode="External"/><Relationship Id="rId2" Type="http://schemas.openxmlformats.org/officeDocument/2006/relationships/hyperlink" Target="http://www.democracy.ru/library/learning/pract/page2.html" TargetMode="External"/><Relationship Id="rId1" Type="http://schemas.openxmlformats.org/officeDocument/2006/relationships/slideLayout" Target="../slideLayouts/slideLayout2.xml"/><Relationship Id="rId5" Type="http://schemas.openxmlformats.org/officeDocument/2006/relationships/hyperlink" Target="http://images.yandex.ru/" TargetMode="External"/><Relationship Id="rId4" Type="http://schemas.openxmlformats.org/officeDocument/2006/relationships/hyperlink" Target="http://ru.wikipedia.org/wiki/%C2%FB%E1%EE%F0%FB"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ctrTitle"/>
          </p:nvPr>
        </p:nvSpPr>
        <p:spPr/>
        <p:txBody>
          <a:bodyPr/>
          <a:lstStyle/>
          <a:p>
            <a:r>
              <a:rPr lang="ru-RU" sz="6000" dirty="0" smtClean="0">
                <a:solidFill>
                  <a:schemeClr val="accent1"/>
                </a:solidFill>
                <a:effectLst>
                  <a:outerShdw blurRad="38100" dist="38100" dir="2700000" algn="tl">
                    <a:srgbClr val="000000"/>
                  </a:outerShdw>
                </a:effectLst>
              </a:rPr>
              <a:t>Право выбора –конституционное право</a:t>
            </a:r>
            <a:endParaRPr lang="ru-RU" sz="6000" dirty="0"/>
          </a:p>
        </p:txBody>
      </p:sp>
      <p:sp>
        <p:nvSpPr>
          <p:cNvPr id="59395" name="Rectangle 3"/>
          <p:cNvSpPr>
            <a:spLocks noGrp="1" noChangeArrowheads="1"/>
          </p:cNvSpPr>
          <p:nvPr>
            <p:ph type="subTitle" idx="1"/>
          </p:nvPr>
        </p:nvSpPr>
        <p:spPr>
          <a:xfrm>
            <a:off x="1371599" y="4866968"/>
            <a:ext cx="7565923" cy="1607574"/>
          </a:xfrm>
        </p:spPr>
        <p:txBody>
          <a:bodyPr/>
          <a:lstStyle/>
          <a:p>
            <a:pPr algn="r"/>
            <a:r>
              <a:rPr lang="ru-RU" sz="2400" dirty="0" smtClean="0">
                <a:solidFill>
                  <a:schemeClr val="accent1"/>
                </a:solidFill>
                <a:effectLst>
                  <a:outerShdw blurRad="38100" dist="38100" dir="2700000" algn="tl">
                    <a:srgbClr val="000000"/>
                  </a:outerShdw>
                </a:effectLst>
              </a:rPr>
              <a:t>Презентация к методической разработке открытого урока по основам избирательного права </a:t>
            </a:r>
          </a:p>
          <a:p>
            <a:pPr algn="r"/>
            <a:r>
              <a:rPr lang="ru-RU" sz="2400" dirty="0" smtClean="0">
                <a:solidFill>
                  <a:schemeClr val="accent1"/>
                </a:solidFill>
                <a:effectLst>
                  <a:outerShdw blurRad="38100" dist="38100" dir="2700000" algn="tl">
                    <a:srgbClr val="000000"/>
                  </a:outerShdw>
                </a:effectLst>
              </a:rPr>
              <a:t>Автор</a:t>
            </a:r>
            <a:r>
              <a:rPr lang="ru-RU" sz="2400" dirty="0" smtClean="0">
                <a:solidFill>
                  <a:schemeClr val="accent1"/>
                </a:solidFill>
                <a:effectLst>
                  <a:outerShdw blurRad="38100" dist="38100" dir="2700000" algn="tl">
                    <a:srgbClr val="000000"/>
                  </a:outerShdw>
                </a:effectLst>
              </a:rPr>
              <a:t>: учитель истории МБОУ «</a:t>
            </a:r>
            <a:r>
              <a:rPr lang="ru-RU" sz="2400" dirty="0" err="1" smtClean="0">
                <a:solidFill>
                  <a:schemeClr val="accent1"/>
                </a:solidFill>
                <a:effectLst>
                  <a:outerShdw blurRad="38100" dist="38100" dir="2700000" algn="tl">
                    <a:srgbClr val="000000"/>
                  </a:outerShdw>
                </a:effectLst>
              </a:rPr>
              <a:t>Щеколдинская</a:t>
            </a:r>
            <a:r>
              <a:rPr lang="ru-RU" sz="2400" dirty="0" smtClean="0">
                <a:solidFill>
                  <a:schemeClr val="accent1"/>
                </a:solidFill>
                <a:effectLst>
                  <a:outerShdw blurRad="38100" dist="38100" dir="2700000" algn="tl">
                    <a:srgbClr val="000000"/>
                  </a:outerShdw>
                </a:effectLst>
              </a:rPr>
              <a:t> </a:t>
            </a:r>
            <a:r>
              <a:rPr lang="ru-RU" sz="2400" dirty="0" smtClean="0">
                <a:solidFill>
                  <a:schemeClr val="accent1"/>
                </a:solidFill>
                <a:effectLst>
                  <a:outerShdw blurRad="38100" dist="38100" dir="2700000" algn="tl">
                    <a:srgbClr val="000000"/>
                  </a:outerShdw>
                </a:effectLst>
              </a:rPr>
              <a:t>СОШ</a:t>
            </a:r>
            <a:r>
              <a:rPr lang="ru-RU" sz="2400" dirty="0" smtClean="0">
                <a:solidFill>
                  <a:schemeClr val="accent1"/>
                </a:solidFill>
                <a:effectLst>
                  <a:outerShdw blurRad="38100" dist="38100" dir="2700000" algn="tl">
                    <a:srgbClr val="000000"/>
                  </a:outerShdw>
                </a:effectLst>
              </a:rPr>
              <a:t>» </a:t>
            </a:r>
            <a:r>
              <a:rPr lang="ru-RU" sz="2400" dirty="0" err="1" smtClean="0">
                <a:solidFill>
                  <a:schemeClr val="accent1"/>
                </a:solidFill>
                <a:effectLst>
                  <a:outerShdw blurRad="38100" dist="38100" dir="2700000" algn="tl">
                    <a:srgbClr val="000000"/>
                  </a:outerShdw>
                </a:effectLst>
              </a:rPr>
              <a:t>Тюлегенова</a:t>
            </a:r>
            <a:r>
              <a:rPr lang="ru-RU" sz="2400" dirty="0" smtClean="0">
                <a:solidFill>
                  <a:schemeClr val="accent1"/>
                </a:solidFill>
                <a:effectLst>
                  <a:outerShdw blurRad="38100" dist="38100" dir="2700000" algn="tl">
                    <a:srgbClr val="000000"/>
                  </a:outerShdw>
                </a:effectLst>
              </a:rPr>
              <a:t> Н.О.  </a:t>
            </a:r>
          </a:p>
          <a:p>
            <a:endParaRPr lang="ru-RU" dirty="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mph" presetSubtype="1" grpId="0" nodeType="clickEffect">
                                  <p:stCondLst>
                                    <p:cond delay="0"/>
                                  </p:stCondLst>
                                  <p:childTnLst>
                                    <p:set>
                                      <p:cBhvr override="childStyle">
                                        <p:cTn id="6" dur="indefinite"/>
                                        <p:tgtEl>
                                          <p:spTgt spid="59394"/>
                                        </p:tgtEl>
                                        <p:attrNameLst>
                                          <p:attrName>style.fontStyle</p:attrName>
                                        </p:attrNameLst>
                                      </p:cBhvr>
                                      <p:to>
                                        <p:strVal val="normal"/>
                                      </p:to>
                                    </p:set>
                                    <p:set>
                                      <p:cBhvr override="childStyle">
                                        <p:cTn id="7" dur="indefinite"/>
                                        <p:tgtEl>
                                          <p:spTgt spid="59394"/>
                                        </p:tgtEl>
                                        <p:attrNameLst>
                                          <p:attrName>style.fontWeight</p:attrName>
                                        </p:attrNameLst>
                                      </p:cBhvr>
                                      <p:to>
                                        <p:strVal val="bold"/>
                                      </p:to>
                                    </p:set>
                                    <p:set>
                                      <p:cBhvr override="childStyle">
                                        <p:cTn id="8" dur="indefinite"/>
                                        <p:tgtEl>
                                          <p:spTgt spid="59394"/>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ru-RU" dirty="0" smtClean="0"/>
              <a:t>Избирательный ценз</a:t>
            </a:r>
            <a:endParaRPr lang="ru-RU" dirty="0"/>
          </a:p>
        </p:txBody>
      </p:sp>
      <p:sp>
        <p:nvSpPr>
          <p:cNvPr id="60419" name="Rectangle 3"/>
          <p:cNvSpPr>
            <a:spLocks noGrp="1" noChangeArrowheads="1"/>
          </p:cNvSpPr>
          <p:nvPr>
            <p:ph type="body" idx="1"/>
          </p:nvPr>
        </p:nvSpPr>
        <p:spPr/>
        <p:txBody>
          <a:bodyPr/>
          <a:lstStyle/>
          <a:p>
            <a:r>
              <a:rPr lang="ru-RU" dirty="0" smtClean="0"/>
              <a:t>1</a:t>
            </a:r>
            <a:r>
              <a:rPr lang="ru-RU" dirty="0" smtClean="0">
                <a:solidFill>
                  <a:schemeClr val="accent5">
                    <a:lumMod val="50000"/>
                  </a:schemeClr>
                </a:solidFill>
              </a:rPr>
              <a:t>) Возрастной ценз</a:t>
            </a:r>
          </a:p>
          <a:p>
            <a:r>
              <a:rPr lang="ru-RU" sz="2400" dirty="0" smtClean="0"/>
              <a:t>Избирать имеют право лица, достигшие 18 лет;</a:t>
            </a:r>
          </a:p>
          <a:p>
            <a:r>
              <a:rPr lang="ru-RU" sz="2400" dirty="0" smtClean="0"/>
              <a:t>С 18 – летнего возраста можно избираться депутатом;</a:t>
            </a:r>
          </a:p>
          <a:p>
            <a:r>
              <a:rPr lang="ru-RU" sz="2400" dirty="0" smtClean="0"/>
              <a:t>С 21 года – депутатом Государственной думы;</a:t>
            </a:r>
          </a:p>
          <a:p>
            <a:r>
              <a:rPr lang="ru-RU" sz="2400" dirty="0" smtClean="0"/>
              <a:t>С 35 лет – Президентом страны</a:t>
            </a:r>
          </a:p>
          <a:p>
            <a:r>
              <a:rPr lang="ru-RU" dirty="0" smtClean="0"/>
              <a:t>2) </a:t>
            </a:r>
            <a:r>
              <a:rPr lang="ru-RU" dirty="0" smtClean="0">
                <a:solidFill>
                  <a:schemeClr val="accent5">
                    <a:lumMod val="50000"/>
                  </a:schemeClr>
                </a:solidFill>
              </a:rPr>
              <a:t>Гражданский</a:t>
            </a:r>
          </a:p>
          <a:p>
            <a:r>
              <a:rPr lang="ru-RU" sz="2400" dirty="0" smtClean="0"/>
              <a:t>Избирать и быть избранными могут только граждане РФ</a:t>
            </a:r>
            <a:endParaRPr lang="ru-RU"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algn="ctr"/>
            <a:r>
              <a:rPr lang="ru-RU" sz="4000" dirty="0" smtClean="0">
                <a:solidFill>
                  <a:schemeClr val="accent5">
                    <a:lumMod val="50000"/>
                  </a:schemeClr>
                </a:solidFill>
              </a:rPr>
              <a:t>Избирательные системы</a:t>
            </a:r>
            <a:endParaRPr lang="ru-RU" sz="4000" dirty="0">
              <a:solidFill>
                <a:schemeClr val="accent5">
                  <a:lumMod val="50000"/>
                </a:schemeClr>
              </a:solidFill>
            </a:endParaRPr>
          </a:p>
        </p:txBody>
      </p:sp>
      <p:sp>
        <p:nvSpPr>
          <p:cNvPr id="60419" name="Rectangle 3"/>
          <p:cNvSpPr>
            <a:spLocks noGrp="1" noChangeArrowheads="1"/>
          </p:cNvSpPr>
          <p:nvPr>
            <p:ph type="body" idx="1"/>
          </p:nvPr>
        </p:nvSpPr>
        <p:spPr/>
        <p:txBody>
          <a:bodyPr/>
          <a:lstStyle/>
          <a:p>
            <a:endParaRPr lang="ru-RU" sz="2400" dirty="0" smtClean="0"/>
          </a:p>
        </p:txBody>
      </p:sp>
      <p:pic>
        <p:nvPicPr>
          <p:cNvPr id="1027" name="Picture 3" descr="C:\Users\Барбос\Desktop\системы.jpg"/>
          <p:cNvPicPr>
            <a:picLocks noChangeAspect="1" noChangeArrowheads="1"/>
          </p:cNvPicPr>
          <p:nvPr/>
        </p:nvPicPr>
        <p:blipFill>
          <a:blip r:embed="rId2" cstate="print"/>
          <a:srcRect/>
          <a:stretch>
            <a:fillRect/>
          </a:stretch>
        </p:blipFill>
        <p:spPr bwMode="auto">
          <a:xfrm>
            <a:off x="1954213" y="1637072"/>
            <a:ext cx="6349129" cy="4232786"/>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ru-RU" dirty="0" smtClean="0"/>
              <a:t>Процедура голосования</a:t>
            </a:r>
            <a:endParaRPr lang="ru-RU" dirty="0"/>
          </a:p>
        </p:txBody>
      </p:sp>
      <p:sp>
        <p:nvSpPr>
          <p:cNvPr id="60419" name="Rectangle 3"/>
          <p:cNvSpPr>
            <a:spLocks noGrp="1" noChangeArrowheads="1"/>
          </p:cNvSpPr>
          <p:nvPr>
            <p:ph type="body" idx="1"/>
          </p:nvPr>
        </p:nvSpPr>
        <p:spPr/>
        <p:txBody>
          <a:bodyPr/>
          <a:lstStyle/>
          <a:p>
            <a:r>
              <a:rPr lang="ru-RU" sz="2800" dirty="0" smtClean="0"/>
              <a:t>Голосование проводится с 08:00 до 20:00.</a:t>
            </a:r>
          </a:p>
          <a:p>
            <a:r>
              <a:rPr lang="ru-RU" sz="2800" dirty="0" smtClean="0"/>
              <a:t>Каждый избиратель голосует лично.</a:t>
            </a:r>
          </a:p>
          <a:p>
            <a:r>
              <a:rPr lang="ru-RU" sz="2800" dirty="0" smtClean="0"/>
              <a:t>Бюллетень выдается  избирателю по предъявлению документа, удостоверяющего личность.</a:t>
            </a:r>
          </a:p>
        </p:txBody>
      </p:sp>
      <p:pic>
        <p:nvPicPr>
          <p:cNvPr id="6146" name="Picture 2" descr="C:\Users\Барбос\Desktop\паспорт.jpg"/>
          <p:cNvPicPr>
            <a:picLocks noChangeAspect="1" noChangeArrowheads="1"/>
          </p:cNvPicPr>
          <p:nvPr/>
        </p:nvPicPr>
        <p:blipFill>
          <a:blip r:embed="rId2" cstate="print"/>
          <a:srcRect/>
          <a:stretch>
            <a:fillRect/>
          </a:stretch>
        </p:blipFill>
        <p:spPr bwMode="auto">
          <a:xfrm>
            <a:off x="3739243" y="4572000"/>
            <a:ext cx="3200400" cy="1992086"/>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3"/>
          <p:cNvSpPr>
            <a:spLocks noGrp="1" noChangeArrowheads="1"/>
          </p:cNvSpPr>
          <p:nvPr>
            <p:ph type="body" idx="4294967295"/>
          </p:nvPr>
        </p:nvSpPr>
        <p:spPr>
          <a:xfrm>
            <a:off x="1927225" y="1600200"/>
            <a:ext cx="7216775" cy="4525963"/>
          </a:xfrm>
        </p:spPr>
        <p:txBody>
          <a:bodyPr/>
          <a:lstStyle/>
          <a:p>
            <a:r>
              <a:rPr lang="ru-RU" dirty="0" smtClean="0"/>
              <a:t>Бюллетень заполняется в специальной оборудованной кабине, где не допускается присутствие других лиц.</a:t>
            </a:r>
          </a:p>
          <a:p>
            <a:endParaRPr lang="ru-RU" dirty="0"/>
          </a:p>
        </p:txBody>
      </p:sp>
      <p:pic>
        <p:nvPicPr>
          <p:cNvPr id="7170" name="Picture 2" descr="C:\Users\Барбос\Desktop\На конкурс по избирательному праву\кабинки.gif"/>
          <p:cNvPicPr>
            <a:picLocks noChangeAspect="1" noChangeArrowheads="1"/>
          </p:cNvPicPr>
          <p:nvPr/>
        </p:nvPicPr>
        <p:blipFill>
          <a:blip r:embed="rId2" cstate="print"/>
          <a:srcRect/>
          <a:stretch>
            <a:fillRect/>
          </a:stretch>
        </p:blipFill>
        <p:spPr bwMode="auto">
          <a:xfrm>
            <a:off x="1959430" y="3967842"/>
            <a:ext cx="4000499" cy="2645228"/>
          </a:xfrm>
          <a:prstGeom prst="rect">
            <a:avLst/>
          </a:prstGeom>
          <a:noFill/>
        </p:spPr>
      </p:pic>
      <p:pic>
        <p:nvPicPr>
          <p:cNvPr id="7171" name="Picture 3" descr="C:\Users\Барбос\Desktop\На конкурс по избирательному праву\голос.jpg"/>
          <p:cNvPicPr>
            <a:picLocks noChangeAspect="1" noChangeArrowheads="1"/>
          </p:cNvPicPr>
          <p:nvPr/>
        </p:nvPicPr>
        <p:blipFill>
          <a:blip r:embed="rId3" cstate="print"/>
          <a:srcRect/>
          <a:stretch>
            <a:fillRect/>
          </a:stretch>
        </p:blipFill>
        <p:spPr bwMode="auto">
          <a:xfrm>
            <a:off x="6188530" y="4539343"/>
            <a:ext cx="2694214" cy="179206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858963" y="274637"/>
            <a:ext cx="7216775" cy="2501219"/>
          </a:xfrm>
        </p:spPr>
        <p:txBody>
          <a:bodyPr/>
          <a:lstStyle/>
          <a:p>
            <a:endParaRPr lang="ru-RU" sz="2000" dirty="0"/>
          </a:p>
        </p:txBody>
      </p:sp>
      <p:sp>
        <p:nvSpPr>
          <p:cNvPr id="60419" name="Rectangle 3"/>
          <p:cNvSpPr>
            <a:spLocks noGrp="1" noChangeArrowheads="1"/>
          </p:cNvSpPr>
          <p:nvPr>
            <p:ph type="body" idx="1"/>
          </p:nvPr>
        </p:nvSpPr>
        <p:spPr/>
        <p:txBody>
          <a:bodyPr/>
          <a:lstStyle/>
          <a:p>
            <a:r>
              <a:rPr lang="ru-RU" dirty="0" smtClean="0"/>
              <a:t>                          Новые технологии  </a:t>
            </a:r>
            <a:endParaRPr lang="ru-RU" dirty="0"/>
          </a:p>
        </p:txBody>
      </p:sp>
      <p:pic>
        <p:nvPicPr>
          <p:cNvPr id="8194" name="Picture 2" descr="C:\Users\Барбос\Desktop\На конкурс по избирательному праву\новое голос.jpg"/>
          <p:cNvPicPr>
            <a:picLocks noChangeAspect="1" noChangeArrowheads="1"/>
          </p:cNvPicPr>
          <p:nvPr/>
        </p:nvPicPr>
        <p:blipFill>
          <a:blip r:embed="rId2" cstate="print"/>
          <a:srcRect/>
          <a:stretch>
            <a:fillRect/>
          </a:stretch>
        </p:blipFill>
        <p:spPr bwMode="auto">
          <a:xfrm>
            <a:off x="386442" y="326571"/>
            <a:ext cx="3940627" cy="2445203"/>
          </a:xfrm>
          <a:prstGeom prst="rect">
            <a:avLst/>
          </a:prstGeom>
          <a:noFill/>
        </p:spPr>
      </p:pic>
      <p:pic>
        <p:nvPicPr>
          <p:cNvPr id="8195" name="Picture 3" descr="C:\Users\Барбос\Desktop\На конкурс по избирательному праву\камеры.jpg"/>
          <p:cNvPicPr>
            <a:picLocks noChangeAspect="1" noChangeArrowheads="1"/>
          </p:cNvPicPr>
          <p:nvPr/>
        </p:nvPicPr>
        <p:blipFill>
          <a:blip r:embed="rId3" cstate="print"/>
          <a:srcRect/>
          <a:stretch>
            <a:fillRect/>
          </a:stretch>
        </p:blipFill>
        <p:spPr bwMode="auto">
          <a:xfrm>
            <a:off x="3771899" y="3936093"/>
            <a:ext cx="5372101" cy="2921907"/>
          </a:xfrm>
          <a:prstGeom prst="rect">
            <a:avLst/>
          </a:prstGeom>
          <a:noFill/>
        </p:spPr>
      </p:pic>
      <p:pic>
        <p:nvPicPr>
          <p:cNvPr id="8196" name="Picture 4" descr="C:\Users\Барбос\Desktop\На конкурс по избирательному праву\новые технологии.jpg"/>
          <p:cNvPicPr>
            <a:picLocks noChangeAspect="1" noChangeArrowheads="1"/>
          </p:cNvPicPr>
          <p:nvPr/>
        </p:nvPicPr>
        <p:blipFill>
          <a:blip r:embed="rId4" cstate="print"/>
          <a:srcRect/>
          <a:stretch>
            <a:fillRect/>
          </a:stretch>
        </p:blipFill>
        <p:spPr bwMode="auto">
          <a:xfrm>
            <a:off x="1815192" y="3004457"/>
            <a:ext cx="3589565" cy="200841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0419">
                                            <p:txEl>
                                              <p:pRg st="0" end="0"/>
                                            </p:txEl>
                                          </p:spTgt>
                                        </p:tgtEl>
                                        <p:attrNameLst>
                                          <p:attrName>style.visibility</p:attrName>
                                        </p:attrNameLst>
                                      </p:cBhvr>
                                      <p:to>
                                        <p:strVal val="visible"/>
                                      </p:to>
                                    </p:set>
                                    <p:animEffect transition="in" filter="wipe(down)">
                                      <p:cBhvr>
                                        <p:cTn id="7" dur="500"/>
                                        <p:tgtEl>
                                          <p:spTgt spid="604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endParaRPr lang="ru-RU" dirty="0"/>
          </a:p>
        </p:txBody>
      </p:sp>
      <p:sp>
        <p:nvSpPr>
          <p:cNvPr id="60419" name="Rectangle 3"/>
          <p:cNvSpPr>
            <a:spLocks noGrp="1" noChangeArrowheads="1"/>
          </p:cNvSpPr>
          <p:nvPr>
            <p:ph type="body" idx="1"/>
          </p:nvPr>
        </p:nvSpPr>
        <p:spPr>
          <a:xfrm>
            <a:off x="1858963" y="391886"/>
            <a:ext cx="7216775" cy="5734277"/>
          </a:xfrm>
        </p:spPr>
        <p:txBody>
          <a:bodyPr/>
          <a:lstStyle/>
          <a:p>
            <a:r>
              <a:rPr lang="ru-RU" sz="4000" b="1" dirty="0" smtClean="0">
                <a:solidFill>
                  <a:schemeClr val="accent5">
                    <a:lumMod val="50000"/>
                  </a:schemeClr>
                </a:solidFill>
              </a:rPr>
              <a:t>Голосование дома или в другом городе</a:t>
            </a:r>
            <a:endParaRPr lang="ru-RU" sz="4000" b="1" dirty="0">
              <a:solidFill>
                <a:schemeClr val="accent5">
                  <a:lumMod val="50000"/>
                </a:schemeClr>
              </a:solidFill>
            </a:endParaRPr>
          </a:p>
        </p:txBody>
      </p:sp>
      <p:pic>
        <p:nvPicPr>
          <p:cNvPr id="9218" name="Picture 2" descr="C:\Users\Барбос\Desktop\На конкурс по избирательному праву\выборы 1.jpg"/>
          <p:cNvPicPr>
            <a:picLocks noChangeAspect="1" noChangeArrowheads="1"/>
          </p:cNvPicPr>
          <p:nvPr/>
        </p:nvPicPr>
        <p:blipFill>
          <a:blip r:embed="rId2" cstate="print"/>
          <a:srcRect/>
          <a:stretch>
            <a:fillRect/>
          </a:stretch>
        </p:blipFill>
        <p:spPr bwMode="auto">
          <a:xfrm>
            <a:off x="930728" y="1616530"/>
            <a:ext cx="3673928" cy="2547257"/>
          </a:xfrm>
          <a:prstGeom prst="rect">
            <a:avLst/>
          </a:prstGeom>
          <a:noFill/>
        </p:spPr>
      </p:pic>
      <p:pic>
        <p:nvPicPr>
          <p:cNvPr id="9219" name="Picture 3" descr="C:\Users\Барбос\Desktop\открепит.jpg"/>
          <p:cNvPicPr>
            <a:picLocks noChangeAspect="1" noChangeArrowheads="1"/>
          </p:cNvPicPr>
          <p:nvPr/>
        </p:nvPicPr>
        <p:blipFill>
          <a:blip r:embed="rId3" cstate="print"/>
          <a:srcRect/>
          <a:stretch>
            <a:fillRect/>
          </a:stretch>
        </p:blipFill>
        <p:spPr bwMode="auto">
          <a:xfrm>
            <a:off x="4180115" y="3461657"/>
            <a:ext cx="4637314" cy="30861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927225" y="290966"/>
            <a:ext cx="7216775" cy="1143000"/>
          </a:xfrm>
        </p:spPr>
        <p:txBody>
          <a:bodyPr/>
          <a:lstStyle/>
          <a:p>
            <a:r>
              <a:rPr lang="ru-RU" sz="3600" dirty="0" smtClean="0">
                <a:solidFill>
                  <a:schemeClr val="accent5">
                    <a:lumMod val="50000"/>
                  </a:schemeClr>
                </a:solidFill>
              </a:rPr>
              <a:t>Органы власти , формируемые выборным путем</a:t>
            </a:r>
            <a:endParaRPr lang="ru-RU" sz="3600" dirty="0">
              <a:solidFill>
                <a:schemeClr val="accent5">
                  <a:lumMod val="50000"/>
                </a:schemeClr>
              </a:solidFill>
            </a:endParaRPr>
          </a:p>
        </p:txBody>
      </p:sp>
      <p:sp>
        <p:nvSpPr>
          <p:cNvPr id="60419" name="Rectangle 3"/>
          <p:cNvSpPr>
            <a:spLocks noGrp="1" noChangeArrowheads="1"/>
          </p:cNvSpPr>
          <p:nvPr>
            <p:ph type="body" idx="1"/>
          </p:nvPr>
        </p:nvSpPr>
        <p:spPr/>
        <p:txBody>
          <a:bodyPr/>
          <a:lstStyle/>
          <a:p>
            <a:r>
              <a:rPr lang="ru-RU" sz="2800" dirty="0" smtClean="0"/>
              <a:t>Президент РФ (избирается сроком на 6 лет)</a:t>
            </a:r>
          </a:p>
          <a:p>
            <a:r>
              <a:rPr lang="ru-RU" sz="2800" dirty="0" smtClean="0"/>
              <a:t>Государственная Дума РФ ( избирается сроком на 5 лет</a:t>
            </a:r>
            <a:r>
              <a:rPr lang="ru-RU" dirty="0" smtClean="0"/>
              <a:t>)</a:t>
            </a:r>
          </a:p>
          <a:p>
            <a:r>
              <a:rPr lang="ru-RU" dirty="0" smtClean="0">
                <a:solidFill>
                  <a:schemeClr val="accent5">
                    <a:lumMod val="50000"/>
                  </a:schemeClr>
                </a:solidFill>
              </a:rPr>
              <a:t>В Тверской области:</a:t>
            </a:r>
          </a:p>
          <a:p>
            <a:r>
              <a:rPr lang="ru-RU" sz="2800" dirty="0" smtClean="0"/>
              <a:t>Законодательное собрание </a:t>
            </a:r>
          </a:p>
          <a:p>
            <a:r>
              <a:rPr lang="ru-RU" sz="2800" dirty="0" smtClean="0"/>
              <a:t>( избирается сроком на 5 лет)</a:t>
            </a:r>
          </a:p>
          <a:p>
            <a:r>
              <a:rPr lang="ru-RU" sz="2800" dirty="0" smtClean="0"/>
              <a:t>Губернатор Тверской области</a:t>
            </a:r>
          </a:p>
          <a:p>
            <a:r>
              <a:rPr lang="ru-RU" sz="2800" dirty="0" smtClean="0"/>
              <a:t> ( избирается сроком на 5 лет</a:t>
            </a:r>
            <a:r>
              <a:rPr lang="ru-RU" dirty="0" smtClean="0"/>
              <a:t>)</a:t>
            </a: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ru-RU" sz="3600" dirty="0" smtClean="0"/>
              <a:t>Основные принципы выборов в Тверской области</a:t>
            </a:r>
            <a:endParaRPr lang="ru-RU" sz="3600" dirty="0"/>
          </a:p>
        </p:txBody>
      </p:sp>
      <p:sp>
        <p:nvSpPr>
          <p:cNvPr id="60419" name="Rectangle 3"/>
          <p:cNvSpPr>
            <a:spLocks noGrp="1" noChangeArrowheads="1"/>
          </p:cNvSpPr>
          <p:nvPr>
            <p:ph type="body" idx="1"/>
          </p:nvPr>
        </p:nvSpPr>
        <p:spPr/>
        <p:txBody>
          <a:bodyPr/>
          <a:lstStyle/>
          <a:p>
            <a:r>
              <a:rPr lang="ru-RU" sz="2000" dirty="0" smtClean="0"/>
              <a:t>Губернатор Тверской области, депутаты Законодательного Собрания Тверской области, депутаты представительных органов муниципальных образований, выборные должностные лица местного самоуправления избираются гражданами Российской Федерации, проживающими на территории Тверской области, на основе всеобщего равного и прямого избирательного права при тайном голосовании.</a:t>
            </a:r>
          </a:p>
          <a:p>
            <a:r>
              <a:rPr lang="ru-RU" sz="2000" dirty="0" smtClean="0"/>
              <a:t>Выборы организуют и проводят избирательные комиссии. Вмешательство в деятельность избирательных комиссий со стороны Законодательного Собрания Тверской области, исполнительных органов государственной власти Тверской области, органов местного самоуправления, организаций, должностных лиц, иных граждан не допускается.</a:t>
            </a:r>
            <a:endParaRPr lang="ru-RU" sz="2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algn="ctr"/>
            <a:r>
              <a:rPr lang="ru-RU" sz="4800" b="1" dirty="0" smtClean="0">
                <a:solidFill>
                  <a:schemeClr val="accent5">
                    <a:lumMod val="50000"/>
                  </a:schemeClr>
                </a:solidFill>
              </a:rPr>
              <a:t>Форум</a:t>
            </a:r>
            <a:endParaRPr lang="ru-RU" sz="4800" b="1" dirty="0">
              <a:solidFill>
                <a:schemeClr val="accent5">
                  <a:lumMod val="50000"/>
                </a:schemeClr>
              </a:solidFill>
            </a:endParaRPr>
          </a:p>
        </p:txBody>
      </p:sp>
      <p:sp>
        <p:nvSpPr>
          <p:cNvPr id="60419" name="Rectangle 3"/>
          <p:cNvSpPr>
            <a:spLocks noGrp="1" noChangeArrowheads="1"/>
          </p:cNvSpPr>
          <p:nvPr>
            <p:ph type="body" idx="1"/>
          </p:nvPr>
        </p:nvSpPr>
        <p:spPr/>
        <p:txBody>
          <a:bodyPr/>
          <a:lstStyle/>
          <a:p>
            <a:endParaRPr lang="ru-RU" dirty="0"/>
          </a:p>
        </p:txBody>
      </p:sp>
      <p:pic>
        <p:nvPicPr>
          <p:cNvPr id="10242" name="Picture 2" descr="C:\Users\Барбос\Desktop\На конкурс по избирательному праву\Сделай выбор.jpg"/>
          <p:cNvPicPr>
            <a:picLocks noChangeAspect="1" noChangeArrowheads="1"/>
          </p:cNvPicPr>
          <p:nvPr/>
        </p:nvPicPr>
        <p:blipFill>
          <a:blip r:embed="rId2" cstate="print"/>
          <a:srcRect/>
          <a:stretch>
            <a:fillRect/>
          </a:stretch>
        </p:blipFill>
        <p:spPr bwMode="auto">
          <a:xfrm>
            <a:off x="4996542" y="4314825"/>
            <a:ext cx="2759529" cy="2543175"/>
          </a:xfrm>
          <a:prstGeom prst="rect">
            <a:avLst/>
          </a:prstGeom>
          <a:noFill/>
        </p:spPr>
      </p:pic>
      <p:pic>
        <p:nvPicPr>
          <p:cNvPr id="10243" name="Picture 3" descr="C:\Users\Барбос\Desktop\На конкурс по избирательному праву\выбор.jpg"/>
          <p:cNvPicPr>
            <a:picLocks noChangeAspect="1" noChangeArrowheads="1"/>
          </p:cNvPicPr>
          <p:nvPr/>
        </p:nvPicPr>
        <p:blipFill>
          <a:blip r:embed="rId3" cstate="print"/>
          <a:srcRect/>
          <a:stretch>
            <a:fillRect/>
          </a:stretch>
        </p:blipFill>
        <p:spPr bwMode="auto">
          <a:xfrm>
            <a:off x="853168" y="1877786"/>
            <a:ext cx="3082017" cy="3428999"/>
          </a:xfrm>
          <a:prstGeom prst="rect">
            <a:avLst/>
          </a:prstGeom>
          <a:noFill/>
        </p:spPr>
      </p:pic>
      <p:pic>
        <p:nvPicPr>
          <p:cNvPr id="10244" name="Picture 4" descr="C:\Users\Барбос\Desktop\На конкурс по избирательному праву\выборф.jpg"/>
          <p:cNvPicPr>
            <a:picLocks noChangeAspect="1" noChangeArrowheads="1"/>
          </p:cNvPicPr>
          <p:nvPr/>
        </p:nvPicPr>
        <p:blipFill>
          <a:blip r:embed="rId4" cstate="print"/>
          <a:srcRect/>
          <a:stretch>
            <a:fillRect/>
          </a:stretch>
        </p:blipFill>
        <p:spPr bwMode="auto">
          <a:xfrm>
            <a:off x="4359730" y="1540329"/>
            <a:ext cx="4310742" cy="2607128"/>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22515" y="274638"/>
            <a:ext cx="8553224" cy="1143000"/>
          </a:xfrm>
        </p:spPr>
        <p:txBody>
          <a:bodyPr/>
          <a:lstStyle/>
          <a:p>
            <a:pPr algn="ctr"/>
            <a:r>
              <a:rPr lang="ru-RU" dirty="0" smtClean="0"/>
              <a:t>Викторина</a:t>
            </a:r>
            <a:endParaRPr lang="ru-RU" dirty="0"/>
          </a:p>
        </p:txBody>
      </p:sp>
      <p:sp>
        <p:nvSpPr>
          <p:cNvPr id="5" name="TextBox 4"/>
          <p:cNvSpPr txBox="1"/>
          <p:nvPr/>
        </p:nvSpPr>
        <p:spPr>
          <a:xfrm>
            <a:off x="849086" y="1159329"/>
            <a:ext cx="8049986" cy="5909310"/>
          </a:xfrm>
          <a:prstGeom prst="rect">
            <a:avLst/>
          </a:prstGeom>
          <a:noFill/>
        </p:spPr>
        <p:txBody>
          <a:bodyPr wrap="square" rtlCol="0">
            <a:spAutoFit/>
          </a:bodyPr>
          <a:lstStyle/>
          <a:p>
            <a:pPr marL="342900" indent="-342900">
              <a:buAutoNum type="arabicPeriod"/>
            </a:pPr>
            <a:r>
              <a:rPr lang="ru-RU" sz="2000" dirty="0" smtClean="0"/>
              <a:t>По достижению какого возраста избиратель имеет право избирать?</a:t>
            </a:r>
          </a:p>
          <a:p>
            <a:pPr marL="342900" indent="-342900">
              <a:buAutoNum type="arabicPeriod"/>
            </a:pPr>
            <a:r>
              <a:rPr lang="ru-RU" sz="2000" dirty="0" smtClean="0"/>
              <a:t>Кто не имеет права избирать и быть избранным?</a:t>
            </a:r>
          </a:p>
          <a:p>
            <a:pPr marL="342900" indent="-342900">
              <a:buAutoNum type="arabicPeriod"/>
            </a:pPr>
            <a:r>
              <a:rPr lang="ru-RU" sz="2000" dirty="0" smtClean="0"/>
              <a:t>Принципы всеобщего, прямого, равного избирательного права при тайном голосовании  где впервые закреплены?</a:t>
            </a:r>
          </a:p>
          <a:p>
            <a:pPr marL="342900" indent="-342900">
              <a:buAutoNum type="arabicPeriod"/>
            </a:pPr>
            <a:r>
              <a:rPr lang="ru-RU" sz="2000" dirty="0" smtClean="0"/>
              <a:t>Кто может быть избран Президентом Российской Федерации?</a:t>
            </a:r>
          </a:p>
          <a:p>
            <a:pPr marL="342900" indent="-342900">
              <a:buAutoNum type="arabicPeriod"/>
            </a:pPr>
            <a:r>
              <a:rPr lang="ru-RU" sz="2000" dirty="0" smtClean="0"/>
              <a:t>Что такое референдум?</a:t>
            </a:r>
          </a:p>
          <a:p>
            <a:pPr marL="342900" indent="-342900">
              <a:buAutoNum type="arabicPeriod"/>
            </a:pPr>
            <a:r>
              <a:rPr lang="ru-RU" sz="2000" dirty="0" smtClean="0"/>
              <a:t>Если при заполнении бюллетеня избиратель совершил ошибку, может ли он получить новый бюллетень?</a:t>
            </a:r>
          </a:p>
          <a:p>
            <a:pPr marL="342900" indent="-342900">
              <a:buAutoNum type="arabicPeriod"/>
            </a:pPr>
            <a:r>
              <a:rPr lang="ru-RU" sz="2000" dirty="0" smtClean="0"/>
              <a:t>Чем является участие граждан в выборах?</a:t>
            </a:r>
          </a:p>
          <a:p>
            <a:pPr marL="342900" indent="-342900">
              <a:buAutoNum type="arabicPeriod"/>
            </a:pPr>
            <a:r>
              <a:rPr lang="ru-RU" sz="2000" dirty="0" smtClean="0"/>
              <a:t>Можно ли проголосовать, не приходя в помещение для голосования?</a:t>
            </a:r>
          </a:p>
          <a:p>
            <a:pPr marL="342900" indent="-342900">
              <a:buAutoNum type="arabicPeriod"/>
            </a:pPr>
            <a:r>
              <a:rPr lang="ru-RU" sz="2000" dirty="0" smtClean="0"/>
              <a:t>Может ли избиратель быть внесен в список избирателей сразу на нескольких избирательных участках?</a:t>
            </a:r>
          </a:p>
          <a:p>
            <a:pPr marL="342900" indent="-342900">
              <a:buAutoNum type="arabicPeriod"/>
            </a:pPr>
            <a:r>
              <a:rPr lang="ru-RU" sz="2000" dirty="0" smtClean="0"/>
              <a:t>Для получения избирательного бюллетеня что необходимо иметь при себе?</a:t>
            </a:r>
          </a:p>
          <a:p>
            <a:pPr marL="342900" indent="-342900">
              <a:buAutoNum type="arabicPeriod"/>
            </a:pPr>
            <a:r>
              <a:rPr lang="ru-RU" sz="2000" dirty="0" smtClean="0"/>
              <a:t>Что такое активное избирательное право?</a:t>
            </a:r>
          </a:p>
          <a:p>
            <a:pPr marL="342900" indent="-342900">
              <a:buAutoNum type="arabicPeriod"/>
            </a:pPr>
            <a:r>
              <a:rPr lang="ru-RU" sz="2000" dirty="0" smtClean="0"/>
              <a:t>Что такое пассивное избирательное право?</a:t>
            </a:r>
          </a:p>
          <a:p>
            <a:pPr marL="342900" indent="-342900">
              <a:buAutoNum type="arabicPeriod"/>
            </a:pPr>
            <a:endParaRPr lang="ru-RU"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ru-RU" sz="8000" dirty="0" smtClean="0">
                <a:solidFill>
                  <a:schemeClr val="tx1"/>
                </a:solidFill>
              </a:rPr>
              <a:t>Выбор…</a:t>
            </a:r>
            <a:endParaRPr lang="ru-RU" sz="8000" dirty="0">
              <a:solidFill>
                <a:schemeClr val="tx1"/>
              </a:solidFill>
            </a:endParaRPr>
          </a:p>
        </p:txBody>
      </p:sp>
      <p:sp>
        <p:nvSpPr>
          <p:cNvPr id="60419" name="Rectangle 3"/>
          <p:cNvSpPr>
            <a:spLocks noGrp="1" noChangeArrowheads="1"/>
          </p:cNvSpPr>
          <p:nvPr>
            <p:ph type="body" idx="1"/>
          </p:nvPr>
        </p:nvSpPr>
        <p:spPr/>
        <p:txBody>
          <a:bodyPr/>
          <a:lstStyle/>
          <a:p>
            <a:endParaRPr lang="ru-RU" dirty="0"/>
          </a:p>
        </p:txBody>
      </p:sp>
      <p:pic>
        <p:nvPicPr>
          <p:cNvPr id="4" name="Picture 7" descr="C:\Users\Барбос\Desktop\выбор.jpg"/>
          <p:cNvPicPr>
            <a:picLocks noChangeAspect="1" noChangeArrowheads="1"/>
          </p:cNvPicPr>
          <p:nvPr/>
        </p:nvPicPr>
        <p:blipFill>
          <a:blip r:embed="rId2" cstate="print"/>
          <a:srcRect/>
          <a:stretch>
            <a:fillRect/>
          </a:stretch>
        </p:blipFill>
        <p:spPr bwMode="auto">
          <a:xfrm>
            <a:off x="1288252" y="1631411"/>
            <a:ext cx="3312368" cy="3744416"/>
          </a:xfrm>
          <a:prstGeom prst="rect">
            <a:avLst/>
          </a:prstGeom>
          <a:noFill/>
        </p:spPr>
      </p:pic>
      <p:pic>
        <p:nvPicPr>
          <p:cNvPr id="5" name="Picture 8" descr="C:\Users\Барбос\Desktop\выбери.jpg"/>
          <p:cNvPicPr>
            <a:picLocks noChangeAspect="1" noChangeArrowheads="1"/>
          </p:cNvPicPr>
          <p:nvPr/>
        </p:nvPicPr>
        <p:blipFill>
          <a:blip r:embed="rId3" cstate="print"/>
          <a:srcRect/>
          <a:stretch>
            <a:fillRect/>
          </a:stretch>
        </p:blipFill>
        <p:spPr bwMode="auto">
          <a:xfrm>
            <a:off x="4774073" y="1631412"/>
            <a:ext cx="4104456" cy="374441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1" presetClass="entr" presetSubtype="0" fill="hold" grpId="0" nodeType="clickEffect">
                                  <p:stCondLst>
                                    <p:cond delay="0"/>
                                  </p:stCondLst>
                                  <p:childTnLst>
                                    <p:set>
                                      <p:cBhvr>
                                        <p:cTn id="6" dur="1000">
                                          <p:stCondLst>
                                            <p:cond delay="0"/>
                                          </p:stCondLst>
                                        </p:cTn>
                                        <p:tgtEl>
                                          <p:spTgt spid="604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algn="ctr"/>
            <a:r>
              <a:rPr lang="ru-RU" sz="3200" dirty="0" smtClean="0"/>
              <a:t>Интернет-ресурсы</a:t>
            </a:r>
            <a:endParaRPr lang="ru-RU" sz="3200" dirty="0"/>
          </a:p>
        </p:txBody>
      </p:sp>
      <p:sp>
        <p:nvSpPr>
          <p:cNvPr id="60419" name="Rectangle 3"/>
          <p:cNvSpPr>
            <a:spLocks noGrp="1" noChangeArrowheads="1"/>
          </p:cNvSpPr>
          <p:nvPr>
            <p:ph type="body" idx="1"/>
          </p:nvPr>
        </p:nvSpPr>
        <p:spPr/>
        <p:txBody>
          <a:bodyPr/>
          <a:lstStyle/>
          <a:p>
            <a:r>
              <a:rPr lang="en-US" sz="2400" dirty="0" smtClean="0">
                <a:hlinkClick r:id="rId2"/>
              </a:rPr>
              <a:t>http://www.democracy.ru/library/learning/pract/page2.html</a:t>
            </a:r>
            <a:endParaRPr lang="ru-RU" sz="2400" dirty="0" smtClean="0"/>
          </a:p>
          <a:p>
            <a:r>
              <a:rPr lang="en-US" sz="2400" dirty="0" smtClean="0">
                <a:hlinkClick r:id="rId3"/>
              </a:rPr>
              <a:t>http://www.zsto.ru/index.php?option=com_content&amp;view=article&amp;id=68&amp;Itemid=5</a:t>
            </a:r>
            <a:endParaRPr lang="ru-RU" sz="2400" dirty="0" smtClean="0"/>
          </a:p>
          <a:p>
            <a:r>
              <a:rPr lang="en-US" sz="2400" dirty="0" smtClean="0">
                <a:hlinkClick r:id="rId4"/>
              </a:rPr>
              <a:t>http://ru.wikipedia.org/wiki/%C2%FB%E1%EE%F0%FB</a:t>
            </a:r>
            <a:endParaRPr lang="ru-RU" sz="2400" dirty="0" smtClean="0"/>
          </a:p>
          <a:p>
            <a:r>
              <a:rPr lang="en-US" sz="2400" dirty="0" smtClean="0">
                <a:hlinkClick r:id="rId5"/>
              </a:rPr>
              <a:t>http://images.yandex.ru/</a:t>
            </a:r>
            <a:endParaRPr lang="ru-RU" sz="2400" dirty="0" smtClean="0"/>
          </a:p>
          <a:p>
            <a:endParaRPr lang="ru-RU" sz="24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ru-RU" dirty="0" smtClean="0">
                <a:solidFill>
                  <a:schemeClr val="accent1"/>
                </a:solidFill>
                <a:effectLst>
                  <a:outerShdw blurRad="38100" dist="38100" dir="2700000" algn="tl">
                    <a:srgbClr val="000000"/>
                  </a:outerShdw>
                </a:effectLst>
              </a:rPr>
              <a:t>История выборов в России</a:t>
            </a:r>
            <a:endParaRPr lang="ru-RU" dirty="0"/>
          </a:p>
        </p:txBody>
      </p:sp>
      <p:sp>
        <p:nvSpPr>
          <p:cNvPr id="60419" name="Rectangle 3"/>
          <p:cNvSpPr>
            <a:spLocks noGrp="1" noChangeArrowheads="1"/>
          </p:cNvSpPr>
          <p:nvPr>
            <p:ph type="body" idx="1"/>
          </p:nvPr>
        </p:nvSpPr>
        <p:spPr/>
        <p:txBody>
          <a:bodyPr/>
          <a:lstStyle/>
          <a:p>
            <a:endParaRPr lang="ru-RU" dirty="0"/>
          </a:p>
        </p:txBody>
      </p:sp>
      <p:pic>
        <p:nvPicPr>
          <p:cNvPr id="6" name="Picture 5" descr="C:\Users\Барбос\Desktop\Новгородское вече работа А. Рябушкина.jpg"/>
          <p:cNvPicPr>
            <a:picLocks noChangeAspect="1" noChangeArrowheads="1"/>
          </p:cNvPicPr>
          <p:nvPr/>
        </p:nvPicPr>
        <p:blipFill>
          <a:blip r:embed="rId3" cstate="print"/>
          <a:srcRect/>
          <a:stretch>
            <a:fillRect/>
          </a:stretch>
        </p:blipFill>
        <p:spPr bwMode="auto">
          <a:xfrm>
            <a:off x="262799" y="1535878"/>
            <a:ext cx="8352928" cy="5115644"/>
          </a:xfrm>
          <a:prstGeom prst="rect">
            <a:avLst/>
          </a:prstGeom>
          <a:noFill/>
        </p:spPr>
      </p:pic>
      <p:sp>
        <p:nvSpPr>
          <p:cNvPr id="7" name="Прямоугольник 6"/>
          <p:cNvSpPr/>
          <p:nvPr/>
        </p:nvSpPr>
        <p:spPr>
          <a:xfrm>
            <a:off x="3376801" y="1681316"/>
            <a:ext cx="4218618" cy="461665"/>
          </a:xfrm>
          <a:prstGeom prst="rect">
            <a:avLst/>
          </a:prstGeom>
        </p:spPr>
        <p:txBody>
          <a:bodyPr wrap="square">
            <a:spAutoFit/>
          </a:bodyPr>
          <a:lstStyle/>
          <a:p>
            <a:r>
              <a:rPr lang="ru-RU" sz="2400" b="1" dirty="0" smtClean="0">
                <a:solidFill>
                  <a:schemeClr val="bg2"/>
                </a:solidFill>
              </a:rPr>
              <a:t>Новгородское вече</a:t>
            </a:r>
            <a:endParaRPr lang="ru-RU" sz="2400" b="1" dirty="0">
              <a:solidFill>
                <a:schemeClr val="bg2"/>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ru-RU" dirty="0" smtClean="0"/>
              <a:t>Выборы в Первую Государственную думу</a:t>
            </a:r>
            <a:endParaRPr lang="ru-RU" dirty="0"/>
          </a:p>
        </p:txBody>
      </p:sp>
      <p:sp>
        <p:nvSpPr>
          <p:cNvPr id="60419" name="Rectangle 3"/>
          <p:cNvSpPr>
            <a:spLocks noGrp="1" noChangeArrowheads="1"/>
          </p:cNvSpPr>
          <p:nvPr>
            <p:ph type="body" idx="1"/>
          </p:nvPr>
        </p:nvSpPr>
        <p:spPr/>
        <p:txBody>
          <a:bodyPr/>
          <a:lstStyle/>
          <a:p>
            <a:endParaRPr lang="ru-RU" dirty="0"/>
          </a:p>
        </p:txBody>
      </p:sp>
      <p:pic>
        <p:nvPicPr>
          <p:cNvPr id="1026" name="Picture 2" descr="C:\Users\Барбос\Desktop\На конкурс по избирательному праву\Дума.jpeg"/>
          <p:cNvPicPr>
            <a:picLocks noChangeAspect="1" noChangeArrowheads="1"/>
          </p:cNvPicPr>
          <p:nvPr/>
        </p:nvPicPr>
        <p:blipFill>
          <a:blip r:embed="rId2" cstate="print"/>
          <a:srcRect/>
          <a:stretch>
            <a:fillRect/>
          </a:stretch>
        </p:blipFill>
        <p:spPr bwMode="auto">
          <a:xfrm>
            <a:off x="1902542" y="1563329"/>
            <a:ext cx="6400799" cy="449825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ru-RU" sz="4000" dirty="0" smtClean="0"/>
              <a:t>Первые выборы Президента РСФСР 1991 г.</a:t>
            </a:r>
            <a:endParaRPr lang="ru-RU" sz="4000" dirty="0"/>
          </a:p>
        </p:txBody>
      </p:sp>
      <p:sp>
        <p:nvSpPr>
          <p:cNvPr id="60419" name="Rectangle 3"/>
          <p:cNvSpPr>
            <a:spLocks noGrp="1" noChangeArrowheads="1"/>
          </p:cNvSpPr>
          <p:nvPr>
            <p:ph type="body" idx="1"/>
          </p:nvPr>
        </p:nvSpPr>
        <p:spPr/>
        <p:txBody>
          <a:bodyPr/>
          <a:lstStyle/>
          <a:p>
            <a:endParaRPr lang="ru-RU" dirty="0"/>
          </a:p>
        </p:txBody>
      </p:sp>
      <p:pic>
        <p:nvPicPr>
          <p:cNvPr id="2050" name="Picture 2" descr="C:\Users\Барбос\Desktop\На конкурс по избирательному праву\Ельцин.jpg"/>
          <p:cNvPicPr>
            <a:picLocks noChangeAspect="1" noChangeArrowheads="1"/>
          </p:cNvPicPr>
          <p:nvPr/>
        </p:nvPicPr>
        <p:blipFill>
          <a:blip r:embed="rId2" cstate="print"/>
          <a:srcRect/>
          <a:stretch>
            <a:fillRect/>
          </a:stretch>
        </p:blipFill>
        <p:spPr bwMode="auto">
          <a:xfrm>
            <a:off x="2050026" y="1578078"/>
            <a:ext cx="4203290" cy="4822722"/>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ru-RU" sz="3600" dirty="0" smtClean="0"/>
              <a:t>12 декабря 1993 принятие Конституции, заложены основы избирательной системы РФ.</a:t>
            </a:r>
            <a:endParaRPr lang="ru-RU" sz="3600" dirty="0"/>
          </a:p>
        </p:txBody>
      </p:sp>
      <p:sp>
        <p:nvSpPr>
          <p:cNvPr id="60419" name="Rectangle 3"/>
          <p:cNvSpPr>
            <a:spLocks noGrp="1" noChangeArrowheads="1"/>
          </p:cNvSpPr>
          <p:nvPr>
            <p:ph type="body" idx="1"/>
          </p:nvPr>
        </p:nvSpPr>
        <p:spPr>
          <a:xfrm>
            <a:off x="1858963" y="2374490"/>
            <a:ext cx="7216775" cy="3751673"/>
          </a:xfrm>
        </p:spPr>
        <p:txBody>
          <a:bodyPr/>
          <a:lstStyle/>
          <a:p>
            <a:endParaRPr lang="ru-RU" dirty="0"/>
          </a:p>
        </p:txBody>
      </p:sp>
      <p:pic>
        <p:nvPicPr>
          <p:cNvPr id="3075" name="Picture 3" descr="C:\Users\Барбос\Desktop\На конкурс по избирательному праву\День Конституции - копия.jpg"/>
          <p:cNvPicPr>
            <a:picLocks noChangeAspect="1" noChangeArrowheads="1"/>
          </p:cNvPicPr>
          <p:nvPr/>
        </p:nvPicPr>
        <p:blipFill>
          <a:blip r:embed="rId2" cstate="print"/>
          <a:srcRect/>
          <a:stretch>
            <a:fillRect/>
          </a:stretch>
        </p:blipFill>
        <p:spPr bwMode="auto">
          <a:xfrm>
            <a:off x="309718" y="1873043"/>
            <a:ext cx="4616244" cy="2330247"/>
          </a:xfrm>
          <a:prstGeom prst="rect">
            <a:avLst/>
          </a:prstGeom>
          <a:noFill/>
        </p:spPr>
      </p:pic>
      <p:pic>
        <p:nvPicPr>
          <p:cNvPr id="3076" name="Picture 4" descr="C:\Users\Барбос\Desktop\На конкурс по избирательному праву\референдум.jpg"/>
          <p:cNvPicPr>
            <a:picLocks noChangeAspect="1" noChangeArrowheads="1"/>
          </p:cNvPicPr>
          <p:nvPr/>
        </p:nvPicPr>
        <p:blipFill>
          <a:blip r:embed="rId3" cstate="print"/>
          <a:srcRect/>
          <a:stretch>
            <a:fillRect/>
          </a:stretch>
        </p:blipFill>
        <p:spPr bwMode="auto">
          <a:xfrm>
            <a:off x="2939435" y="4321278"/>
            <a:ext cx="3992307" cy="2330245"/>
          </a:xfrm>
          <a:prstGeom prst="rect">
            <a:avLst/>
          </a:prstGeom>
          <a:noFill/>
        </p:spPr>
      </p:pic>
      <p:pic>
        <p:nvPicPr>
          <p:cNvPr id="3077" name="Picture 5" descr="C:\Users\Барбос\Desktop\На конкурс по избирательному праву\конституц.jpg"/>
          <p:cNvPicPr>
            <a:picLocks noChangeAspect="1" noChangeArrowheads="1"/>
          </p:cNvPicPr>
          <p:nvPr/>
        </p:nvPicPr>
        <p:blipFill>
          <a:blip r:embed="rId4" cstate="print"/>
          <a:srcRect/>
          <a:stretch>
            <a:fillRect/>
          </a:stretch>
        </p:blipFill>
        <p:spPr bwMode="auto">
          <a:xfrm>
            <a:off x="5412657" y="1976283"/>
            <a:ext cx="3185653" cy="2182761"/>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ru-RU" dirty="0" smtClean="0"/>
              <a:t>20 лет Избирательной системе РФ</a:t>
            </a:r>
            <a:endParaRPr lang="ru-RU" dirty="0"/>
          </a:p>
        </p:txBody>
      </p:sp>
      <p:sp>
        <p:nvSpPr>
          <p:cNvPr id="60419" name="Rectangle 3"/>
          <p:cNvSpPr>
            <a:spLocks noGrp="1" noChangeArrowheads="1"/>
          </p:cNvSpPr>
          <p:nvPr>
            <p:ph type="body" idx="1"/>
          </p:nvPr>
        </p:nvSpPr>
        <p:spPr/>
        <p:txBody>
          <a:bodyPr/>
          <a:lstStyle/>
          <a:p>
            <a:endParaRPr lang="ru-RU" dirty="0"/>
          </a:p>
        </p:txBody>
      </p:sp>
      <p:pic>
        <p:nvPicPr>
          <p:cNvPr id="4098" name="Picture 2" descr="C:\Users\Барбос\Desktop\На конкурс по избирательному праву\2013.png"/>
          <p:cNvPicPr>
            <a:picLocks noChangeAspect="1" noChangeArrowheads="1"/>
          </p:cNvPicPr>
          <p:nvPr/>
        </p:nvPicPr>
        <p:blipFill>
          <a:blip r:embed="rId2" cstate="print"/>
          <a:srcRect/>
          <a:stretch>
            <a:fillRect/>
          </a:stretch>
        </p:blipFill>
        <p:spPr bwMode="auto">
          <a:xfrm>
            <a:off x="221225" y="1592825"/>
            <a:ext cx="4218039" cy="2448233"/>
          </a:xfrm>
          <a:prstGeom prst="rect">
            <a:avLst/>
          </a:prstGeom>
          <a:noFill/>
        </p:spPr>
      </p:pic>
      <p:pic>
        <p:nvPicPr>
          <p:cNvPr id="4099" name="Picture 3" descr="C:\Users\Барбос\Desktop\На конкурс по избирательному праву\20 лет системе.jpg"/>
          <p:cNvPicPr>
            <a:picLocks noChangeAspect="1" noChangeArrowheads="1"/>
          </p:cNvPicPr>
          <p:nvPr/>
        </p:nvPicPr>
        <p:blipFill>
          <a:blip r:embed="rId3" cstate="print"/>
          <a:srcRect/>
          <a:stretch>
            <a:fillRect/>
          </a:stretch>
        </p:blipFill>
        <p:spPr bwMode="auto">
          <a:xfrm>
            <a:off x="4452585" y="3692012"/>
            <a:ext cx="4342018" cy="2993001"/>
          </a:xfrm>
          <a:prstGeom prst="rect">
            <a:avLst/>
          </a:prstGeom>
          <a:noFill/>
        </p:spPr>
      </p:pic>
      <p:pic>
        <p:nvPicPr>
          <p:cNvPr id="4100" name="Picture 4" descr="C:\Users\Барбос\Desktop\На конкурс по избирательному праву\избирательная.jpg"/>
          <p:cNvPicPr>
            <a:picLocks noChangeAspect="1" noChangeArrowheads="1"/>
          </p:cNvPicPr>
          <p:nvPr/>
        </p:nvPicPr>
        <p:blipFill>
          <a:blip r:embed="rId4" cstate="print"/>
          <a:srcRect/>
          <a:stretch>
            <a:fillRect/>
          </a:stretch>
        </p:blipFill>
        <p:spPr bwMode="auto">
          <a:xfrm>
            <a:off x="5584371" y="1077686"/>
            <a:ext cx="2416629" cy="2656114"/>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ru-RU" dirty="0" smtClean="0"/>
              <a:t>Избирательное право</a:t>
            </a:r>
            <a:endParaRPr lang="ru-RU" dirty="0"/>
          </a:p>
        </p:txBody>
      </p:sp>
      <p:sp>
        <p:nvSpPr>
          <p:cNvPr id="60419" name="Rectangle 3"/>
          <p:cNvSpPr>
            <a:spLocks noGrp="1" noChangeArrowheads="1"/>
          </p:cNvSpPr>
          <p:nvPr>
            <p:ph type="body" idx="1"/>
          </p:nvPr>
        </p:nvSpPr>
        <p:spPr/>
        <p:txBody>
          <a:bodyPr/>
          <a:lstStyle/>
          <a:p>
            <a:endParaRPr lang="ru-RU" dirty="0"/>
          </a:p>
        </p:txBody>
      </p:sp>
      <p:pic>
        <p:nvPicPr>
          <p:cNvPr id="5122" name="Picture 2" descr="C:\Users\Барбос\Desktop\На конкурс по избирательному праву\право.jpg"/>
          <p:cNvPicPr>
            <a:picLocks noChangeAspect="1" noChangeArrowheads="1"/>
          </p:cNvPicPr>
          <p:nvPr/>
        </p:nvPicPr>
        <p:blipFill>
          <a:blip r:embed="rId2" cstate="print"/>
          <a:srcRect/>
          <a:stretch>
            <a:fillRect/>
          </a:stretch>
        </p:blipFill>
        <p:spPr bwMode="auto">
          <a:xfrm>
            <a:off x="2020529" y="1386348"/>
            <a:ext cx="5545394" cy="5048249"/>
          </a:xfrm>
          <a:prstGeom prst="rect">
            <a:avLst/>
          </a:prstGeom>
          <a:noFill/>
        </p:spPr>
      </p:pic>
      <p:pic>
        <p:nvPicPr>
          <p:cNvPr id="5123" name="Picture 3" descr="C:\Users\Барбос\Desktop\избирательное право.gif"/>
          <p:cNvPicPr>
            <a:picLocks noChangeAspect="1" noChangeArrowheads="1"/>
          </p:cNvPicPr>
          <p:nvPr/>
        </p:nvPicPr>
        <p:blipFill>
          <a:blip r:embed="rId3" cstate="print"/>
          <a:srcRect/>
          <a:stretch>
            <a:fillRect/>
          </a:stretch>
        </p:blipFill>
        <p:spPr bwMode="auto">
          <a:xfrm>
            <a:off x="2024743" y="1374760"/>
            <a:ext cx="6515100" cy="505869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diamond(in)">
                                      <p:cBhvr>
                                        <p:cTn id="7" dur="20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5123"/>
                                        </p:tgtEl>
                                        <p:attrNameLst>
                                          <p:attrName>style.visibility</p:attrName>
                                        </p:attrNameLst>
                                      </p:cBhvr>
                                      <p:to>
                                        <p:strVal val="visible"/>
                                      </p:to>
                                    </p:set>
                                    <p:animEffect transition="in" filter="checkerboard(across)">
                                      <p:cBhvr>
                                        <p:cTn id="12" dur="5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ru-RU" dirty="0" smtClean="0"/>
              <a:t>Принципы избирательного права</a:t>
            </a:r>
            <a:endParaRPr lang="ru-RU" dirty="0"/>
          </a:p>
        </p:txBody>
      </p:sp>
      <p:sp>
        <p:nvSpPr>
          <p:cNvPr id="60419" name="Rectangle 3"/>
          <p:cNvSpPr>
            <a:spLocks noGrp="1" noChangeArrowheads="1"/>
          </p:cNvSpPr>
          <p:nvPr>
            <p:ph type="body" idx="1"/>
          </p:nvPr>
        </p:nvSpPr>
        <p:spPr>
          <a:ln>
            <a:solidFill>
              <a:srgbClr val="0066CC"/>
            </a:solidFill>
          </a:ln>
        </p:spPr>
        <p:txBody>
          <a:bodyPr/>
          <a:lstStyle/>
          <a:p>
            <a:r>
              <a:rPr lang="ru-RU" dirty="0" smtClean="0"/>
              <a:t> </a:t>
            </a:r>
            <a:endParaRPr lang="ru-RU" dirty="0"/>
          </a:p>
        </p:txBody>
      </p:sp>
      <p:sp>
        <p:nvSpPr>
          <p:cNvPr id="4" name="Прямоугольник 3"/>
          <p:cNvSpPr/>
          <p:nvPr/>
        </p:nvSpPr>
        <p:spPr>
          <a:xfrm>
            <a:off x="642258" y="1839686"/>
            <a:ext cx="2373086" cy="10123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t>всеобщее</a:t>
            </a:r>
            <a:endParaRPr lang="ru-RU" sz="3200" dirty="0"/>
          </a:p>
        </p:txBody>
      </p:sp>
      <p:sp>
        <p:nvSpPr>
          <p:cNvPr id="5" name="Прямоугольник 4"/>
          <p:cNvSpPr/>
          <p:nvPr/>
        </p:nvSpPr>
        <p:spPr>
          <a:xfrm>
            <a:off x="3309257" y="1948543"/>
            <a:ext cx="26670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t>прямое</a:t>
            </a:r>
            <a:endParaRPr lang="ru-RU" sz="3200" dirty="0"/>
          </a:p>
        </p:txBody>
      </p:sp>
      <p:sp>
        <p:nvSpPr>
          <p:cNvPr id="6" name="Прямоугольник 5"/>
          <p:cNvSpPr/>
          <p:nvPr/>
        </p:nvSpPr>
        <p:spPr>
          <a:xfrm>
            <a:off x="1611086" y="4016830"/>
            <a:ext cx="2917371" cy="10885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t>равное</a:t>
            </a:r>
            <a:endParaRPr lang="ru-RU" sz="3200" dirty="0"/>
          </a:p>
        </p:txBody>
      </p:sp>
      <p:sp>
        <p:nvSpPr>
          <p:cNvPr id="7" name="Прямоугольник 6"/>
          <p:cNvSpPr/>
          <p:nvPr/>
        </p:nvSpPr>
        <p:spPr>
          <a:xfrm>
            <a:off x="6302829" y="1785258"/>
            <a:ext cx="2471058"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t>свободное</a:t>
            </a:r>
            <a:endParaRPr lang="ru-RU" sz="3200" dirty="0"/>
          </a:p>
        </p:txBody>
      </p:sp>
      <p:sp>
        <p:nvSpPr>
          <p:cNvPr id="8" name="Прямоугольник 7"/>
          <p:cNvSpPr/>
          <p:nvPr/>
        </p:nvSpPr>
        <p:spPr>
          <a:xfrm>
            <a:off x="5334000" y="4038600"/>
            <a:ext cx="2862943" cy="10450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t>тайное</a:t>
            </a:r>
            <a:endParaRPr lang="ru-RU"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down)">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theme/theme1.xml><?xml version="1.0" encoding="utf-8"?>
<a:theme xmlns:a="http://schemas.openxmlformats.org/drawingml/2006/main" name="флаг РОссии 2">
  <a:themeElements>
    <a:clrScheme name="Тема Office 1">
      <a:dk1>
        <a:srgbClr val="000000"/>
      </a:dk1>
      <a:lt1>
        <a:srgbClr val="FFFFFF"/>
      </a:lt1>
      <a:dk2>
        <a:srgbClr val="4682B4"/>
      </a:dk2>
      <a:lt2>
        <a:srgbClr val="FFFFFF"/>
      </a:lt2>
      <a:accent1>
        <a:srgbClr val="058CFF"/>
      </a:accent1>
      <a:accent2>
        <a:srgbClr val="B5CFE7"/>
      </a:accent2>
      <a:accent3>
        <a:srgbClr val="B0C1D6"/>
      </a:accent3>
      <a:accent4>
        <a:srgbClr val="DADADA"/>
      </a:accent4>
      <a:accent5>
        <a:srgbClr val="AAC5FF"/>
      </a:accent5>
      <a:accent6>
        <a:srgbClr val="A4BBD1"/>
      </a:accent6>
      <a:hlink>
        <a:srgbClr val="DBEFFF"/>
      </a:hlink>
      <a:folHlink>
        <a:srgbClr val="D1E0FF"/>
      </a:folHlink>
    </a:clrScheme>
    <a:fontScheme name="Тема Office">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ма Office 1">
        <a:dk1>
          <a:srgbClr val="000000"/>
        </a:dk1>
        <a:lt1>
          <a:srgbClr val="FFFFFF"/>
        </a:lt1>
        <a:dk2>
          <a:srgbClr val="4682B4"/>
        </a:dk2>
        <a:lt2>
          <a:srgbClr val="FFFFFF"/>
        </a:lt2>
        <a:accent1>
          <a:srgbClr val="058CFF"/>
        </a:accent1>
        <a:accent2>
          <a:srgbClr val="B5CFE7"/>
        </a:accent2>
        <a:accent3>
          <a:srgbClr val="B0C1D6"/>
        </a:accent3>
        <a:accent4>
          <a:srgbClr val="DADADA"/>
        </a:accent4>
        <a:accent5>
          <a:srgbClr val="AAC5FF"/>
        </a:accent5>
        <a:accent6>
          <a:srgbClr val="A4BBD1"/>
        </a:accent6>
        <a:hlink>
          <a:srgbClr val="DBEFFF"/>
        </a:hlink>
        <a:folHlink>
          <a:srgbClr val="D1E0FF"/>
        </a:folHlink>
      </a:clrScheme>
      <a:clrMap bg1="dk2" tx1="lt1" bg2="dk1" tx2="lt2" accent1="accent1" accent2="accent2" accent3="accent3" accent4="accent4" accent5="accent5" accent6="accent6" hlink="hlink" folHlink="folHlink"/>
    </a:extraClrScheme>
    <a:extraClrScheme>
      <a:clrScheme name="Тема Office 2">
        <a:dk1>
          <a:srgbClr val="000000"/>
        </a:dk1>
        <a:lt1>
          <a:srgbClr val="FFFFFF"/>
        </a:lt1>
        <a:dk2>
          <a:srgbClr val="4682B4"/>
        </a:dk2>
        <a:lt2>
          <a:srgbClr val="FFFFFF"/>
        </a:lt2>
        <a:accent1>
          <a:srgbClr val="0F94FF"/>
        </a:accent1>
        <a:accent2>
          <a:srgbClr val="05EFFF"/>
        </a:accent2>
        <a:accent3>
          <a:srgbClr val="B0C1D6"/>
        </a:accent3>
        <a:accent4>
          <a:srgbClr val="DADADA"/>
        </a:accent4>
        <a:accent5>
          <a:srgbClr val="AAC8FF"/>
        </a:accent5>
        <a:accent6>
          <a:srgbClr val="04D9E7"/>
        </a:accent6>
        <a:hlink>
          <a:srgbClr val="DBFDFF"/>
        </a:hlink>
        <a:folHlink>
          <a:srgbClr val="DBEEFF"/>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FF"/>
        </a:lt1>
        <a:dk2>
          <a:srgbClr val="4682B4"/>
        </a:dk2>
        <a:lt2>
          <a:srgbClr val="FFFFFF"/>
        </a:lt2>
        <a:accent1>
          <a:srgbClr val="FF4F05"/>
        </a:accent1>
        <a:accent2>
          <a:srgbClr val="FFBB05"/>
        </a:accent2>
        <a:accent3>
          <a:srgbClr val="B0C1D6"/>
        </a:accent3>
        <a:accent4>
          <a:srgbClr val="DADADA"/>
        </a:accent4>
        <a:accent5>
          <a:srgbClr val="FFB2AA"/>
        </a:accent5>
        <a:accent6>
          <a:srgbClr val="E7A904"/>
        </a:accent6>
        <a:hlink>
          <a:srgbClr val="DBEEFF"/>
        </a:hlink>
        <a:folHlink>
          <a:srgbClr val="FFE7DB"/>
        </a:folHlink>
      </a:clrScheme>
      <a:clrMap bg1="dk2" tx1="lt1" bg2="dk1" tx2="lt2" accent1="accent1" accent2="accent2" accent3="accent3" accent4="accent4" accent5="accent5" accent6="accent6" hlink="hlink" folHlink="folHlink"/>
    </a:extraClrScheme>
    <a:extraClrScheme>
      <a:clrScheme name="Тема Office 4">
        <a:dk1>
          <a:srgbClr val="000000"/>
        </a:dk1>
        <a:lt1>
          <a:srgbClr val="FFFFFF"/>
        </a:lt1>
        <a:dk2>
          <a:srgbClr val="4682B4"/>
        </a:dk2>
        <a:lt2>
          <a:srgbClr val="FFFFFF"/>
        </a:lt2>
        <a:accent1>
          <a:srgbClr val="FF8A05"/>
        </a:accent1>
        <a:accent2>
          <a:srgbClr val="E8FF05"/>
        </a:accent2>
        <a:accent3>
          <a:srgbClr val="B0C1D6"/>
        </a:accent3>
        <a:accent4>
          <a:srgbClr val="DADADA"/>
        </a:accent4>
        <a:accent5>
          <a:srgbClr val="FFC4AA"/>
        </a:accent5>
        <a:accent6>
          <a:srgbClr val="D2E704"/>
        </a:accent6>
        <a:hlink>
          <a:srgbClr val="FCDBFF"/>
        </a:hlink>
        <a:folHlink>
          <a:srgbClr val="DBEFFF"/>
        </a:folHlink>
      </a:clrScheme>
      <a:clrMap bg1="dk2" tx1="lt1" bg2="dk1" tx2="lt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B2B2B2"/>
        </a:lt2>
        <a:accent1>
          <a:srgbClr val="058CFF"/>
        </a:accent1>
        <a:accent2>
          <a:srgbClr val="B5CFE7"/>
        </a:accent2>
        <a:accent3>
          <a:srgbClr val="FFFFFF"/>
        </a:accent3>
        <a:accent4>
          <a:srgbClr val="000000"/>
        </a:accent4>
        <a:accent5>
          <a:srgbClr val="AAC5FF"/>
        </a:accent5>
        <a:accent6>
          <a:srgbClr val="A4BBD1"/>
        </a:accent6>
        <a:hlink>
          <a:srgbClr val="DBEFFF"/>
        </a:hlink>
        <a:folHlink>
          <a:srgbClr val="D1E0FF"/>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B2B2B2"/>
        </a:lt2>
        <a:accent1>
          <a:srgbClr val="0F94FF"/>
        </a:accent1>
        <a:accent2>
          <a:srgbClr val="05EFFF"/>
        </a:accent2>
        <a:accent3>
          <a:srgbClr val="FFFFFF"/>
        </a:accent3>
        <a:accent4>
          <a:srgbClr val="000000"/>
        </a:accent4>
        <a:accent5>
          <a:srgbClr val="AAC8FF"/>
        </a:accent5>
        <a:accent6>
          <a:srgbClr val="04D9E7"/>
        </a:accent6>
        <a:hlink>
          <a:srgbClr val="DBFDFF"/>
        </a:hlink>
        <a:folHlink>
          <a:srgbClr val="DBEEFF"/>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B2B2B2"/>
        </a:lt2>
        <a:accent1>
          <a:srgbClr val="FF4F05"/>
        </a:accent1>
        <a:accent2>
          <a:srgbClr val="FFBB05"/>
        </a:accent2>
        <a:accent3>
          <a:srgbClr val="FFFFFF"/>
        </a:accent3>
        <a:accent4>
          <a:srgbClr val="000000"/>
        </a:accent4>
        <a:accent5>
          <a:srgbClr val="FFB2AA"/>
        </a:accent5>
        <a:accent6>
          <a:srgbClr val="E7A904"/>
        </a:accent6>
        <a:hlink>
          <a:srgbClr val="DBEEFF"/>
        </a:hlink>
        <a:folHlink>
          <a:srgbClr val="FFE7DB"/>
        </a:folHlink>
      </a:clrScheme>
      <a:clrMap bg1="lt1" tx1="dk1" bg2="lt2" tx2="dk2" accent1="accent1" accent2="accent2" accent3="accent3" accent4="accent4" accent5="accent5" accent6="accent6" hlink="hlink" folHlink="folHlink"/>
    </a:extraClrScheme>
    <a:extraClrScheme>
      <a:clrScheme name="Тема Office 8">
        <a:dk1>
          <a:srgbClr val="000000"/>
        </a:dk1>
        <a:lt1>
          <a:srgbClr val="FFFFFF"/>
        </a:lt1>
        <a:dk2>
          <a:srgbClr val="000000"/>
        </a:dk2>
        <a:lt2>
          <a:srgbClr val="B2B2B2"/>
        </a:lt2>
        <a:accent1>
          <a:srgbClr val="FF8A05"/>
        </a:accent1>
        <a:accent2>
          <a:srgbClr val="E8FF05"/>
        </a:accent2>
        <a:accent3>
          <a:srgbClr val="FFFFFF"/>
        </a:accent3>
        <a:accent4>
          <a:srgbClr val="000000"/>
        </a:accent4>
        <a:accent5>
          <a:srgbClr val="FFC4AA"/>
        </a:accent5>
        <a:accent6>
          <a:srgbClr val="D2E704"/>
        </a:accent6>
        <a:hlink>
          <a:srgbClr val="FCDBFF"/>
        </a:hlink>
        <a:folHlink>
          <a:srgbClr val="DBE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флаг РОссии 2</Template>
  <TotalTime>389</TotalTime>
  <Words>445</Words>
  <Application>Microsoft Office PowerPoint</Application>
  <PresentationFormat>Экран (4:3)</PresentationFormat>
  <Paragraphs>65</Paragraphs>
  <Slides>20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флаг РОссии 2</vt:lpstr>
      <vt:lpstr>Право выбора –конституционное право</vt:lpstr>
      <vt:lpstr>Выбор…</vt:lpstr>
      <vt:lpstr>История выборов в России</vt:lpstr>
      <vt:lpstr>Выборы в Первую Государственную думу</vt:lpstr>
      <vt:lpstr>Первые выборы Президента РСФСР 1991 г.</vt:lpstr>
      <vt:lpstr>12 декабря 1993 принятие Конституции, заложены основы избирательной системы РФ.</vt:lpstr>
      <vt:lpstr>20 лет Избирательной системе РФ</vt:lpstr>
      <vt:lpstr>Избирательное право</vt:lpstr>
      <vt:lpstr>Принципы избирательного права</vt:lpstr>
      <vt:lpstr>Избирательный ценз</vt:lpstr>
      <vt:lpstr>Избирательные системы</vt:lpstr>
      <vt:lpstr>Процедура голосования</vt:lpstr>
      <vt:lpstr>Слайд 13</vt:lpstr>
      <vt:lpstr>Слайд 14</vt:lpstr>
      <vt:lpstr>Слайд 15</vt:lpstr>
      <vt:lpstr>Органы власти , формируемые выборным путем</vt:lpstr>
      <vt:lpstr>Основные принципы выборов в Тверской области</vt:lpstr>
      <vt:lpstr>Форум</vt:lpstr>
      <vt:lpstr>Викторина</vt:lpstr>
      <vt:lpstr>Интернет-ресурсы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Право выбора –конституционное право</dc:title>
  <dc:creator>Барбос</dc:creator>
  <cp:lastModifiedBy>Барбос</cp:lastModifiedBy>
  <cp:revision>39</cp:revision>
  <dcterms:created xsi:type="dcterms:W3CDTF">2013-04-14T05:12:10Z</dcterms:created>
  <dcterms:modified xsi:type="dcterms:W3CDTF">2017-09-10T08:12:31Z</dcterms:modified>
</cp:coreProperties>
</file>