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4" r:id="rId2"/>
    <p:sldId id="256" r:id="rId3"/>
    <p:sldId id="260" r:id="rId4"/>
    <p:sldId id="273" r:id="rId5"/>
    <p:sldId id="265" r:id="rId6"/>
    <p:sldId id="263" r:id="rId7"/>
    <p:sldId id="262" r:id="rId8"/>
    <p:sldId id="268" r:id="rId9"/>
    <p:sldId id="269" r:id="rId10"/>
    <p:sldId id="271" r:id="rId11"/>
    <p:sldId id="272" r:id="rId12"/>
    <p:sldId id="264" r:id="rId13"/>
    <p:sldId id="267" r:id="rId14"/>
    <p:sldId id="266" r:id="rId15"/>
    <p:sldId id="270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43" autoAdjust="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884311-C38E-48CB-B2D6-5AC09FFD3737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B73D5468-686B-4923-9A95-70ECF305F511}">
      <dgm:prSet/>
      <dgm:spPr/>
      <dgm:t>
        <a:bodyPr/>
        <a:lstStyle/>
        <a:p>
          <a:pPr rtl="0"/>
          <a:r>
            <a:rPr lang="ru-RU" dirty="0" smtClean="0"/>
            <a:t>Спасибо за внимание</a:t>
          </a:r>
          <a:endParaRPr lang="ru-RU" dirty="0"/>
        </a:p>
      </dgm:t>
    </dgm:pt>
    <dgm:pt modelId="{CD6EB297-86F9-4871-8404-C229E5B734F4}" type="parTrans" cxnId="{23406D8B-001E-45FB-B1CE-C90F9A124BCF}">
      <dgm:prSet/>
      <dgm:spPr/>
      <dgm:t>
        <a:bodyPr/>
        <a:lstStyle/>
        <a:p>
          <a:endParaRPr lang="ru-RU"/>
        </a:p>
      </dgm:t>
    </dgm:pt>
    <dgm:pt modelId="{5F3CFA53-62B0-4E26-A59F-127875E22080}" type="sibTrans" cxnId="{23406D8B-001E-45FB-B1CE-C90F9A124BCF}">
      <dgm:prSet/>
      <dgm:spPr/>
      <dgm:t>
        <a:bodyPr/>
        <a:lstStyle/>
        <a:p>
          <a:endParaRPr lang="ru-RU"/>
        </a:p>
      </dgm:t>
    </dgm:pt>
    <dgm:pt modelId="{35CD5297-6F4C-4512-BEA2-BB1FF389EFD9}" type="pres">
      <dgm:prSet presAssocID="{59884311-C38E-48CB-B2D6-5AC09FFD373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AA7A2A8-E7DD-45BE-B6D5-182D6BF5FAE9}" type="pres">
      <dgm:prSet presAssocID="{B73D5468-686B-4923-9A95-70ECF305F511}" presName="root" presStyleCnt="0"/>
      <dgm:spPr/>
    </dgm:pt>
    <dgm:pt modelId="{6A38696D-6230-4919-A1BE-753F46B4751A}" type="pres">
      <dgm:prSet presAssocID="{B73D5468-686B-4923-9A95-70ECF305F511}" presName="rootComposite" presStyleCnt="0"/>
      <dgm:spPr/>
    </dgm:pt>
    <dgm:pt modelId="{DC2B2159-D561-4CB1-BAB3-858B4EF94439}" type="pres">
      <dgm:prSet presAssocID="{B73D5468-686B-4923-9A95-70ECF305F511}" presName="rootText" presStyleLbl="node1" presStyleIdx="0" presStyleCnt="1"/>
      <dgm:spPr/>
      <dgm:t>
        <a:bodyPr/>
        <a:lstStyle/>
        <a:p>
          <a:endParaRPr lang="ru-RU"/>
        </a:p>
      </dgm:t>
    </dgm:pt>
    <dgm:pt modelId="{745D4DB9-2177-425D-BF4A-D32160391AF0}" type="pres">
      <dgm:prSet presAssocID="{B73D5468-686B-4923-9A95-70ECF305F511}" presName="rootConnector" presStyleLbl="node1" presStyleIdx="0" presStyleCnt="1"/>
      <dgm:spPr/>
      <dgm:t>
        <a:bodyPr/>
        <a:lstStyle/>
        <a:p>
          <a:endParaRPr lang="ru-RU"/>
        </a:p>
      </dgm:t>
    </dgm:pt>
    <dgm:pt modelId="{8C2C528E-C7AC-408B-AAD5-0876CCA2F397}" type="pres">
      <dgm:prSet presAssocID="{B73D5468-686B-4923-9A95-70ECF305F511}" presName="childShape" presStyleCnt="0"/>
      <dgm:spPr/>
    </dgm:pt>
  </dgm:ptLst>
  <dgm:cxnLst>
    <dgm:cxn modelId="{11FCBF23-A674-4AEE-A970-80EEDF5B6A91}" type="presOf" srcId="{B73D5468-686B-4923-9A95-70ECF305F511}" destId="{DC2B2159-D561-4CB1-BAB3-858B4EF94439}" srcOrd="0" destOrd="0" presId="urn:microsoft.com/office/officeart/2005/8/layout/hierarchy3"/>
    <dgm:cxn modelId="{23406D8B-001E-45FB-B1CE-C90F9A124BCF}" srcId="{59884311-C38E-48CB-B2D6-5AC09FFD3737}" destId="{B73D5468-686B-4923-9A95-70ECF305F511}" srcOrd="0" destOrd="0" parTransId="{CD6EB297-86F9-4871-8404-C229E5B734F4}" sibTransId="{5F3CFA53-62B0-4E26-A59F-127875E22080}"/>
    <dgm:cxn modelId="{987EC5FE-D5DD-4FFF-8670-1DF997EBF898}" type="presOf" srcId="{B73D5468-686B-4923-9A95-70ECF305F511}" destId="{745D4DB9-2177-425D-BF4A-D32160391AF0}" srcOrd="1" destOrd="0" presId="urn:microsoft.com/office/officeart/2005/8/layout/hierarchy3"/>
    <dgm:cxn modelId="{8C6BF9E4-F561-4DDA-98C1-BB5623D32054}" type="presOf" srcId="{59884311-C38E-48CB-B2D6-5AC09FFD3737}" destId="{35CD5297-6F4C-4512-BEA2-BB1FF389EFD9}" srcOrd="0" destOrd="0" presId="urn:microsoft.com/office/officeart/2005/8/layout/hierarchy3"/>
    <dgm:cxn modelId="{F5351195-0C94-4951-BF4F-3DFC704658EE}" type="presParOf" srcId="{35CD5297-6F4C-4512-BEA2-BB1FF389EFD9}" destId="{6AA7A2A8-E7DD-45BE-B6D5-182D6BF5FAE9}" srcOrd="0" destOrd="0" presId="urn:microsoft.com/office/officeart/2005/8/layout/hierarchy3"/>
    <dgm:cxn modelId="{DCF79233-3672-4B92-A9B1-3D3B8402C9F2}" type="presParOf" srcId="{6AA7A2A8-E7DD-45BE-B6D5-182D6BF5FAE9}" destId="{6A38696D-6230-4919-A1BE-753F46B4751A}" srcOrd="0" destOrd="0" presId="urn:microsoft.com/office/officeart/2005/8/layout/hierarchy3"/>
    <dgm:cxn modelId="{00706CD8-F219-4929-B713-89A8124C3440}" type="presParOf" srcId="{6A38696D-6230-4919-A1BE-753F46B4751A}" destId="{DC2B2159-D561-4CB1-BAB3-858B4EF94439}" srcOrd="0" destOrd="0" presId="urn:microsoft.com/office/officeart/2005/8/layout/hierarchy3"/>
    <dgm:cxn modelId="{D42E872E-BA60-419A-B184-D2ADA4B615A7}" type="presParOf" srcId="{6A38696D-6230-4919-A1BE-753F46B4751A}" destId="{745D4DB9-2177-425D-BF4A-D32160391AF0}" srcOrd="1" destOrd="0" presId="urn:microsoft.com/office/officeart/2005/8/layout/hierarchy3"/>
    <dgm:cxn modelId="{78F65E1F-4970-479C-9E38-336359C50759}" type="presParOf" srcId="{6AA7A2A8-E7DD-45BE-B6D5-182D6BF5FAE9}" destId="{8C2C528E-C7AC-408B-AAD5-0876CCA2F397}" srcOrd="1" destOrd="0" presId="urn:microsoft.com/office/officeart/2005/8/layout/hierarchy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7" y="3550127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5" y="3550127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5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3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20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20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1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10.09.2017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45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1142984"/>
            <a:ext cx="61436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FFFF00"/>
                </a:solidFill>
              </a:rPr>
              <a:t>Деревья</a:t>
            </a:r>
            <a:endParaRPr lang="ru-RU" sz="88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428604"/>
            <a:ext cx="7286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Государственное бюджетное дошкольное образовательное учреждение детский сад № 47 Колпинского района </a:t>
            </a:r>
          </a:p>
          <a:p>
            <a:pPr algn="ctr"/>
            <a:r>
              <a:rPr lang="ru-RU" sz="1600" dirty="0" smtClean="0"/>
              <a:t>Санкт-Петербурга </a:t>
            </a:r>
            <a:endParaRPr lang="ru-RU" sz="1600" dirty="0"/>
          </a:p>
        </p:txBody>
      </p:sp>
      <p:pic>
        <p:nvPicPr>
          <p:cNvPr id="5" name="Рисунок 4" descr="обложка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714620"/>
            <a:ext cx="5786478" cy="36855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6286512" y="4357694"/>
            <a:ext cx="27146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Презентацию подготовила воспитатель :</a:t>
            </a:r>
          </a:p>
          <a:p>
            <a:r>
              <a:rPr lang="ru-RU" sz="1600" dirty="0" smtClean="0"/>
              <a:t>  Лобасова   Оксана        Сергеевна</a:t>
            </a:r>
            <a:endParaRPr lang="ru-RU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1472" y="142852"/>
            <a:ext cx="2040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Ива</a:t>
            </a:r>
            <a:endParaRPr lang="ru-RU" sz="5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928670"/>
            <a:ext cx="2571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Кудри в речку опустила</a:t>
            </a:r>
          </a:p>
          <a:p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И о чем-то загрустила,</a:t>
            </a:r>
          </a:p>
          <a:p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А о чем она грустит,</a:t>
            </a:r>
          </a:p>
          <a:p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Никому не говорит. (Ива)</a:t>
            </a:r>
          </a:p>
          <a:p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Рисунок 8" descr="ива 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000240"/>
            <a:ext cx="3286148" cy="45998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ива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357166"/>
            <a:ext cx="2857520" cy="1714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ива белая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24606" y="357166"/>
            <a:ext cx="2286016" cy="1714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786182" y="2357430"/>
            <a:ext cx="51435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Разные виды ивы получили в народе собственные, запоминающиеся  названия: верба, ракита, ветла, чернотал, белотал. Ива встречается повсюду. </a:t>
            </a:r>
          </a:p>
          <a:p>
            <a:r>
              <a:rPr lang="ru-RU" sz="1400" dirty="0" smtClean="0"/>
              <a:t>У ивы длинные корни поэтому ее высаживают для закрепления сыпучих песков, укрепления берегов каналов, откосов, платин, для создания лесополос. Очень красиво выглядят плакучие ивы, которые высаживают в парках и по берегам водоемов. </a:t>
            </a:r>
          </a:p>
          <a:p>
            <a:r>
              <a:rPr lang="ru-RU" sz="1400" dirty="0" smtClean="0"/>
              <a:t>Если вы увидите дерево ивы, то знайте где-то совсем рядом есть вода пруд или речка.</a:t>
            </a:r>
          </a:p>
          <a:p>
            <a:r>
              <a:rPr lang="ru-RU" sz="1400" dirty="0" smtClean="0"/>
              <a:t>Весной ива зацветает, и ее ветки покрываются сережками. Созревшие плоды раскрываются, выпуская на волю легкие, как пух, семена. Ветер разносит их далеко.</a:t>
            </a:r>
          </a:p>
          <a:p>
            <a:r>
              <a:rPr lang="ru-RU" sz="1400" dirty="0" smtClean="0"/>
              <a:t>Молодыми побегами ивы питаются многие животные. В тундре в зарослях ивняка кормятся олени, в лесной зоне – лоси. Ивовые прутья идут на плетение корзин и изготовление плетеной мебели. Из древесины ивы белой изготавливают различные поделки.</a:t>
            </a:r>
            <a:endParaRPr lang="ru-RU" sz="1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142852"/>
            <a:ext cx="43527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Каштан</a:t>
            </a:r>
            <a:endParaRPr lang="ru-RU" sz="5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 descr="Каштан (1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58016" y="214290"/>
            <a:ext cx="2058258" cy="1785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kashtan-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1" y="2289564"/>
            <a:ext cx="4286280" cy="42112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images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214290"/>
            <a:ext cx="1859011" cy="1785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Aesculus-hippocastanum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85720" y="4714884"/>
            <a:ext cx="1785950" cy="1785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42844" y="928670"/>
            <a:ext cx="50720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Растет на Кавказе каштан-великан,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Красавец-каштан, благородный каштан: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Меж пильчатых листьев - колючки-доспехи,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И рыцари в этих доспехах - орехи.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2000240"/>
            <a:ext cx="45720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Конский каштан - величественное дерево с раскидистой, плотной, равномерной высокосводчатой кроной. Ствол у взрослых деревьев очень мощный, обычно прямой. В высоту это дерево достигает 25-30 метров. Конский каштан высаживают в парках и садах, близ домов и дач.</a:t>
            </a:r>
          </a:p>
          <a:p>
            <a:r>
              <a:rPr lang="ru-RU" sz="1400" dirty="0" smtClean="0"/>
              <a:t>Ранней весной на каштане возникают крупные клейкие зеленовато-розовые почки. Спустя несколько дней из них появляются оригинальные большие листья, разделенные на 5-7 листочков.</a:t>
            </a:r>
          </a:p>
          <a:p>
            <a:r>
              <a:rPr lang="ru-RU" sz="1400" dirty="0" smtClean="0"/>
              <a:t>В начале мая каштан цветет. Цветочки у него  очень красивые – пирамидальные метёлки высотой до 30 сантиметров, состоящие из крупных белых цветков с желтоватыми или красноватыми капельками сока. Плоды каштана: зеленые, с многочисленными  шипами, шаровидные коробочки, в каждой из которых содержится 1-3 блестящих, темно-коричневых семени.</a:t>
            </a:r>
          </a:p>
          <a:p>
            <a:r>
              <a:rPr lang="ru-RU" sz="1400" dirty="0" smtClean="0"/>
              <a:t>Древесину каштана используют в мебельном производстве для изготовления высококачественных бочек. Из молодых ветвей плетут корзины.</a:t>
            </a:r>
            <a:endParaRPr lang="ru-RU" sz="1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1643042" y="214290"/>
            <a:ext cx="2500312" cy="150019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Что же это за девица: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Не швея, не мастерица,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Ничего сама не шьёт,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А в иголках круглый год. (Ёлка)</a:t>
            </a:r>
          </a:p>
          <a:p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-142900"/>
            <a:ext cx="7872442" cy="1142984"/>
          </a:xfrm>
        </p:spPr>
        <p:txBody>
          <a:bodyPr/>
          <a:lstStyle/>
          <a:p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Ель</a:t>
            </a:r>
            <a:endParaRPr lang="ru-RU" sz="5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1357298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Рисунок 7" descr="f24bd74cfe240eed5d24642ce0521b3d_m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357166"/>
            <a:ext cx="2214578" cy="16858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el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1594050"/>
            <a:ext cx="3643338" cy="49862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Picea-Acrokona-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643702" y="285728"/>
            <a:ext cx="2143140" cy="214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4071934" y="2571744"/>
            <a:ext cx="48577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Елка , или, по научному, ель, родственница других хвойных деревьев, таких как сосна или кедр.</a:t>
            </a:r>
          </a:p>
          <a:p>
            <a:r>
              <a:rPr lang="ru-RU" sz="1400" dirty="0" smtClean="0"/>
              <a:t>Ели – стройные деревья с пушистыми ветками, покрытыми хвоей. Ель обыкновенная европейская – самое высокое дерево, она достигает высоты 70 метров.</a:t>
            </a:r>
          </a:p>
          <a:p>
            <a:r>
              <a:rPr lang="ru-RU" sz="1400" dirty="0" smtClean="0"/>
              <a:t>Если у лиственных деревьев листья осенью желтеют и опадают, то у хвойных листья-хвоинки остаются зелеными и в зимнюю пору. Единственное хвойное дерево, которое каждый год сбрасывает хвою, - лиственница. Живет ель несколько сотен лет, самые старые ели в нашей стране обнаружены в Костромской области. Им больше 500 лет.</a:t>
            </a:r>
          </a:p>
          <a:p>
            <a:r>
              <a:rPr lang="ru-RU" sz="1400" dirty="0" smtClean="0"/>
              <a:t>Древесина у ели мягкая, приятного белого или желтоватого цвета. Из нее получается красивая мебель. Также из еловой древесины делают бумагу, музыкальные инструменты.</a:t>
            </a:r>
            <a:endParaRPr lang="ru-RU" sz="1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596" y="0"/>
            <a:ext cx="7801004" cy="1000108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Сосна</a:t>
            </a:r>
            <a:endParaRPr lang="ru-RU" sz="5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00034" y="857233"/>
            <a:ext cx="2428875" cy="13573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У меня длинней иголки,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Чем у ёлки.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Очень прямо я расту 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В высоту. (Сосна)</a:t>
            </a:r>
          </a:p>
          <a:p>
            <a:pPr>
              <a:buNone/>
            </a:pP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Рисунок 6" descr="сосна плод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285728"/>
            <a:ext cx="2381250" cy="190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сосна 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2214554"/>
            <a:ext cx="3269232" cy="43576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хвоя сосны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4678" y="357166"/>
            <a:ext cx="3079224" cy="1785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786182" y="2571744"/>
            <a:ext cx="507209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Сосны – деревья стройные, высокие, с красивыми золотистыми стволами.  Жители Северной Европы создали много сказок об этом дереве. На востоке считают, что сосны отводят беду и  приносят счастье. Находиться в сосновом бору не только приятно, но и полезно. Воздух там чистый. Сосны выделяют эфирные масла, которые убивают микробов.</a:t>
            </a:r>
          </a:p>
          <a:p>
            <a:r>
              <a:rPr lang="ru-RU" sz="1400" dirty="0" smtClean="0"/>
              <a:t>Круглый год: и зимой и летом сосна остается зеленой. Иголки на ней сменяются не все сразу, а постепенно: одни иголочки опадают, на их месте вырастают новые. Сосновые иглы длиннее еловых, прикрепляются к ветке по две хвоинки вместе.</a:t>
            </a:r>
          </a:p>
          <a:p>
            <a:r>
              <a:rPr lang="ru-RU" sz="1400" dirty="0" smtClean="0"/>
              <a:t>Сосны – растения светолюбивые, любят простор и солнце. Они самые древние деревья на нашей планете. Сосна обыкновенная растет 300-500 лет.</a:t>
            </a:r>
            <a:endParaRPr lang="ru-RU" sz="1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4282" y="0"/>
            <a:ext cx="8015318" cy="990600"/>
          </a:xfrm>
        </p:spPr>
        <p:txBody>
          <a:bodyPr/>
          <a:lstStyle/>
          <a:p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Кедр</a:t>
            </a:r>
            <a:endParaRPr lang="ru-RU" sz="5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Рисунок 6" descr="кедр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23734"/>
            <a:ext cx="3500461" cy="44503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1259360374_kedr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868" y="285728"/>
            <a:ext cx="2476517" cy="1857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шишка кедр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143636" y="285728"/>
            <a:ext cx="2780312" cy="18573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42844" y="857232"/>
            <a:ext cx="36655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Есть в тайге сибирской кедры,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 орехи кедры щедры.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Знают белки, знают мышки,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Что искать их надо в … (шишке)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7620" y="2214554"/>
            <a:ext cx="507209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Дерево которое называют кедр и с которого собирают кедровые орешки, на самом деле вовсе не кедр. Это кедровая сосна, или сибирский кедр. </a:t>
            </a:r>
          </a:p>
          <a:p>
            <a:r>
              <a:rPr lang="ru-RU" sz="1400" dirty="0" smtClean="0"/>
              <a:t>Сибирская сосна – высокое мощное дерево. Оно достигает высоты 40 метров, а диаметр ствола – 1,5-2 метров. Крона у молодых деревьев пирамидальная, у взрослых раскидистая.</a:t>
            </a:r>
          </a:p>
          <a:p>
            <a:r>
              <a:rPr lang="ru-RU" sz="1400" dirty="0" smtClean="0"/>
              <a:t>В кедровнике дышится очень легко из-за запаха хвои и ароматических масел, которые выделяет древесина кедра.</a:t>
            </a:r>
          </a:p>
          <a:p>
            <a:r>
              <a:rPr lang="ru-RU" sz="1400" dirty="0" smtClean="0"/>
              <a:t>Кедры – деревья-долгожители. Они живут до  800, а то и до 1000 лет.</a:t>
            </a:r>
          </a:p>
          <a:p>
            <a:r>
              <a:rPr lang="ru-RU" sz="1400" dirty="0" smtClean="0"/>
              <a:t>Сибирский кедр – настоящее дерево-комбинат, практически все его части используются человеком. Сок применяют в медицине. Из древесины изготавливают мебель, музыкальные инструменты и карандаши. Дубильные вещества коры используют в производстве изделий из кожи. Хвою перерабатывают для получения витаминной муки для животноводства</a:t>
            </a:r>
          </a:p>
          <a:p>
            <a:r>
              <a:rPr lang="ru-RU" sz="1400" dirty="0" smtClean="0"/>
              <a:t>В урожайный год одно крупное дерево дает до 1000-1500 шишек. Кедровые орешки очень питательны, они содержат 65 процентов масла, богаты белком и витаминами. </a:t>
            </a:r>
            <a:endParaRPr lang="ru-RU" sz="1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428604"/>
            <a:ext cx="4725268" cy="646331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С какого дерева лист?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images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2714620"/>
            <a:ext cx="2038349" cy="19582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Рисунок 7" descr="ива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4857760"/>
            <a:ext cx="2286000" cy="1428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Рисунок 8" descr="загруженное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2714620"/>
            <a:ext cx="1714512" cy="19847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Рисунок 9" descr="175393-fa914-18635428-m750x74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034" y="3214686"/>
            <a:ext cx="1643074" cy="26935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1" name="Рисунок 10" descr="c4fe4902fa83ad05b5637b711f80117a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786578" y="2786058"/>
            <a:ext cx="1947901" cy="19811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2" name="Рисунок 11" descr="m-001_030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572132" y="4929198"/>
            <a:ext cx="2063191" cy="1428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928662" y="1214422"/>
            <a:ext cx="338708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Вопрос:  С какого дерева лист?</a:t>
            </a:r>
          </a:p>
          <a:p>
            <a:r>
              <a:rPr lang="ru-RU" dirty="0" smtClean="0"/>
              <a:t>Ответ: Это лист с дерева дуб.</a:t>
            </a:r>
          </a:p>
          <a:p>
            <a:r>
              <a:rPr lang="ru-RU" dirty="0" smtClean="0"/>
              <a:t>Вопрос: Значит он какой?</a:t>
            </a:r>
          </a:p>
          <a:p>
            <a:r>
              <a:rPr lang="ru-RU" dirty="0" smtClean="0"/>
              <a:t>Ответ: Дубовый.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928662" y="1643050"/>
          <a:ext cx="7358115" cy="3046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643174" y="142853"/>
            <a:ext cx="5686439" cy="857255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 Деревья многолетние растения.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Они живут сотни, а некоторые тысячи лет.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7" name="Рисунок 6" descr="зим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4357694"/>
            <a:ext cx="3000396" cy="22502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1">
                <a:lumMod val="85000"/>
                <a:lumOff val="1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Рисунок 7" descr="весн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500042"/>
            <a:ext cx="2000264" cy="30054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1">
                <a:lumMod val="85000"/>
                <a:lumOff val="1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Рисунок 9" descr="осень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143504" y="4286256"/>
            <a:ext cx="3657626" cy="22860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1">
                <a:lumMod val="85000"/>
                <a:lumOff val="1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Рисунок 10" descr="zelenyiy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786446" y="1000108"/>
            <a:ext cx="3036113" cy="24288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1">
                <a:lumMod val="85000"/>
                <a:lumOff val="1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2" name="Стрелка вправо 11"/>
          <p:cNvSpPr/>
          <p:nvPr/>
        </p:nvSpPr>
        <p:spPr>
          <a:xfrm>
            <a:off x="3143240" y="1714488"/>
            <a:ext cx="1335598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7072330" y="3643314"/>
            <a:ext cx="484632" cy="42862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 влево 13"/>
          <p:cNvSpPr/>
          <p:nvPr/>
        </p:nvSpPr>
        <p:spPr>
          <a:xfrm>
            <a:off x="3857620" y="5214950"/>
            <a:ext cx="571504" cy="484632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 вверх 14"/>
          <p:cNvSpPr/>
          <p:nvPr/>
        </p:nvSpPr>
        <p:spPr>
          <a:xfrm>
            <a:off x="1000100" y="3714752"/>
            <a:ext cx="484632" cy="428628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428860" y="1214422"/>
            <a:ext cx="357190" cy="1477328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Весна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57818" y="1571612"/>
            <a:ext cx="357191" cy="1200329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Лето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28992" y="4929198"/>
            <a:ext cx="357190" cy="1200329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Зима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14876" y="4714884"/>
            <a:ext cx="357190" cy="1477328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Осень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viki.rdf.ru/media/upload/preview/derevo.pn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1785919" y="1142985"/>
            <a:ext cx="5857917" cy="5198152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softRound"/>
            <a:extrusionClr>
              <a:srgbClr val="000000"/>
            </a:extrusionClr>
          </a:sp3d>
        </p:spPr>
      </p:pic>
      <p:sp>
        <p:nvSpPr>
          <p:cNvPr id="10" name="TextBox 9"/>
          <p:cNvSpPr txBox="1"/>
          <p:nvPr/>
        </p:nvSpPr>
        <p:spPr>
          <a:xfrm>
            <a:off x="1928795" y="1643050"/>
            <a:ext cx="873957" cy="369332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крона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28795" y="5000636"/>
            <a:ext cx="895694" cy="369332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корни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86447" y="3429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 flipH="1">
            <a:off x="6500827" y="1643050"/>
            <a:ext cx="857256" cy="369332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лист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15008" y="3500438"/>
            <a:ext cx="810928" cy="369332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ствол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1928794" y="2071679"/>
            <a:ext cx="2643207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10800000">
            <a:off x="5857885" y="2071679"/>
            <a:ext cx="1500199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rot="10800000">
            <a:off x="4572000" y="3929066"/>
            <a:ext cx="1928827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928793" y="5429265"/>
            <a:ext cx="2214579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1928796" y="2786058"/>
            <a:ext cx="841897" cy="369332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ветки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cxnSp>
        <p:nvCxnSpPr>
          <p:cNvPr id="82" name="Прямая соединительная линия 81"/>
          <p:cNvCxnSpPr/>
          <p:nvPr/>
        </p:nvCxnSpPr>
        <p:spPr>
          <a:xfrm>
            <a:off x="1857357" y="3214686"/>
            <a:ext cx="2357455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714480" y="285729"/>
            <a:ext cx="5929355" cy="707886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101600">
              <a:srgbClr val="FFFF00">
                <a:alpha val="60000"/>
              </a:srgbClr>
            </a:glow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balanced" dir="t">
              <a:rot lat="0" lon="0" rev="2100000"/>
            </a:lightRig>
          </a:scene3d>
          <a:sp3d>
            <a:bevelT w="152400" h="50800" prst="softRound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Строение дерева</a:t>
            </a:r>
            <a:endParaRPr lang="ru-RU" sz="4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лоды березы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715140" y="214290"/>
            <a:ext cx="2133722" cy="25391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березк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3197854"/>
            <a:ext cx="4929222" cy="34458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57158" y="142852"/>
            <a:ext cx="45177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Берёза</a:t>
            </a:r>
            <a:endParaRPr lang="ru-RU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928670"/>
            <a:ext cx="29289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Русская красавица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Стоит на поляне,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В зелёной кофточке,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В белом сарафане.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(Берёза)</a:t>
            </a:r>
          </a:p>
          <a:p>
            <a:pPr>
              <a:buNone/>
            </a:pP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8" name="Рисунок 7" descr="загруженное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6" y="214290"/>
            <a:ext cx="2098150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5143504" y="2672239"/>
            <a:ext cx="4000496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Береза неприхотлива, ее можно встретить и в лесу, и в поле, и в парке.</a:t>
            </a:r>
          </a:p>
          <a:p>
            <a:r>
              <a:rPr lang="ru-RU" sz="1400" dirty="0" smtClean="0"/>
              <a:t>Ранней весной, когда на деревьях набухают почки, на березе появляются цветы – малоприметные сережки. В каждой сережке содержится несколько сотен семян. </a:t>
            </a:r>
          </a:p>
          <a:p>
            <a:r>
              <a:rPr lang="ru-RU" sz="1400" dirty="0" smtClean="0"/>
              <a:t>Белая кора березы – береста - отражает солнечные лучи и защищает дерево от перегрева. С давних времен бересту использовали для изготовления бытовых изделий (кружки, хлебницы, короба и др.)</a:t>
            </a:r>
          </a:p>
          <a:p>
            <a:r>
              <a:rPr lang="ru-RU" sz="1400" dirty="0" smtClean="0"/>
              <a:t>Из внутренней части коры березы – лыка – плели лапти, корзины.</a:t>
            </a:r>
          </a:p>
          <a:p>
            <a:r>
              <a:rPr lang="ru-RU" sz="1400" dirty="0" smtClean="0"/>
              <a:t>Когда не было бумаги, на бересте писали. Береза и в наши дни приносит пользу. Из ее древесины изготавливают мебель. Березовые почки обладают целебными свойствами, их используют для приготовления лекарств.</a:t>
            </a:r>
          </a:p>
          <a:p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285720" y="2357430"/>
            <a:ext cx="40719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Березу считают символом нашей страны, и с давних времен  об этом дереве слагали песни и стихи.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0"/>
            <a:ext cx="7729566" cy="990584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Клён</a:t>
            </a:r>
            <a:endParaRPr lang="ru-RU" sz="5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Рисунок 6" descr="klen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20" y="2214554"/>
            <a:ext cx="3375446" cy="45005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плоды клен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500042"/>
            <a:ext cx="2940928" cy="2000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4fe4902fa83ad05b5637b711f80117a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786182" y="500042"/>
            <a:ext cx="1966645" cy="2000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142844" y="714356"/>
            <a:ext cx="45720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Осень-художница дерево кистью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Красит и красит влюбленно: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Жёлтые листья,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Красные листья -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Разные листья у  … (клена)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43306" y="2714620"/>
            <a:ext cx="535785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Клен легко отличить от других деревьев по большим узорным листьям  с пятью острыми концами. Особенно красив клен осенью. Листочки на клене окрашиваются в разные цвета: желтый, красный, оранжевый, багряный, золотистый.</a:t>
            </a:r>
          </a:p>
          <a:p>
            <a:r>
              <a:rPr lang="ru-RU" sz="1400" dirty="0" smtClean="0"/>
              <a:t>Весной клен пробуждается одним из первых. В конце апреля клен начинает цвести. Цветочки у него малозаметные: мелкие, желтовато-зеленые, но у них сильный привлекательный запах, поэтому пчелы и другие насекомые устремляются к клену.</a:t>
            </a:r>
          </a:p>
          <a:p>
            <a:r>
              <a:rPr lang="ru-RU" sz="1400" dirty="0" smtClean="0"/>
              <a:t>Плоды клена похожи на маленькие пропеллеры.</a:t>
            </a:r>
          </a:p>
          <a:p>
            <a:r>
              <a:rPr lang="ru-RU" sz="1400" dirty="0" smtClean="0"/>
              <a:t>Клен дерево быстрорастущее, за год его побеги подрастают примерно на метр.</a:t>
            </a:r>
          </a:p>
          <a:p>
            <a:r>
              <a:rPr lang="ru-RU" sz="1400" dirty="0" smtClean="0"/>
              <a:t>Древесина у клена белая, с красно-бурым или желтоватым оттенком. Древесину клена можно легко гнуть, поэтому с давних времен ее использовали для изготовления музыкальных инструментов (изготовляли струнные, смычковые и др.) Сейчас из клена изготавливают звонкие скрипки, гитары. А еще из клена изготавливают лыжи, быстрые и легкие.</a:t>
            </a:r>
            <a:endParaRPr lang="ru-RU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285720" y="857232"/>
            <a:ext cx="2857500" cy="22145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Я из крошки-бочки вылез,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Корешки пустил и вырос,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Стал высок я и могуч,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Не боюсь ни гроз, ни туч.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Я кормлю свиней и белок —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Ничего, что плод мой мелок.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                     (Дуб)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</a:p>
          <a:p>
            <a:pPr>
              <a:buNone/>
            </a:pPr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0"/>
            <a:ext cx="7943880" cy="91914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Дуб</a:t>
            </a:r>
            <a:endParaRPr lang="ru-RU" sz="5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2214554"/>
            <a:ext cx="38576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400" dirty="0" smtClean="0"/>
              <a:t>Дуб – мощное, величественное дерево. Ствол толстый, покрыт коричнево-серой корой с извилистыми трещинами. Чем старше дерево, тем глубже трещины. Дуб считают олицетворением богатырской силы. Самый древний дуб растет в Германии. Его возраст  - около 1400 лет.</a:t>
            </a:r>
          </a:p>
          <a:p>
            <a:pPr>
              <a:buNone/>
            </a:pPr>
            <a:r>
              <a:rPr lang="ru-RU" sz="1400" dirty="0" smtClean="0"/>
              <a:t>Дуб – дерево светолюбивое. Ветви дуба многократно изогнутые, словно скрученные. Дело в том, что ветви постоянно тянутся к солнцу, к свету. Вот и меняют направление роста в зависимости от освещения.</a:t>
            </a:r>
          </a:p>
          <a:p>
            <a:pPr>
              <a:buNone/>
            </a:pPr>
            <a:r>
              <a:rPr lang="ru-RU" sz="1400" dirty="0" smtClean="0"/>
              <a:t>Цветут дубы в мае. Плоды – желуди – созревают осенью. Полакомиться желудями любят многие лесные жители: кабаны, олени, полевые мыши, сойки.</a:t>
            </a:r>
          </a:p>
          <a:p>
            <a:pPr>
              <a:buNone/>
            </a:pPr>
            <a:r>
              <a:rPr lang="ru-RU" sz="1400" dirty="0" smtClean="0"/>
              <a:t>У дуба ценная древесина: плотная, твердая, прочная с красивой текстурой. Ее используют в кораблестроении, мебельном, столярном производстве.</a:t>
            </a:r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286248" y="4572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" name="Рисунок 8" descr="970920aa0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857884" y="285728"/>
            <a:ext cx="2907779" cy="1928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дубок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3143248"/>
            <a:ext cx="5072098" cy="3347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дуб хренов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000364" y="357166"/>
            <a:ext cx="2735745" cy="18192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285720" y="928670"/>
            <a:ext cx="2928937" cy="18573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С моего цветка берёт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Пчёлка самый вкусный мёд.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А меня все ж обижают,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Шкурку тонкую сдирают. (Липа)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pPr>
              <a:buNone/>
            </a:pP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152400"/>
            <a:ext cx="7872442" cy="919163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Липа</a:t>
            </a:r>
            <a:endParaRPr lang="ru-RU" sz="5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Рисунок 6" descr="липа фото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20" y="2571744"/>
            <a:ext cx="5262599" cy="3946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цветы липы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500826" y="357165"/>
            <a:ext cx="2405063" cy="18037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m-001_03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68" y="357166"/>
            <a:ext cx="2578989" cy="1785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572132" y="2285992"/>
            <a:ext cx="3571868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Липа - стройное дерево с густой кроной. В жаркий летний день в ее тени всегда прохладно.</a:t>
            </a:r>
          </a:p>
          <a:p>
            <a:r>
              <a:rPr lang="ru-RU" sz="1400" dirty="0" smtClean="0"/>
              <a:t>В отличие от многих деревьев липа цветет довольно поздно – в конце июня – в начале июля. Цветочки у нее желтовато-белые, собраны в небольшие гроздья. Липа – лучший медонос. В липовом меде много полезных веществ. Обладают целебными свойствами и цветки липы. Липовый чай пьют при простудах.</a:t>
            </a:r>
          </a:p>
          <a:p>
            <a:r>
              <a:rPr lang="ru-RU" sz="1400" dirty="0" smtClean="0"/>
              <a:t>Древесина у липы – однотонная. Без оттенков, и мягкая. Издавна из нее  вырезали наличники для окон, делали резную кухонную посуду, игрушки, музыкальные инструменты.</a:t>
            </a:r>
          </a:p>
          <a:p>
            <a:r>
              <a:rPr lang="ru-RU" sz="1400" dirty="0" smtClean="0"/>
              <a:t>Из коры молодых лип раньше драли лыко, из которого плели лапти.</a:t>
            </a:r>
            <a:endParaRPr lang="ru-RU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571472" y="857233"/>
            <a:ext cx="2714625" cy="10001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Никто её не пугает,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А она вся дрожит. (Осина)</a:t>
            </a:r>
          </a:p>
          <a:p>
            <a:pPr>
              <a:buNone/>
            </a:pP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596" y="1"/>
            <a:ext cx="7801004" cy="1000107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Осина</a:t>
            </a:r>
            <a:endParaRPr lang="ru-RU" sz="5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Рисунок 8" descr="осина 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1571612"/>
            <a:ext cx="3786214" cy="50482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Цветки-осины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929454" y="214290"/>
            <a:ext cx="1551204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175393-fa914-18635428-m750x74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86314" y="214290"/>
            <a:ext cx="1438047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4143372" y="2571744"/>
            <a:ext cx="500062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Есть такое выражение: « дрожит как осиновый лист». Так говорят о человеке трусливом или охваченном страхом. С давних пор люди подметили, что при малейшем дуновении ветерка листья осины начинают шелестеть – «дрожать».  Листья у осины округлой формы, сидят на длинном черешке. При движении воздуха он начинают раскачиваться, ударяться друг о друга и шуметь.</a:t>
            </a:r>
          </a:p>
          <a:p>
            <a:r>
              <a:rPr lang="ru-RU" sz="1400" dirty="0" smtClean="0"/>
              <a:t>Цветет осина ранней весной. Еще не успели распуститься листья, а осина покрывается длинными мохнатыми сережками. Осенью листья осины одними из первых приобретают нарядную окраску разных оттенков6 от нежно-желтых до ярко-багряных.</a:t>
            </a:r>
          </a:p>
          <a:p>
            <a:r>
              <a:rPr lang="ru-RU" sz="1400" dirty="0" smtClean="0"/>
              <a:t>Плоды у осины созревают осенью. Семена у нее легкие, мелкие. Благодаря пушистому хохолку разлетаются на большие расстояния. Продолжительность жизни у осины 60-80 лет.</a:t>
            </a:r>
          </a:p>
          <a:p>
            <a:r>
              <a:rPr lang="ru-RU" sz="1400" dirty="0" smtClean="0"/>
              <a:t>Правильно высушенная древесина по прочности уступает лишь дубу и сосне, поэтому она пригодна для изготовления лодок и лыж.</a:t>
            </a:r>
          </a:p>
          <a:p>
            <a:endParaRPr lang="ru-RU" sz="1400" dirty="0" smtClean="0"/>
          </a:p>
          <a:p>
            <a:endParaRPr lang="ru-RU" sz="1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596" y="152400"/>
            <a:ext cx="7801004" cy="1133475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Тополь</a:t>
            </a:r>
            <a:endParaRPr lang="ru-RU" sz="5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Рисунок 7" descr="лист топол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20" y="357166"/>
            <a:ext cx="2686621" cy="17555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тополь 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34" y="2348088"/>
            <a:ext cx="2500330" cy="42938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топ пух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858016" y="214290"/>
            <a:ext cx="2000264" cy="26670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00034" y="1142984"/>
            <a:ext cx="30992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Из деревьев ранним летом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Вдруг снежинки запорхают,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Но не радует нас это-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Мы от этого чихаем.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1802" y="2214554"/>
            <a:ext cx="585791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Тополь одно из самых быстрорастущих</a:t>
            </a:r>
          </a:p>
          <a:p>
            <a:r>
              <a:rPr lang="ru-RU" sz="1400" dirty="0" smtClean="0"/>
              <a:t>деревьев. За год тополь вырастает на 1,5-</a:t>
            </a:r>
          </a:p>
          <a:p>
            <a:r>
              <a:rPr lang="ru-RU" sz="1400" dirty="0" smtClean="0"/>
              <a:t>2 метра. Это дерево неприхотливо и не </a:t>
            </a:r>
          </a:p>
          <a:p>
            <a:r>
              <a:rPr lang="ru-RU" sz="1400" dirty="0" smtClean="0"/>
              <a:t>требует особого ухода. Тополь величественное стройное дерево с зеленовато-серым гладким стволом и густой кроной. Он украшает городские скверы, площади, улицы. В городе тополь играет роль санитара. Он очищает воздух от пыли и копоти и выделяет в атмосферу большое количество кислорода.</a:t>
            </a:r>
          </a:p>
          <a:p>
            <a:r>
              <a:rPr lang="ru-RU" sz="1400" dirty="0" smtClean="0"/>
              <a:t>Тополиные листочки сверху блестящие темно-зеленые, а снизу – светлые с белым опушением. Такие опушенные  листья способны улавливать из воздуха значительное количество пыли. Она оседает в волосках, а при сильных ливнях смывается и уносится стекающей водой.</a:t>
            </a:r>
          </a:p>
          <a:p>
            <a:r>
              <a:rPr lang="ru-RU" sz="1400" dirty="0" smtClean="0"/>
              <a:t>Цветет тополь ранней весной, еще до того, как распустятся на нем первые листочки. Уже в конце мая на тополях созревают плоды – коробочки с большим количеством мелких семян. Семена эти покрыты длинными шелковистыми волосками – в народе их называют тополиным пухом.</a:t>
            </a:r>
          </a:p>
          <a:p>
            <a:r>
              <a:rPr lang="ru-RU" sz="1400" dirty="0" smtClean="0"/>
              <a:t>Древесина у тополя мягкая и легкая. Из нее делают фанеру, бумагу. Тополиные почки используют в косметологии.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891</TotalTime>
  <Words>1865</Words>
  <PresentationFormat>Экран (4:3)</PresentationFormat>
  <Paragraphs>127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Слайд 1</vt:lpstr>
      <vt:lpstr> Деревья многолетние растения. Они живут сотни, а некоторые тысячи лет.</vt:lpstr>
      <vt:lpstr>Слайд 3</vt:lpstr>
      <vt:lpstr>Слайд 4</vt:lpstr>
      <vt:lpstr>Клён</vt:lpstr>
      <vt:lpstr>Дуб</vt:lpstr>
      <vt:lpstr>Липа</vt:lpstr>
      <vt:lpstr>Осина</vt:lpstr>
      <vt:lpstr>Тополь</vt:lpstr>
      <vt:lpstr>Слайд 10</vt:lpstr>
      <vt:lpstr>Слайд 11</vt:lpstr>
      <vt:lpstr>Ель</vt:lpstr>
      <vt:lpstr>Сосна</vt:lpstr>
      <vt:lpstr>Кедр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Деревья</dc:title>
  <dc:creator>Оксана</dc:creator>
  <cp:lastModifiedBy>Оксана</cp:lastModifiedBy>
  <cp:revision>97</cp:revision>
  <dcterms:created xsi:type="dcterms:W3CDTF">2014-09-15T07:24:05Z</dcterms:created>
  <dcterms:modified xsi:type="dcterms:W3CDTF">2017-09-10T14:00:56Z</dcterms:modified>
</cp:coreProperties>
</file>