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sldIdLst>
    <p:sldId id="261" r:id="rId2"/>
    <p:sldId id="262" r:id="rId3"/>
    <p:sldId id="263" r:id="rId4"/>
    <p:sldId id="270" r:id="rId5"/>
    <p:sldId id="279" r:id="rId6"/>
    <p:sldId id="269" r:id="rId7"/>
    <p:sldId id="264" r:id="rId8"/>
    <p:sldId id="265" r:id="rId9"/>
    <p:sldId id="267" r:id="rId10"/>
    <p:sldId id="268" r:id="rId11"/>
    <p:sldId id="286" r:id="rId12"/>
    <p:sldId id="266" r:id="rId13"/>
    <p:sldId id="277" r:id="rId14"/>
    <p:sldId id="271" r:id="rId15"/>
    <p:sldId id="273" r:id="rId16"/>
    <p:sldId id="274" r:id="rId17"/>
    <p:sldId id="281" r:id="rId18"/>
    <p:sldId id="282" r:id="rId19"/>
    <p:sldId id="275" r:id="rId20"/>
    <p:sldId id="276" r:id="rId21"/>
    <p:sldId id="280" r:id="rId22"/>
    <p:sldId id="283" r:id="rId23"/>
    <p:sldId id="284" r:id="rId24"/>
    <p:sldId id="285" r:id="rId25"/>
    <p:sldId id="287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  <a:srgbClr val="FFFFCC"/>
    <a:srgbClr val="E2FED2"/>
    <a:srgbClr val="336600"/>
    <a:srgbClr val="FF2D2D"/>
    <a:srgbClr val="FF0000"/>
    <a:srgbClr val="27DCE5"/>
    <a:srgbClr val="1297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224" y="-8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C79EF61-A84D-44D9-BAD9-635D242F612A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980396C-D1C9-48E9-9071-180D3FCE4F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5596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post-279854-129828837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8" descr="97e6b01896c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8BA5B-89D5-49B6-8138-ECA60BC94AF4}" type="datetime1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B2237-2087-461D-A6BC-B6AD9B2ED6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639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6024F-0D50-425A-809B-4D80E3DE5643}" type="datetime1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6620B-76ED-41F5-9A39-65753381AE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682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57EB3-D529-434F-B3E3-DDC47223C74D}" type="datetime1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24E8F-0EA9-4B2D-B9DC-D12A04F679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26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652FF-8E31-44EC-A0BF-36AE979692BF}" type="datetime1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1B2F2-69D4-4391-A73D-BDB102CCF3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853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E0D6D-7BD8-42D5-8F09-A63E3E16F95A}" type="datetime1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23C09-BA17-4A54-9BB4-E7F2779825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334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D3C90-1381-42DE-B7F4-AD19513C2877}" type="datetime1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4C549-F3D4-49EC-B6E3-E7E65D5C82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27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4225E-1DF0-49F5-86AD-E03FAAD43E48}" type="datetime1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2A894-89B0-4150-9AEA-DEFC202C42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979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1731D-0C23-432B-BC4F-477B02D3EEBA}" type="datetime1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F865D-6F97-4006-8252-3371A93A78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482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05DD1-0A48-487D-9BA8-E59B3418453F}" type="datetime1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D91C0-5D1A-4649-82AD-9B07D8323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367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A9AA5-DBD4-4D34-96B3-57869CFED81C}" type="datetime1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B0B45-F881-4C90-9534-AA46670900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844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59836-7152-4B2B-8E0E-2A6206B31551}" type="datetime1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42889-DFBA-42A3-BB45-07B1A02C39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380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B336493-251A-4E6A-A202-9FF14F8E223B}" type="datetime1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04721B-7BEA-4D1F-97AF-60FE8BA96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81" r:id="rId2"/>
    <p:sldLayoutId id="2147484082" r:id="rId3"/>
    <p:sldLayoutId id="2147484083" r:id="rId4"/>
    <p:sldLayoutId id="2147484084" r:id="rId5"/>
    <p:sldLayoutId id="2147484085" r:id="rId6"/>
    <p:sldLayoutId id="2147484086" r:id="rId7"/>
    <p:sldLayoutId id="2147484087" r:id="rId8"/>
    <p:sldLayoutId id="2147484088" r:id="rId9"/>
    <p:sldLayoutId id="2147484089" r:id="rId10"/>
    <p:sldLayoutId id="21474840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/>
          </p:cNvSpPr>
          <p:nvPr>
            <p:ph type="body" idx="4294967295"/>
          </p:nvPr>
        </p:nvSpPr>
        <p:spPr>
          <a:xfrm>
            <a:off x="2339975" y="1341438"/>
            <a:ext cx="6069013" cy="2808287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ru-RU" altLang="ru-RU" sz="3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Проект «Здравствуй, Пушкин!» </a:t>
            </a:r>
          </a:p>
          <a:p>
            <a:pPr algn="ctr">
              <a:buFont typeface="Arial" charset="0"/>
              <a:buNone/>
              <a:defRPr/>
            </a:pPr>
            <a:r>
              <a:rPr lang="ru-RU" altLang="ru-RU" sz="3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как средство развития детской </a:t>
            </a:r>
          </a:p>
          <a:p>
            <a:pPr algn="ctr">
              <a:buFont typeface="Arial" charset="0"/>
              <a:buNone/>
              <a:defRPr/>
            </a:pPr>
            <a:r>
              <a:rPr lang="ru-RU" altLang="ru-RU" sz="3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познавательной инициативы </a:t>
            </a:r>
          </a:p>
          <a:p>
            <a:pPr algn="ctr">
              <a:buFont typeface="Arial" charset="0"/>
              <a:buNone/>
              <a:defRPr/>
            </a:pPr>
            <a:r>
              <a:rPr lang="ru-RU" altLang="ru-RU" sz="3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у детей старшего дошкольного возраста с нарушением зрения</a:t>
            </a:r>
          </a:p>
        </p:txBody>
      </p:sp>
      <p:sp>
        <p:nvSpPr>
          <p:cNvPr id="20485" name="Rectangle 5"/>
          <p:cNvSpPr>
            <a:spLocks/>
          </p:cNvSpPr>
          <p:nvPr/>
        </p:nvSpPr>
        <p:spPr bwMode="auto">
          <a:xfrm>
            <a:off x="2484438" y="4868863"/>
            <a:ext cx="561657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None/>
              <a:defRPr/>
            </a:pPr>
            <a:r>
              <a:rPr lang="ru-RU" altLang="ru-RU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учитель-логопед  </a:t>
            </a:r>
            <a:r>
              <a:rPr lang="ru-RU" altLang="ru-RU" sz="1800" b="1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Бибик</a:t>
            </a:r>
            <a:r>
              <a:rPr lang="ru-RU" altLang="ru-RU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Ирина Анатольевна</a:t>
            </a:r>
          </a:p>
          <a:p>
            <a:pPr algn="ctr">
              <a:buFont typeface="Arial" charset="0"/>
              <a:buNone/>
              <a:defRPr/>
            </a:pPr>
            <a:r>
              <a:rPr lang="ru-RU" altLang="ru-RU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педагог-психолог Бабич Янина Анатольевна</a:t>
            </a:r>
          </a:p>
          <a:p>
            <a:pPr algn="ctr">
              <a:buFont typeface="Arial" charset="0"/>
              <a:buNone/>
              <a:defRPr/>
            </a:pPr>
            <a:r>
              <a:rPr lang="ru-RU" altLang="ru-RU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МБДОУ д/с № 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/>
          <p:cNvSpPr/>
          <p:nvPr/>
        </p:nvSpPr>
        <p:spPr>
          <a:xfrm>
            <a:off x="935038" y="1557338"/>
            <a:ext cx="7775575" cy="4822825"/>
          </a:xfrm>
          <a:prstGeom prst="flowChartAlternate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ru-RU" sz="2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абличка 5"/>
          <p:cNvSpPr/>
          <p:nvPr/>
        </p:nvSpPr>
        <p:spPr>
          <a:xfrm>
            <a:off x="1042988" y="404813"/>
            <a:ext cx="7559675" cy="936625"/>
          </a:xfrm>
          <a:prstGeom prst="plaqu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36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этап.</a:t>
            </a:r>
            <a:r>
              <a:rPr lang="ru-RU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Практический</a:t>
            </a:r>
            <a:endParaRPr lang="ru-RU" altLang="ru-RU" sz="36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292" name="Группа 8"/>
          <p:cNvGrpSpPr>
            <a:grpSpLocks/>
          </p:cNvGrpSpPr>
          <p:nvPr/>
        </p:nvGrpSpPr>
        <p:grpSpPr bwMode="auto">
          <a:xfrm>
            <a:off x="1476375" y="2338388"/>
            <a:ext cx="2855913" cy="1538287"/>
            <a:chOff x="338967" y="638565"/>
            <a:chExt cx="2320334" cy="2115668"/>
          </a:xfrm>
        </p:grpSpPr>
        <p:sp>
          <p:nvSpPr>
            <p:cNvPr id="10" name="Овал 9"/>
            <p:cNvSpPr/>
            <p:nvPr/>
          </p:nvSpPr>
          <p:spPr>
            <a:xfrm>
              <a:off x="338967" y="638565"/>
              <a:ext cx="2320334" cy="211566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Овал 4"/>
            <p:cNvSpPr/>
            <p:nvPr/>
          </p:nvSpPr>
          <p:spPr>
            <a:xfrm>
              <a:off x="678182" y="948601"/>
              <a:ext cx="1641903" cy="14955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890" tIns="8890" rIns="8890" bIns="8890" spcCol="1270" anchor="ctr"/>
            <a:lstStyle/>
            <a:p>
              <a:pPr algn="ctr">
                <a:defRPr/>
              </a:pPr>
              <a:r>
                <a:rPr lang="ru-RU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Совместная деятельность со взрослыми</a:t>
              </a:r>
            </a:p>
          </p:txBody>
        </p:sp>
      </p:grpSp>
      <p:grpSp>
        <p:nvGrpSpPr>
          <p:cNvPr id="12293" name="Группа 12"/>
          <p:cNvGrpSpPr>
            <a:grpSpLocks/>
          </p:cNvGrpSpPr>
          <p:nvPr/>
        </p:nvGrpSpPr>
        <p:grpSpPr bwMode="auto">
          <a:xfrm>
            <a:off x="5364163" y="2289175"/>
            <a:ext cx="2952750" cy="1576388"/>
            <a:chOff x="338967" y="638565"/>
            <a:chExt cx="2320334" cy="2115668"/>
          </a:xfrm>
        </p:grpSpPr>
        <p:sp>
          <p:nvSpPr>
            <p:cNvPr id="14" name="Овал 13"/>
            <p:cNvSpPr/>
            <p:nvPr/>
          </p:nvSpPr>
          <p:spPr>
            <a:xfrm>
              <a:off x="338967" y="638565"/>
              <a:ext cx="2320334" cy="211566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Овал 4"/>
            <p:cNvSpPr/>
            <p:nvPr/>
          </p:nvSpPr>
          <p:spPr>
            <a:xfrm>
              <a:off x="678285" y="947500"/>
              <a:ext cx="1641699" cy="14977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890" tIns="8890" rIns="8890" bIns="8890" spcCol="1270" anchor="ctr"/>
            <a:lstStyle/>
            <a:p>
              <a:pPr algn="ctr">
                <a:defRPr/>
              </a:pPr>
              <a:r>
                <a:rPr lang="ru-RU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Совместная деятельность со сверстниками</a:t>
              </a:r>
            </a:p>
          </p:txBody>
        </p:sp>
      </p:grpSp>
      <p:grpSp>
        <p:nvGrpSpPr>
          <p:cNvPr id="12294" name="Группа 15"/>
          <p:cNvGrpSpPr>
            <a:grpSpLocks/>
          </p:cNvGrpSpPr>
          <p:nvPr/>
        </p:nvGrpSpPr>
        <p:grpSpPr bwMode="auto">
          <a:xfrm>
            <a:off x="3346450" y="4538663"/>
            <a:ext cx="2952750" cy="1538287"/>
            <a:chOff x="338967" y="638565"/>
            <a:chExt cx="2320334" cy="2115668"/>
          </a:xfrm>
        </p:grpSpPr>
        <p:sp>
          <p:nvSpPr>
            <p:cNvPr id="17" name="Овал 16"/>
            <p:cNvSpPr/>
            <p:nvPr/>
          </p:nvSpPr>
          <p:spPr>
            <a:xfrm>
              <a:off x="338967" y="638565"/>
              <a:ext cx="2320334" cy="211566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Овал 4"/>
            <p:cNvSpPr/>
            <p:nvPr/>
          </p:nvSpPr>
          <p:spPr>
            <a:xfrm>
              <a:off x="678285" y="948601"/>
              <a:ext cx="1641699" cy="14955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890" tIns="8890" rIns="8890" bIns="8890" spcCol="1270" anchor="ctr"/>
            <a:lstStyle/>
            <a:p>
              <a:pPr algn="ctr">
                <a:defRPr/>
              </a:pPr>
              <a:r>
                <a:rPr lang="ru-RU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Самостоятельная деятельность</a:t>
              </a:r>
            </a:p>
          </p:txBody>
        </p:sp>
      </p:grpSp>
      <p:sp>
        <p:nvSpPr>
          <p:cNvPr id="19" name="Стрелка вправо 18"/>
          <p:cNvSpPr/>
          <p:nvPr/>
        </p:nvSpPr>
        <p:spPr>
          <a:xfrm flipV="1">
            <a:off x="4462463" y="2836863"/>
            <a:ext cx="757237" cy="2762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Выгнутая вправо стрелка 19"/>
          <p:cNvSpPr/>
          <p:nvPr/>
        </p:nvSpPr>
        <p:spPr>
          <a:xfrm rot="953633">
            <a:off x="6375400" y="4046538"/>
            <a:ext cx="644525" cy="81915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2297" name="Надпись 2"/>
          <p:cNvSpPr txBox="1">
            <a:spLocks noChangeArrowheads="1"/>
          </p:cNvSpPr>
          <p:nvPr/>
        </p:nvSpPr>
        <p:spPr bwMode="auto">
          <a:xfrm>
            <a:off x="1528763" y="1676400"/>
            <a:ext cx="66246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ru-RU" altLang="ru-RU" sz="2800" b="1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Схема развития детской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/>
          <p:cNvSpPr/>
          <p:nvPr/>
        </p:nvSpPr>
        <p:spPr>
          <a:xfrm>
            <a:off x="971550" y="1625600"/>
            <a:ext cx="7758113" cy="4751388"/>
          </a:xfrm>
          <a:prstGeom prst="flowChartAlternate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ru-RU" sz="2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976313" y="1400175"/>
            <a:ext cx="7756525" cy="495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ru-RU" sz="2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влиять на выбор темы, формы работы в рамках   </a:t>
            </a:r>
          </a:p>
          <a:p>
            <a:pPr>
              <a:defRPr/>
            </a:pPr>
            <a:r>
              <a:rPr lang="ru-RU" sz="2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проекта; </a:t>
            </a:r>
          </a:p>
          <a:p>
            <a:pPr marL="457200" indent="-457200">
              <a:buFont typeface="Wingdings" panose="05000000000000000000" pitchFamily="2" charset="2"/>
              <a:buChar char="ü"/>
              <a:defRPr/>
            </a:pPr>
            <a:r>
              <a:rPr lang="ru-RU" sz="2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устанавливать последовательность и общую продолжительность выполнения самостоятельно выполненной деятельности;</a:t>
            </a:r>
          </a:p>
          <a:p>
            <a:pPr marL="457200" indent="-457200">
              <a:buFont typeface="Wingdings" panose="05000000000000000000" pitchFamily="2" charset="2"/>
              <a:buChar char="ü"/>
              <a:defRPr/>
            </a:pPr>
            <a:r>
              <a:rPr lang="ru-RU" sz="2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выступать в роли инициатора, активного участника, </a:t>
            </a:r>
          </a:p>
          <a:p>
            <a:pPr>
              <a:defRPr/>
            </a:pPr>
            <a:r>
              <a:rPr lang="ru-RU" sz="2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а не исполнителя указаний взрослых; </a:t>
            </a:r>
          </a:p>
          <a:p>
            <a:pPr marL="457200" indent="-457200">
              <a:buFont typeface="Wingdings" panose="05000000000000000000" pitchFamily="2" charset="2"/>
              <a:buChar char="ü"/>
              <a:defRPr/>
            </a:pPr>
            <a:r>
              <a:rPr lang="ru-RU" sz="2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реализовывать свои интересы, потребности в знаниях, игре и др. видах деятельности, в основном самостоятельно принимая решения об участии или неучастии в общем проекте или конкретном действии.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endParaRPr lang="ru-RU" sz="24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абличка 4"/>
          <p:cNvSpPr/>
          <p:nvPr/>
        </p:nvSpPr>
        <p:spPr>
          <a:xfrm>
            <a:off x="1047750" y="381000"/>
            <a:ext cx="7559675" cy="1060450"/>
          </a:xfrm>
          <a:prstGeom prst="plaqu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Дети – полноправные субъекты деятельности, могут: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/>
          <p:cNvSpPr/>
          <p:nvPr/>
        </p:nvSpPr>
        <p:spPr>
          <a:xfrm>
            <a:off x="900113" y="1557338"/>
            <a:ext cx="7775575" cy="4822825"/>
          </a:xfrm>
          <a:prstGeom prst="flowChartAlternate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ru-RU" sz="2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абличка 5"/>
          <p:cNvSpPr/>
          <p:nvPr/>
        </p:nvSpPr>
        <p:spPr>
          <a:xfrm>
            <a:off x="1042988" y="404813"/>
            <a:ext cx="7559675" cy="936625"/>
          </a:xfrm>
          <a:prstGeom prst="plaqu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Предметно-развивающая среда</a:t>
            </a:r>
          </a:p>
        </p:txBody>
      </p:sp>
      <p:pic>
        <p:nvPicPr>
          <p:cNvPr id="5" name="Рисунок 4" descr="C:\Users\админ\Desktop\фото педчт\Фото-0091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50872" y="3670995"/>
            <a:ext cx="2074055" cy="23403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7" name="Picture 2" descr="C:\Users\Таня\Desktop\фото Чтецы\102NIKON\DSCN375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468865">
            <a:off x="6208435" y="3821433"/>
            <a:ext cx="2230463" cy="23469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342" name="Text Box 9"/>
          <p:cNvSpPr txBox="1">
            <a:spLocks noChangeArrowheads="1"/>
          </p:cNvSpPr>
          <p:nvPr/>
        </p:nvSpPr>
        <p:spPr bwMode="auto">
          <a:xfrm>
            <a:off x="1258888" y="1557338"/>
            <a:ext cx="6985000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ru-RU" altLang="ru-RU" sz="2400">
                <a:solidFill>
                  <a:srgbClr val="0000CC"/>
                </a:solidFill>
                <a:latin typeface="Times New Roman" pitchFamily="18" charset="0"/>
              </a:rPr>
              <a:t> мини – библиотека по сказкам А. С. Пушкина. </a:t>
            </a:r>
          </a:p>
          <a:p>
            <a:pPr eaLnBrk="1" hangingPunct="1">
              <a:buFontTx/>
              <a:buChar char="•"/>
            </a:pPr>
            <a:r>
              <a:rPr lang="ru-RU" altLang="ru-RU" sz="2400">
                <a:solidFill>
                  <a:srgbClr val="0000CC"/>
                </a:solidFill>
                <a:latin typeface="Times New Roman" pitchFamily="18" charset="0"/>
              </a:rPr>
              <a:t> наглядно-иллюстративные пособия</a:t>
            </a:r>
          </a:p>
          <a:p>
            <a:pPr eaLnBrk="1" hangingPunct="1">
              <a:buFontTx/>
              <a:buChar char="•"/>
            </a:pPr>
            <a:r>
              <a:rPr lang="ru-RU" altLang="ru-RU" sz="2400">
                <a:solidFill>
                  <a:srgbClr val="0000CC"/>
                </a:solidFill>
                <a:latin typeface="Times New Roman" pitchFamily="18" charset="0"/>
              </a:rPr>
              <a:t> аудио и видео материалы</a:t>
            </a:r>
          </a:p>
          <a:p>
            <a:pPr eaLnBrk="1" hangingPunct="1">
              <a:buFontTx/>
              <a:buChar char="•"/>
            </a:pPr>
            <a:r>
              <a:rPr lang="ru-RU" altLang="ru-RU" sz="2400">
                <a:solidFill>
                  <a:srgbClr val="0000CC"/>
                </a:solidFill>
                <a:latin typeface="Times New Roman" pitchFamily="18" charset="0"/>
              </a:rPr>
              <a:t> настольно – печатные и дидактические игры</a:t>
            </a:r>
          </a:p>
          <a:p>
            <a:pPr eaLnBrk="1" hangingPunct="1">
              <a:buFontTx/>
              <a:buChar char="•"/>
            </a:pPr>
            <a:r>
              <a:rPr lang="ru-RU" altLang="ru-RU" sz="2400">
                <a:solidFill>
                  <a:srgbClr val="0000CC"/>
                </a:solidFill>
                <a:latin typeface="Times New Roman" pitchFamily="18" charset="0"/>
              </a:rPr>
              <a:t> обводные фигуры и трафареты</a:t>
            </a:r>
          </a:p>
          <a:p>
            <a:pPr eaLnBrk="1" hangingPunct="1"/>
            <a:endParaRPr lang="ru-RU" altLang="ru-RU" sz="2400">
              <a:solidFill>
                <a:srgbClr val="0000CC"/>
              </a:solidFill>
              <a:latin typeface="Times New Roman" pitchFamily="18" charset="0"/>
            </a:endParaRPr>
          </a:p>
        </p:txBody>
      </p:sp>
      <p:pic>
        <p:nvPicPr>
          <p:cNvPr id="8" name="Picture 2" descr="M:\Новая папка (3)\фото\знакомство со сказками\DSCN014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055675">
            <a:off x="978504" y="3807492"/>
            <a:ext cx="2359413" cy="23301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/>
          <p:cNvSpPr/>
          <p:nvPr/>
        </p:nvSpPr>
        <p:spPr>
          <a:xfrm>
            <a:off x="900113" y="476250"/>
            <a:ext cx="7775575" cy="5903913"/>
          </a:xfrm>
          <a:prstGeom prst="flowChartAlternate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ru-RU" sz="2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798" name="Picture 6" descr="DSCF599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692150"/>
            <a:ext cx="3313112" cy="24860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9" name="Picture 7" descr="DSCF598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692150"/>
            <a:ext cx="3331916" cy="24985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800" name="Picture 8" descr="DSCF597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3620193"/>
            <a:ext cx="3313112" cy="24840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801" name="Picture 9" descr="DSCF597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4572" y="3599688"/>
            <a:ext cx="3313113" cy="24844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/>
          <p:cNvSpPr/>
          <p:nvPr/>
        </p:nvSpPr>
        <p:spPr>
          <a:xfrm>
            <a:off x="900113" y="1557338"/>
            <a:ext cx="7848600" cy="4822825"/>
          </a:xfrm>
          <a:prstGeom prst="flowChartAlternate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ru-RU" altLang="ru-RU" smtClean="0">
              <a:solidFill>
                <a:srgbClr val="0000CC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ru-RU" altLang="ru-RU" sz="3000" smtClean="0">
              <a:solidFill>
                <a:srgbClr val="0000CC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ru-RU" altLang="ru-RU" sz="3000" smtClean="0">
              <a:solidFill>
                <a:srgbClr val="0000CC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ru-RU" altLang="ru-RU" sz="3000" b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</a:t>
            </a:r>
            <a:endParaRPr lang="ru-RU" altLang="ru-RU" sz="3000" smtClean="0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6" name="Табличка 5"/>
          <p:cNvSpPr/>
          <p:nvPr/>
        </p:nvSpPr>
        <p:spPr>
          <a:xfrm>
            <a:off x="1042988" y="404813"/>
            <a:ext cx="7559675" cy="936625"/>
          </a:xfrm>
          <a:prstGeom prst="plaqu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3600" b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Тематические беседы</a:t>
            </a:r>
          </a:p>
        </p:txBody>
      </p:sp>
      <p:pic>
        <p:nvPicPr>
          <p:cNvPr id="13317" name="Рисунок 4" descr="C:\Users\MBDOU17\Desktop\викторина по Пушкину 16.12.14\P10809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442" y="3417116"/>
            <a:ext cx="3481947" cy="26906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187450" y="1628775"/>
            <a:ext cx="7561263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eaLnBrk="1" hangingPunct="1">
              <a:buFont typeface="Times New Roman" pitchFamily="18" charset="0"/>
              <a:buNone/>
              <a:defRPr/>
            </a:pPr>
            <a:r>
              <a:rPr lang="ru-RU" altLang="ru-RU" sz="2400" smtClean="0">
                <a:solidFill>
                  <a:srgbClr val="0000CC"/>
                </a:solidFill>
                <a:latin typeface="Times New Roman" pitchFamily="18" charset="0"/>
              </a:rPr>
              <a:t>«Пушкин в кругу семьи»</a:t>
            </a:r>
          </a:p>
          <a:p>
            <a:pPr lvl="1" eaLnBrk="1" hangingPunct="1">
              <a:buFont typeface="Times New Roman" pitchFamily="18" charset="0"/>
              <a:buNone/>
              <a:defRPr/>
            </a:pPr>
            <a:r>
              <a:rPr lang="ru-RU" altLang="ru-RU" sz="2400" smtClean="0">
                <a:solidFill>
                  <a:srgbClr val="0000CC"/>
                </a:solidFill>
                <a:latin typeface="Times New Roman" pitchFamily="18" charset="0"/>
              </a:rPr>
              <a:t>«Времена года в творчестве  А. С. Пушкина»</a:t>
            </a:r>
          </a:p>
          <a:p>
            <a:pPr lvl="1" eaLnBrk="1" hangingPunct="1">
              <a:buFont typeface="Times New Roman" pitchFamily="18" charset="0"/>
              <a:buNone/>
              <a:defRPr/>
            </a:pPr>
            <a:r>
              <a:rPr lang="ru-RU" altLang="ru-RU" sz="2400" smtClean="0">
                <a:solidFill>
                  <a:srgbClr val="0000CC"/>
                </a:solidFill>
                <a:latin typeface="Times New Roman" pitchFamily="18" charset="0"/>
              </a:rPr>
              <a:t>«Они прославили Россию»</a:t>
            </a:r>
          </a:p>
          <a:p>
            <a:pPr algn="ctr" eaLnBrk="1" hangingPunct="1">
              <a:defRPr/>
            </a:pPr>
            <a:r>
              <a:rPr lang="ru-RU" altLang="ru-RU" sz="2800" b="1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словесно – дидактические игры</a:t>
            </a:r>
          </a:p>
        </p:txBody>
      </p:sp>
      <p:sp>
        <p:nvSpPr>
          <p:cNvPr id="16390" name="TextBox 2"/>
          <p:cNvSpPr txBox="1">
            <a:spLocks noChangeArrowheads="1"/>
          </p:cNvSpPr>
          <p:nvPr/>
        </p:nvSpPr>
        <p:spPr bwMode="auto">
          <a:xfrm>
            <a:off x="4787900" y="3573463"/>
            <a:ext cx="43561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ru-RU" sz="240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«Доскажи сказку»</a:t>
            </a:r>
          </a:p>
          <a:p>
            <a:pPr eaLnBrk="1" hangingPunct="1">
              <a:buFont typeface="Arial" charset="0"/>
              <a:buNone/>
            </a:pPr>
            <a:r>
              <a:rPr lang="ru-RU" sz="240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«Найди героя по описанию»</a:t>
            </a:r>
          </a:p>
          <a:p>
            <a:pPr eaLnBrk="1" hangingPunct="1">
              <a:buFont typeface="Arial" charset="0"/>
              <a:buNone/>
            </a:pPr>
            <a:r>
              <a:rPr lang="ru-RU" sz="240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«Озвучь героя сказки»</a:t>
            </a:r>
          </a:p>
          <a:p>
            <a:pPr eaLnBrk="1" hangingPunct="1">
              <a:buFont typeface="Arial" charset="0"/>
              <a:buNone/>
            </a:pPr>
            <a:r>
              <a:rPr lang="ru-RU" sz="240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«Путешествие по Лукоморью»</a:t>
            </a:r>
          </a:p>
          <a:p>
            <a:pPr eaLnBrk="1" hangingPunct="1"/>
            <a:endParaRPr lang="ru-RU" sz="240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40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/>
          <p:cNvSpPr/>
          <p:nvPr/>
        </p:nvSpPr>
        <p:spPr>
          <a:xfrm>
            <a:off x="935038" y="1268413"/>
            <a:ext cx="7775575" cy="5111750"/>
          </a:xfrm>
          <a:prstGeom prst="flowChartAlternate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ru-RU" sz="2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абличка 5"/>
          <p:cNvSpPr/>
          <p:nvPr/>
        </p:nvSpPr>
        <p:spPr>
          <a:xfrm>
            <a:off x="1042988" y="404813"/>
            <a:ext cx="7559675" cy="647700"/>
          </a:xfrm>
          <a:prstGeom prst="plaqu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3600" b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Игровая деятельность</a:t>
            </a:r>
          </a:p>
        </p:txBody>
      </p:sp>
      <p:pic>
        <p:nvPicPr>
          <p:cNvPr id="18437" name="Picture 5" descr="C:\Users\User\Desktop\сегодня\106_FUJI\DSCF612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2542" y="1461589"/>
            <a:ext cx="3019727" cy="35116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096" y="3645024"/>
            <a:ext cx="3552514" cy="26642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8436" name="Picture 4" descr="C:\Users\User\Desktop\сегодня\106_FUJI\DSCF609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8301" y="1461588"/>
            <a:ext cx="3225868" cy="24194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/>
          <p:cNvSpPr/>
          <p:nvPr/>
        </p:nvSpPr>
        <p:spPr>
          <a:xfrm>
            <a:off x="900113" y="1557338"/>
            <a:ext cx="7775575" cy="4822825"/>
          </a:xfrm>
          <a:prstGeom prst="flowChartAlternate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ru-RU" sz="2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абличка 5"/>
          <p:cNvSpPr/>
          <p:nvPr/>
        </p:nvSpPr>
        <p:spPr>
          <a:xfrm>
            <a:off x="1042988" y="404813"/>
            <a:ext cx="7559675" cy="936625"/>
          </a:xfrm>
          <a:prstGeom prst="plaqu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Литературное развлечение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«Мы любим сказки Пушкина!»</a:t>
            </a:r>
            <a:r>
              <a:rPr lang="ru-RU" altLang="ru-RU" dirty="0" smtClean="0"/>
              <a:t> </a:t>
            </a:r>
          </a:p>
        </p:txBody>
      </p:sp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704478"/>
            <a:ext cx="3127446" cy="23455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2989" y="1730766"/>
            <a:ext cx="2880940" cy="24195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08104" y="3671360"/>
            <a:ext cx="2948853" cy="25893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9464" name="Picture 8" descr="C:\Users\User\Desktop\106_FUJI\106_FUJI\DSCF605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3838613"/>
            <a:ext cx="3229484" cy="24221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/>
          <p:cNvSpPr/>
          <p:nvPr/>
        </p:nvSpPr>
        <p:spPr>
          <a:xfrm>
            <a:off x="935038" y="404813"/>
            <a:ext cx="7775575" cy="5975350"/>
          </a:xfrm>
          <a:prstGeom prst="flowChartAlternate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ru-RU" sz="2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7" descr="C:\Users\User\Desktop\106_FUJI\106_FUJI\DSCF606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663081"/>
            <a:ext cx="3493277" cy="26199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2" name="Picture 2" descr="C:\Users\User\Desktop\106_FUJI\DSCF6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7123" y="692696"/>
            <a:ext cx="3271256" cy="245344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3" name="Picture 3" descr="C:\Users\User\Desktop\106_FUJI\DSCF60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7" y="3614233"/>
            <a:ext cx="3473721" cy="26052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4" name="Picture 4" descr="C:\Users\User\Desktop\106_FUJI\DSCF600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1956" y="703494"/>
            <a:ext cx="3468946" cy="26017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/>
          <p:cNvSpPr/>
          <p:nvPr/>
        </p:nvSpPr>
        <p:spPr>
          <a:xfrm>
            <a:off x="900113" y="1557338"/>
            <a:ext cx="7775575" cy="4822825"/>
          </a:xfrm>
          <a:prstGeom prst="flowChartAlternate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ru-RU" sz="2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абличка 5"/>
          <p:cNvSpPr/>
          <p:nvPr/>
        </p:nvSpPr>
        <p:spPr>
          <a:xfrm>
            <a:off x="1042988" y="404813"/>
            <a:ext cx="7559675" cy="936625"/>
          </a:xfrm>
          <a:prstGeom prst="plaqu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Страницы из азбуки</a:t>
            </a:r>
            <a:endParaRPr lang="ru-RU" altLang="ru-RU" sz="3600" dirty="0" smtClean="0"/>
          </a:p>
        </p:txBody>
      </p:sp>
      <p:pic>
        <p:nvPicPr>
          <p:cNvPr id="36866" name="Picture 2" descr="C:\Users\User\Desktop\сегодня\106_FUJI\DSCF607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875193">
            <a:off x="1204127" y="1757085"/>
            <a:ext cx="1716347" cy="22297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8" name="Picture 4" descr="C:\Users\User\Desktop\сегодня\106_FUJI\DSCF608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79912" y="1604069"/>
            <a:ext cx="1656184" cy="21791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9" name="Picture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477312">
            <a:off x="6372201" y="1698105"/>
            <a:ext cx="1687053" cy="21539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6870" name="Picture 6" descr="C:\Users\User\Desktop\сегодня\106_FUJI\DSCF608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2004" y="3783188"/>
            <a:ext cx="1827209" cy="24362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 descr="C:\Users\User\Desktop\сегодня\106_FUJI\DSCF6080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1760" y="3808053"/>
            <a:ext cx="1881732" cy="24114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/>
          <p:cNvSpPr/>
          <p:nvPr/>
        </p:nvSpPr>
        <p:spPr>
          <a:xfrm>
            <a:off x="935038" y="1484313"/>
            <a:ext cx="7775575" cy="4895850"/>
          </a:xfrm>
          <a:prstGeom prst="flowChartAlternate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ru-RU" sz="2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абличка 5"/>
          <p:cNvSpPr/>
          <p:nvPr/>
        </p:nvSpPr>
        <p:spPr>
          <a:xfrm>
            <a:off x="1042988" y="398463"/>
            <a:ext cx="7559675" cy="942975"/>
          </a:xfrm>
          <a:prstGeom prst="plaqu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Литературная викторина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«По сказкам А. С. Пушкина» </a:t>
            </a:r>
          </a:p>
        </p:txBody>
      </p:sp>
      <p:pic>
        <p:nvPicPr>
          <p:cNvPr id="17413" name="Picture 5" descr="P108092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84226" y="4112777"/>
            <a:ext cx="3038599" cy="21034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P1080908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8064" y="1631691"/>
            <a:ext cx="2596569" cy="21182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8" name="Picture 8" descr="C:\Users\User\Desktop\викторина по Пушкину 16.12.14\P10809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0779" y="1631691"/>
            <a:ext cx="2873189" cy="21548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9" name="Picture 9" descr="C:\Users\User\Desktop\викторина по Пушкину 16.12.14\P108092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140095"/>
            <a:ext cx="2804540" cy="21034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/>
          <p:cNvSpPr/>
          <p:nvPr/>
        </p:nvSpPr>
        <p:spPr>
          <a:xfrm>
            <a:off x="900113" y="1557338"/>
            <a:ext cx="7775575" cy="4822825"/>
          </a:xfrm>
          <a:prstGeom prst="flowChartAlternate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800" b="1" dirty="0" smtClean="0">
                <a:solidFill>
                  <a:srgbClr val="0000CC"/>
                </a:solidFill>
                <a:latin typeface="Times New Roman" pitchFamily="18" charset="0"/>
              </a:rPr>
              <a:t>Поддержка детской инициативы и самостоятельности в разных видах деятельности (игровой, исследовательской, проектной, познавательной и т. д.) рассматривается в Стандарте в качестве условия поддержки индивидуальности и инициативы детей, необходимого для создания социальной ситуации развития детей, соответствующей специфике дошкольного возраста</a:t>
            </a:r>
          </a:p>
        </p:txBody>
      </p:sp>
      <p:sp>
        <p:nvSpPr>
          <p:cNvPr id="6" name="Табличка 5"/>
          <p:cNvSpPr/>
          <p:nvPr/>
        </p:nvSpPr>
        <p:spPr>
          <a:xfrm>
            <a:off x="1042988" y="404813"/>
            <a:ext cx="7559675" cy="936625"/>
          </a:xfrm>
          <a:prstGeom prst="plaqu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ru-RU" altLang="ru-RU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пункт 3.2.5 ФГОС ДО</a:t>
            </a:r>
          </a:p>
          <a:p>
            <a:pPr algn="ctr" eaLnBrk="1" hangingPunct="1">
              <a:defRPr/>
            </a:pPr>
            <a:endParaRPr lang="ru-RU" altLang="ru-RU" sz="32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/>
          <p:cNvSpPr/>
          <p:nvPr/>
        </p:nvSpPr>
        <p:spPr>
          <a:xfrm>
            <a:off x="935038" y="476250"/>
            <a:ext cx="7775575" cy="5903913"/>
          </a:xfrm>
          <a:prstGeom prst="flowChartAlternate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ru-RU" sz="2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7" descr="P108095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4099" y="3676795"/>
            <a:ext cx="3340651" cy="25059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P108093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2574" y="808164"/>
            <a:ext cx="3165672" cy="23754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9" name="Picture 5" descr="C:\Users\User\Desktop\викторина по Пушкину 16.12.14\P108093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836712"/>
            <a:ext cx="3243110" cy="24323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0" name="Picture 6" descr="C:\Users\User\Desktop\викторина по Пушкину 16.12.14\P108097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7276" y="3676795"/>
            <a:ext cx="3304768" cy="24785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/>
          <p:cNvSpPr/>
          <p:nvPr/>
        </p:nvSpPr>
        <p:spPr>
          <a:xfrm>
            <a:off x="935038" y="1484313"/>
            <a:ext cx="7775575" cy="4895850"/>
          </a:xfrm>
          <a:prstGeom prst="flowChartAlternate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ru-RU" sz="2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абличка 5"/>
          <p:cNvSpPr/>
          <p:nvPr/>
        </p:nvSpPr>
        <p:spPr>
          <a:xfrm>
            <a:off x="827088" y="398463"/>
            <a:ext cx="7883525" cy="942975"/>
          </a:xfrm>
          <a:prstGeom prst="plaqu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ru-RU" altLang="ru-RU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" name="Надпись 2"/>
          <p:cNvSpPr txBox="1">
            <a:spLocks noChangeArrowheads="1"/>
          </p:cNvSpPr>
          <p:nvPr/>
        </p:nvSpPr>
        <p:spPr bwMode="auto">
          <a:xfrm>
            <a:off x="935038" y="263525"/>
            <a:ext cx="77755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Мини-выставка тактильных обложек </a:t>
            </a:r>
          </a:p>
          <a:p>
            <a:pPr algn="ctr" eaLnBrk="1" hangingPunct="1">
              <a:defRPr/>
            </a:pPr>
            <a:r>
              <a:rPr lang="ru-RU" alt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 Лукоморья»</a:t>
            </a:r>
            <a:endParaRPr lang="ru-RU" alt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4" name="Picture 6" descr="C:\Users\User\Desktop\викторина по Пушкину 16.12.14\P108079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30310" y="1628799"/>
            <a:ext cx="3069682" cy="21157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M:\Новая папка (3)\фото\знакомство со сказками\DSCN011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0486" y="4077072"/>
            <a:ext cx="2966614" cy="21806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M:\Новая папка (3)\фото\знакомство со сказками\DSCN013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65787" y="1611926"/>
            <a:ext cx="3043993" cy="20864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 descr="рисунки 007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673008" y="3666618"/>
            <a:ext cx="2183835" cy="29982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/>
          <p:cNvSpPr/>
          <p:nvPr/>
        </p:nvSpPr>
        <p:spPr>
          <a:xfrm>
            <a:off x="935038" y="476250"/>
            <a:ext cx="7669212" cy="5903913"/>
          </a:xfrm>
          <a:prstGeom prst="flowChartAlternate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ru-RU" sz="2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IMG_0334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84515" y="709070"/>
            <a:ext cx="3215538" cy="24875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Содержимое 3" descr="IMG_0333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0514" y="709070"/>
            <a:ext cx="3276364" cy="24875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533" name="Picture 5" descr="C:\Users\User\Desktop\викторина по Пушкину 16.12.14\P108079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37494" y="3573016"/>
            <a:ext cx="3315764" cy="2448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IMG_0335.JP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84515" y="3501008"/>
            <a:ext cx="3215538" cy="2520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/>
          <p:cNvSpPr/>
          <p:nvPr/>
        </p:nvSpPr>
        <p:spPr>
          <a:xfrm>
            <a:off x="935038" y="1484313"/>
            <a:ext cx="7775575" cy="4895850"/>
          </a:xfrm>
          <a:prstGeom prst="flowChartAlternate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ru-RU" sz="2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абличка 5"/>
          <p:cNvSpPr/>
          <p:nvPr/>
        </p:nvSpPr>
        <p:spPr>
          <a:xfrm>
            <a:off x="827088" y="398463"/>
            <a:ext cx="7883525" cy="942975"/>
          </a:xfrm>
          <a:prstGeom prst="plaqu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ru-RU" altLang="ru-RU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" name="Надпись 2"/>
          <p:cNvSpPr txBox="1">
            <a:spLocks noChangeArrowheads="1"/>
          </p:cNvSpPr>
          <p:nvPr/>
        </p:nvSpPr>
        <p:spPr bwMode="auto">
          <a:xfrm>
            <a:off x="935038" y="398463"/>
            <a:ext cx="7775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32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этап.</a:t>
            </a:r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Аналитико-обобщающий</a:t>
            </a:r>
            <a:endParaRPr lang="ru-RU" altLang="ru-RU" sz="32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адпись 2"/>
          <p:cNvSpPr txBox="1">
            <a:spLocks noChangeArrowheads="1"/>
          </p:cNvSpPr>
          <p:nvPr/>
        </p:nvSpPr>
        <p:spPr bwMode="auto">
          <a:xfrm>
            <a:off x="935038" y="1628775"/>
            <a:ext cx="7775575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Aft>
                <a:spcPts val="100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sz="22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</a:t>
            </a:r>
            <a:r>
              <a:rPr lang="ru-RU" altLang="ru-RU" sz="2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2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совместной работы у детей обогатились представления о жизни и творчестве поэта, дети научились внимательно слушать  сказки, выразительно читать отрывки из произведений  А. С. Пушкина и стихи, инсценировать эпизоды, эмоционально передавать образ героев;</a:t>
            </a:r>
          </a:p>
          <a:p>
            <a:pPr marL="342900" indent="-342900">
              <a:spcAft>
                <a:spcPts val="100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sz="22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воспитанников совершенствовались  социальные навыки поведения, умение преодолевать трудности в общении;</a:t>
            </a:r>
          </a:p>
          <a:p>
            <a:pPr marL="342900" indent="-342900">
              <a:spcAft>
                <a:spcPts val="100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sz="22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самое главное, проведенная работа способствовала </a:t>
            </a:r>
            <a:r>
              <a:rPr lang="ru-RU" altLang="ru-RU" sz="2200" b="1" dirty="0">
                <a:solidFill>
                  <a:srgbClr val="0000CC"/>
                </a:solidFill>
                <a:latin typeface="Times New Roman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sz="2200" dirty="0">
                <a:solidFill>
                  <a:srgbClr val="0000CC"/>
                </a:solidFill>
                <a:latin typeface="Times New Roman" pitchFamily="18" charset="0"/>
                <a:cs typeface="Times New Roman" panose="02020603050405020304" pitchFamily="18" charset="0"/>
              </a:rPr>
              <a:t>развитию познавательной инициативы и самостоятельности у детей,  умению находить новые решения возникающих проблем, проявлению  творческих способностей в различных видах деятельности.</a:t>
            </a:r>
          </a:p>
          <a:p>
            <a:pPr>
              <a:defRPr/>
            </a:pPr>
            <a:endParaRPr lang="ru-RU" altLang="ru-RU" sz="2000" dirty="0">
              <a:solidFill>
                <a:srgbClr val="0000CC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/>
          <p:cNvSpPr/>
          <p:nvPr/>
        </p:nvSpPr>
        <p:spPr>
          <a:xfrm>
            <a:off x="882650" y="477838"/>
            <a:ext cx="7775575" cy="4751387"/>
          </a:xfrm>
          <a:prstGeom prst="flowChartAlternate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ru-RU" sz="2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абличка 5"/>
          <p:cNvSpPr/>
          <p:nvPr/>
        </p:nvSpPr>
        <p:spPr>
          <a:xfrm>
            <a:off x="981075" y="5408613"/>
            <a:ext cx="7577138" cy="942975"/>
          </a:xfrm>
          <a:prstGeom prst="plaqu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ru-RU" altLang="ru-RU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" name="Надпись 2"/>
          <p:cNvSpPr txBox="1">
            <a:spLocks noChangeArrowheads="1"/>
          </p:cNvSpPr>
          <p:nvPr/>
        </p:nvSpPr>
        <p:spPr bwMode="auto">
          <a:xfrm>
            <a:off x="981075" y="5588000"/>
            <a:ext cx="7775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 ВСТРЕЧИ В НОВОМ ПРОЕКТЕ!</a:t>
            </a:r>
            <a:endParaRPr lang="ru-RU" alt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8" descr="P1080989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94691" y="656905"/>
            <a:ext cx="6751492" cy="43932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/>
          <p:cNvSpPr/>
          <p:nvPr/>
        </p:nvSpPr>
        <p:spPr>
          <a:xfrm>
            <a:off x="827088" y="1557338"/>
            <a:ext cx="7775575" cy="4751387"/>
          </a:xfrm>
          <a:prstGeom prst="flowChartAlternate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Веракса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Н. Е., </a:t>
            </a:r>
            <a:r>
              <a:rPr lang="ru-RU" sz="2000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Веракса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А. Н. Проектная деятельность дошкольников. Пособие для педагогов дошкольных учреждений. – М.: Мозаика-синтез, 2008 г.</a:t>
            </a:r>
          </a:p>
          <a:p>
            <a:pPr>
              <a:defRPr/>
            </a:pP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2. Виноградова 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Н. А., Панкова Е. П. Образовательные проекты в детском саду. – М.: Айрис-пресс, 2008 г.</a:t>
            </a:r>
          </a:p>
          <a:p>
            <a:pPr>
              <a:defRPr/>
            </a:pP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Лампман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В. Е. Лаборатория педагогического мастерства: мастер-классы, проекты, семинар-практикум. – Волгоград: Учитель, 2013 г.</a:t>
            </a:r>
          </a:p>
          <a:p>
            <a:pPr>
              <a:defRPr/>
            </a:pP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4. Михайлова-Свирская 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Л. В. Метод проектов в образовательной работе детского сада. М., Просвещение, 2015 г.</a:t>
            </a:r>
          </a:p>
          <a:p>
            <a:pPr>
              <a:defRPr/>
            </a:pP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Нищева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Н. В. Проектный метод в организации познавательно-исследовательской деятельности в детском саду. – СПб.: ООО «Издательство «Детство-пресс», 2013 г.</a:t>
            </a:r>
          </a:p>
          <a:p>
            <a:pPr>
              <a:defRPr/>
            </a:pPr>
            <a:r>
              <a:rPr lang="ru-RU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6" name="Табличка 5"/>
          <p:cNvSpPr/>
          <p:nvPr/>
        </p:nvSpPr>
        <p:spPr>
          <a:xfrm>
            <a:off x="981075" y="388938"/>
            <a:ext cx="7577138" cy="942975"/>
          </a:xfrm>
          <a:prstGeom prst="plaqu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Используемая литература:</a:t>
            </a:r>
            <a:endParaRPr lang="ru-RU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/>
          <p:cNvSpPr/>
          <p:nvPr/>
        </p:nvSpPr>
        <p:spPr>
          <a:xfrm>
            <a:off x="900113" y="1557338"/>
            <a:ext cx="7775575" cy="4822825"/>
          </a:xfrm>
          <a:prstGeom prst="flowChartAlternate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altLang="ru-RU" sz="2800" b="1" smtClean="0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6" name="Табличка 5"/>
          <p:cNvSpPr/>
          <p:nvPr/>
        </p:nvSpPr>
        <p:spPr>
          <a:xfrm>
            <a:off x="1042988" y="404813"/>
            <a:ext cx="7559675" cy="936625"/>
          </a:xfrm>
          <a:prstGeom prst="plaqu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ru-RU" altLang="ru-RU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Актуальность</a:t>
            </a:r>
          </a:p>
          <a:p>
            <a:pPr algn="ctr" eaLnBrk="1" hangingPunct="1">
              <a:defRPr/>
            </a:pPr>
            <a:endParaRPr lang="ru-RU" altLang="ru-RU" sz="32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6149" name="Picture 5" descr="M:\Новая папка (3)\фото\знакомство со сказками\DSCN01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4574" y="3429000"/>
            <a:ext cx="1781441" cy="24267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123950" y="1893888"/>
            <a:ext cx="7327900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Использование проектной деятельности с дошкольниками с нарушением зрения приводит к активизации механизма детского саморазвития, в результате которой                             на качественно новый уровень                                 перейдут познавательная                            инициативность, социальная и                            творческая активность                              дошкольников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/>
          <p:cNvSpPr/>
          <p:nvPr/>
        </p:nvSpPr>
        <p:spPr>
          <a:xfrm>
            <a:off x="900113" y="476250"/>
            <a:ext cx="7775575" cy="5903913"/>
          </a:xfrm>
          <a:prstGeom prst="flowChartAlternate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ru-RU" sz="2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3" name="Picture 5" descr="DSC0736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0967" y="3572073"/>
            <a:ext cx="3528268" cy="26473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DSC0734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692696"/>
            <a:ext cx="3499172" cy="26255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9" name="Text Box 7"/>
          <p:cNvSpPr txBox="1">
            <a:spLocks noChangeArrowheads="1"/>
          </p:cNvSpPr>
          <p:nvPr/>
        </p:nvSpPr>
        <p:spPr bwMode="auto">
          <a:xfrm>
            <a:off x="979488" y="908050"/>
            <a:ext cx="3671887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rgbClr val="0000CC"/>
                </a:solidFill>
                <a:latin typeface="Times New Roman" pitchFamily="18" charset="0"/>
              </a:rPr>
              <a:t>Библиотека </a:t>
            </a:r>
          </a:p>
          <a:p>
            <a:pPr algn="ctr" eaLnBrk="1" hangingPunct="1"/>
            <a:r>
              <a:rPr lang="ru-RU" altLang="ru-RU" sz="2800" b="1">
                <a:solidFill>
                  <a:srgbClr val="0000CC"/>
                </a:solidFill>
                <a:latin typeface="Times New Roman" pitchFamily="18" charset="0"/>
              </a:rPr>
              <a:t>им. Маяковского</a:t>
            </a:r>
          </a:p>
          <a:p>
            <a:pPr algn="ctr" eaLnBrk="1" hangingPunct="1"/>
            <a:endParaRPr lang="ru-RU" altLang="ru-RU" sz="2800" b="1">
              <a:solidFill>
                <a:srgbClr val="0000CC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altLang="ru-RU" sz="2800" b="1">
                <a:solidFill>
                  <a:srgbClr val="0000CC"/>
                </a:solidFill>
                <a:latin typeface="Times New Roman" pitchFamily="18" charset="0"/>
              </a:rPr>
              <a:t>медиа – лекторий</a:t>
            </a:r>
          </a:p>
          <a:p>
            <a:pPr eaLnBrk="1" hangingPunct="1"/>
            <a:endParaRPr lang="ru-RU" altLang="ru-RU" sz="2800">
              <a:solidFill>
                <a:srgbClr val="0000CC"/>
              </a:solidFill>
            </a:endParaRPr>
          </a:p>
          <a:p>
            <a:pPr algn="ctr" eaLnBrk="1" hangingPunct="1"/>
            <a:endParaRPr lang="ru-RU" altLang="ru-RU" sz="2800" b="1">
              <a:solidFill>
                <a:srgbClr val="0000CC"/>
              </a:solidFill>
              <a:latin typeface="Times New Roman" pitchFamily="18" charset="0"/>
            </a:endParaRPr>
          </a:p>
          <a:p>
            <a:pPr eaLnBrk="1" hangingPunct="1"/>
            <a:endParaRPr lang="ru-RU" altLang="ru-RU" sz="2800">
              <a:solidFill>
                <a:srgbClr val="0000CC"/>
              </a:solidFill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5148263" y="4581525"/>
            <a:ext cx="3671887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2800">
              <a:solidFill>
                <a:srgbClr val="0000CC"/>
              </a:solidFill>
              <a:latin typeface="Times New Roman" pitchFamily="18" charset="0"/>
            </a:endParaRPr>
          </a:p>
        </p:txBody>
      </p:sp>
      <p:pic>
        <p:nvPicPr>
          <p:cNvPr id="12296" name="Picture 8" descr="E:\библиотека\DSC0734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35503" y="3568703"/>
            <a:ext cx="3208905" cy="26123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/>
          <p:cNvSpPr/>
          <p:nvPr/>
        </p:nvSpPr>
        <p:spPr>
          <a:xfrm>
            <a:off x="900113" y="476250"/>
            <a:ext cx="7775575" cy="5903913"/>
          </a:xfrm>
          <a:prstGeom prst="flowChartAlternate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ru-RU" sz="2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5842" name="Picture 2" descr="E:\библиотека\DSC073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707050"/>
            <a:ext cx="3371711" cy="25291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3" name="Picture 3" descr="E:\библиотека\DSC073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692696"/>
            <a:ext cx="3312368" cy="24846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5" name="Picture 5" descr="E:\библиотека\DSC0739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645024"/>
            <a:ext cx="3455929" cy="2592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6" name="Picture 6" descr="E:\библиотека\DSC0739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6211" y="3615287"/>
            <a:ext cx="3495574" cy="26220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/>
          <p:cNvSpPr/>
          <p:nvPr/>
        </p:nvSpPr>
        <p:spPr>
          <a:xfrm>
            <a:off x="827088" y="476250"/>
            <a:ext cx="7848600" cy="5903913"/>
          </a:xfrm>
          <a:prstGeom prst="flowChartAlternate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altLang="ru-RU" sz="2800" b="1" smtClean="0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1106488" y="981075"/>
            <a:ext cx="7326312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Вид проекта: </a:t>
            </a:r>
            <a:r>
              <a:rPr lang="ru-RU" sz="280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познавательно – творческий</a:t>
            </a:r>
            <a:endParaRPr lang="ru-RU" sz="2800" b="1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8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Срок реализации: </a:t>
            </a:r>
            <a:r>
              <a:rPr lang="ru-RU" sz="280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краткосрочный</a:t>
            </a:r>
            <a:endParaRPr lang="ru-RU" sz="2800" b="1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8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Участники:</a:t>
            </a:r>
            <a:r>
              <a:rPr lang="ru-RU" sz="280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Arial" charset="0"/>
              <a:buChar char="•"/>
            </a:pPr>
            <a:r>
              <a:rPr lang="ru-RU" sz="280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дети группы компенсирующей направленности (возраст детей 5-7 лет); </a:t>
            </a:r>
          </a:p>
          <a:p>
            <a:pPr eaLnBrk="1" hangingPunct="1">
              <a:buFont typeface="Arial" charset="0"/>
              <a:buChar char="•"/>
            </a:pPr>
            <a:r>
              <a:rPr lang="ru-RU" sz="280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учитель – логопед; </a:t>
            </a:r>
          </a:p>
          <a:p>
            <a:pPr eaLnBrk="1" hangingPunct="1">
              <a:buFont typeface="Arial" charset="0"/>
              <a:buChar char="•"/>
            </a:pPr>
            <a:r>
              <a:rPr lang="ru-RU" sz="280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педагог – психолог; </a:t>
            </a:r>
          </a:p>
          <a:p>
            <a:pPr eaLnBrk="1" hangingPunct="1">
              <a:buFont typeface="Arial" charset="0"/>
              <a:buChar char="•"/>
            </a:pPr>
            <a:r>
              <a:rPr lang="ru-RU" sz="280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родители; </a:t>
            </a:r>
          </a:p>
          <a:p>
            <a:pPr eaLnBrk="1" hangingPunct="1">
              <a:buFont typeface="Arial" charset="0"/>
              <a:buChar char="•"/>
            </a:pPr>
            <a:r>
              <a:rPr lang="ru-RU" sz="280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специалисты библиотеки им. Маяковского.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/>
          <p:cNvSpPr/>
          <p:nvPr/>
        </p:nvSpPr>
        <p:spPr>
          <a:xfrm>
            <a:off x="900113" y="1557338"/>
            <a:ext cx="7775575" cy="4822825"/>
          </a:xfrm>
          <a:prstGeom prst="flowChartAlternate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ru-RU" altLang="ru-RU" sz="2800" b="1" smtClean="0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6" name="Табличка 5"/>
          <p:cNvSpPr/>
          <p:nvPr/>
        </p:nvSpPr>
        <p:spPr>
          <a:xfrm>
            <a:off x="1042988" y="404813"/>
            <a:ext cx="7559675" cy="936625"/>
          </a:xfrm>
          <a:prstGeom prst="plaqu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200" dirty="0" smtClean="0">
                <a:solidFill>
                  <a:srgbClr val="0000CC"/>
                </a:solidFill>
                <a:latin typeface="Times New Roman" pitchFamily="18" charset="0"/>
              </a:rPr>
              <a:t>1 этап. </a:t>
            </a:r>
            <a:r>
              <a:rPr lang="ru-RU" alt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Аналитико-диагностический</a:t>
            </a:r>
          </a:p>
        </p:txBody>
      </p:sp>
      <p:graphicFrame>
        <p:nvGraphicFramePr>
          <p:cNvPr id="9220" name="Диаграмма 2"/>
          <p:cNvGraphicFramePr>
            <a:graphicFrameLocks/>
          </p:cNvGraphicFramePr>
          <p:nvPr/>
        </p:nvGraphicFramePr>
        <p:xfrm>
          <a:off x="1258888" y="1844675"/>
          <a:ext cx="7058025" cy="439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Диаграмма" r:id="rId3" imgW="6200820" imgH="4162515" progId="Excel.Chart.8">
                  <p:embed/>
                </p:oleObj>
              </mc:Choice>
              <mc:Fallback>
                <p:oleObj name="Диаграмма" r:id="rId3" imgW="6200820" imgH="4162515" progId="Excel.Chart.8">
                  <p:embed/>
                  <p:pic>
                    <p:nvPicPr>
                      <p:cNvPr id="0" name="Диаграмма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1844675"/>
                        <a:ext cx="7058025" cy="4392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/>
          <p:cNvSpPr/>
          <p:nvPr/>
        </p:nvSpPr>
        <p:spPr>
          <a:xfrm>
            <a:off x="935038" y="1557338"/>
            <a:ext cx="7775575" cy="4822825"/>
          </a:xfrm>
          <a:prstGeom prst="flowChartAlternate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ru-RU" sz="2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абличка 5"/>
          <p:cNvSpPr/>
          <p:nvPr/>
        </p:nvSpPr>
        <p:spPr>
          <a:xfrm>
            <a:off x="1042988" y="404813"/>
            <a:ext cx="7559675" cy="936625"/>
          </a:xfrm>
          <a:prstGeom prst="plaqu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Цель проекта</a:t>
            </a: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1158875" y="1763713"/>
            <a:ext cx="7327900" cy="206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32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Развитие познавательной инициативы у детей через знакомство с историей жизни и творчества А.С.Пушкина</a:t>
            </a:r>
          </a:p>
        </p:txBody>
      </p:sp>
      <p:pic>
        <p:nvPicPr>
          <p:cNvPr id="5" name="Picture 4" descr="C:\Users\User\Desktop\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20049" y="3501008"/>
            <a:ext cx="1940357" cy="25430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4" descr="C:\Users\User\Desktop\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895643">
            <a:off x="4787900" y="3933825"/>
            <a:ext cx="1789113" cy="198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 descr="C:\Users\User\Desktop\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61778">
            <a:off x="6569075" y="4046538"/>
            <a:ext cx="1673225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/>
          <p:cNvSpPr/>
          <p:nvPr/>
        </p:nvSpPr>
        <p:spPr>
          <a:xfrm>
            <a:off x="900113" y="1557338"/>
            <a:ext cx="7810500" cy="4822825"/>
          </a:xfrm>
          <a:prstGeom prst="flowChartAlternate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ru-RU" sz="2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абличка 5"/>
          <p:cNvSpPr/>
          <p:nvPr/>
        </p:nvSpPr>
        <p:spPr>
          <a:xfrm>
            <a:off x="1042988" y="404813"/>
            <a:ext cx="7559675" cy="936625"/>
          </a:xfrm>
          <a:prstGeom prst="plaqu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Задачи проекта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914400" y="1768475"/>
            <a:ext cx="7993063" cy="440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ru-RU" sz="20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познавательный интерес, активность и </a:t>
            </a:r>
          </a:p>
          <a:p>
            <a:pPr>
              <a:defRPr/>
            </a:pPr>
            <a:r>
              <a:rPr lang="ru-RU" sz="20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любознательность при знакомстве с историей жизни и творчества </a:t>
            </a:r>
          </a:p>
          <a:p>
            <a:pPr>
              <a:defRPr/>
            </a:pPr>
            <a:r>
              <a:rPr lang="ru-RU" sz="20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А. С. Пушкина. 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ru-RU" sz="20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Уточнять и обогащать представления детей о сказках </a:t>
            </a:r>
          </a:p>
          <a:p>
            <a:pPr>
              <a:defRPr/>
            </a:pPr>
            <a:r>
              <a:rPr lang="ru-RU" sz="20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А. С. Пушкина, расширять словарный запас.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ru-RU" sz="20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детей образное мышление, фантазию, творческие способности.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ru-RU" sz="20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культуру речи, учить детей рассуждать, развивать умение применять свои знания в беседе.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ru-RU" sz="20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умение выразительно читать стихи, инсценировать эпизоды сказок, эмоционально передавать образ героев.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ru-RU" sz="20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и совершенствовать коммуникативные навыки.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ru-RU" sz="20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активную родительскую позицию на основе продуктивного сотрудничества детского сада и семьи.</a:t>
            </a:r>
            <a:endParaRPr lang="ru-RU" sz="20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1941</TotalTime>
  <Words>654</Words>
  <Application>Microsoft Office PowerPoint</Application>
  <PresentationFormat>Экран (4:3)</PresentationFormat>
  <Paragraphs>92</Paragraphs>
  <Slides>25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Calibri</vt:lpstr>
      <vt:lpstr>Times New Roman</vt:lpstr>
      <vt:lpstr>Wingdings</vt:lpstr>
      <vt:lpstr>Тема Office</vt:lpstr>
      <vt:lpstr>Диаграмма Microsoft Office Excel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natasha23</dc:creator>
  <cp:lastModifiedBy>Бабич</cp:lastModifiedBy>
  <cp:revision>151</cp:revision>
  <dcterms:created xsi:type="dcterms:W3CDTF">2011-08-02T23:19:04Z</dcterms:created>
  <dcterms:modified xsi:type="dcterms:W3CDTF">2017-09-10T13:40:38Z</dcterms:modified>
</cp:coreProperties>
</file>