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7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D25F"/>
    <a:srgbClr val="00E200"/>
    <a:srgbClr val="FFD100"/>
    <a:srgbClr val="F48F2D"/>
    <a:srgbClr val="E4AECF"/>
    <a:srgbClr val="00E300"/>
    <a:srgbClr val="F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985" autoAdjust="0"/>
    <p:restoredTop sz="94660"/>
  </p:normalViewPr>
  <p:slideViewPr>
    <p:cSldViewPr snapToGrid="0">
      <p:cViewPr>
        <p:scale>
          <a:sx n="81" d="100"/>
          <a:sy n="81" d="100"/>
        </p:scale>
        <p:origin x="-906" y="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-fotki.yandex.ru/get/4607/nikkica.13/0_58ca6_a770e2d2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325438"/>
            <a:ext cx="8667750" cy="627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1938" y="295275"/>
            <a:ext cx="8651875" cy="630237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A397C-1B99-4F62-B780-525D474962DE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EE169-D3E4-4D69-8CFE-C9D383A4A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5466D-73BF-4606-9EEF-EB129D2A44EA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4A535-0DBF-45E1-823D-99DBFB40F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9A804-81B8-4691-9B71-1A652338D4F3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2D74E-270A-4164-A42D-3D9799B67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1938" y="295275"/>
            <a:ext cx="8651875" cy="630237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2D2CA-EA5D-4B0C-9952-41BF000DB30C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6ACC7-CE01-404B-B3F4-0C3F23DF3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02308-39C6-4DF3-83DC-8AC95C952F98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5FE72-2C3C-46E5-AB36-F8F4B9959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8934B-04FF-4D60-B6B1-A00EC2C192E1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A6A24-F560-4693-8C84-0D7557825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CDE23-C9C1-4EC8-AB6E-F343F3A745FB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C493A-AA88-451B-A6C7-3F4FFCD4F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1938" y="295275"/>
            <a:ext cx="8651875" cy="630237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" name="Picture 2" descr="http://img-fotki.yandex.ru/get/4607/nikkica.13/0_58ca6_a770e2d2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4722813"/>
            <a:ext cx="259715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AE338-2935-4E13-BF6A-FCE382EAD5D8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A4432-7041-4FE4-B583-FE5C70BFF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938" y="295275"/>
            <a:ext cx="8651875" cy="630237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" name="Picture 2" descr="http://img-fotki.yandex.ru/get/4607/nikkica.13/0_58ca6_a770e2d2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638" y="41275"/>
            <a:ext cx="2598737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F7CB-45B7-419A-A8F1-466A82118FA0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BFEE4-807C-4107-A2EB-7E3BBA7AA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1DBF0-5538-4A3E-BA32-6A2E18222500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0F3CF-39D9-4EED-A774-7797C2C26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B5C98-28B4-43C6-97EE-518D91F225ED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1E68B-D9A2-4427-A8C0-A8F977011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nsportal.ru/user/33485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chemeClr val="bg1"/>
            </a:gs>
            <a:gs pos="66000">
              <a:srgbClr val="0070C0"/>
            </a:gs>
            <a:gs pos="34000">
              <a:srgbClr val="FF0000"/>
            </a:gs>
            <a:gs pos="35000">
              <a:srgbClr val="0070C0"/>
            </a:gs>
            <a:gs pos="2000">
              <a:srgbClr val="FF0300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7842" y="10007"/>
            <a:ext cx="9144000" cy="6858000"/>
          </a:xfrm>
          <a:prstGeom prst="frame">
            <a:avLst>
              <a:gd name="adj1" fmla="val 3862"/>
            </a:avLst>
          </a:prstGeom>
          <a:gradFill flip="none" rotWithShape="1">
            <a:gsLst>
              <a:gs pos="68000">
                <a:schemeClr val="bg1"/>
              </a:gs>
              <a:gs pos="66000">
                <a:srgbClr val="0070C0"/>
              </a:gs>
              <a:gs pos="34000">
                <a:srgbClr val="FF0000"/>
              </a:gs>
              <a:gs pos="35000">
                <a:srgbClr val="0070C0"/>
              </a:gs>
              <a:gs pos="2000">
                <a:srgbClr val="FF0300"/>
              </a:gs>
              <a:gs pos="100000">
                <a:schemeClr val="bg1"/>
              </a:gs>
            </a:gsLst>
            <a:lin ang="16200000" scaled="0"/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47775" y="6667500"/>
            <a:ext cx="302418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00" dirty="0">
                <a:solidFill>
                  <a:srgbClr val="AA2106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>
                <a:solidFill>
                  <a:srgbClr val="AA2106"/>
                </a:solidFill>
                <a:latin typeface="Monotype Corsiva" pitchFamily="66" charset="0"/>
                <a:hlinkClick r:id="rId13"/>
              </a:rPr>
              <a:t>http://nsportal.ru/user/33485</a:t>
            </a:r>
            <a:r>
              <a:rPr lang="ru-RU" sz="1000" dirty="0">
                <a:solidFill>
                  <a:srgbClr val="AA2106"/>
                </a:solidFill>
                <a:latin typeface="Monotype Corsiva" pitchFamily="66" charset="0"/>
              </a:rPr>
              <a:t>  </a:t>
            </a:r>
          </a:p>
        </p:txBody>
      </p:sp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EE822E-C534-45B9-A106-74FFB7F69ED0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B602054-3F9C-4419-AA9F-63DB8D802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48" r:id="rId3"/>
    <p:sldLayoutId id="2147483749" r:id="rId4"/>
    <p:sldLayoutId id="2147483750" r:id="rId5"/>
    <p:sldLayoutId id="2147483757" r:id="rId6"/>
    <p:sldLayoutId id="2147483758" r:id="rId7"/>
    <p:sldLayoutId id="2147483751" r:id="rId8"/>
    <p:sldLayoutId id="2147483752" r:id="rId9"/>
    <p:sldLayoutId id="2147483753" r:id="rId10"/>
    <p:sldLayoutId id="2147483754" r:id="rId11"/>
  </p:sldLayoutIdLst>
  <p:transition>
    <p:cover dir="l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833813" y="376238"/>
            <a:ext cx="500538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Comic Sans MS" pitchFamily="66" charset="0"/>
              </a:rPr>
              <a:t>СП «Детский сад» «Созвездие» ГБОУ СОШ 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Comic Sans MS" pitchFamily="66" charset="0"/>
              </a:rPr>
              <a:t>п.г.т. Петра-Дубрава м.р. Волжский 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Comic Sans MS" pitchFamily="66" charset="0"/>
              </a:rPr>
              <a:t>Самарской области</a:t>
            </a:r>
          </a:p>
        </p:txBody>
      </p:sp>
      <p:sp>
        <p:nvSpPr>
          <p:cNvPr id="6147" name="TextBox 7"/>
          <p:cNvSpPr txBox="1">
            <a:spLocks noChangeArrowheads="1"/>
          </p:cNvSpPr>
          <p:nvPr/>
        </p:nvSpPr>
        <p:spPr bwMode="auto">
          <a:xfrm>
            <a:off x="3481388" y="2614613"/>
            <a:ext cx="5405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8" name="TextBox 11"/>
          <p:cNvSpPr txBox="1">
            <a:spLocks noChangeArrowheads="1"/>
          </p:cNvSpPr>
          <p:nvPr/>
        </p:nvSpPr>
        <p:spPr bwMode="auto">
          <a:xfrm>
            <a:off x="415925" y="2227263"/>
            <a:ext cx="8499475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Патриотическое воспитание детей дошкольного возраста посредством проектной деятельности в ДОО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«От истоков до любви к Отечеству»</a:t>
            </a:r>
          </a:p>
        </p:txBody>
      </p:sp>
      <p:sp>
        <p:nvSpPr>
          <p:cNvPr id="6149" name="TextBox 12"/>
          <p:cNvSpPr txBox="1">
            <a:spLocks noChangeArrowheads="1"/>
          </p:cNvSpPr>
          <p:nvPr/>
        </p:nvSpPr>
        <p:spPr bwMode="auto">
          <a:xfrm>
            <a:off x="2379663" y="5099050"/>
            <a:ext cx="4641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Воспитатель 1 категории: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Мишина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Екатерина Сергеевна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дминистратор\Desktop\Фотовыставка Моя семь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95144" y="1565886"/>
            <a:ext cx="4132262" cy="2320925"/>
          </a:xfrm>
          <a:effectLst>
            <a:softEdge rad="112500"/>
          </a:effectLst>
        </p:spPr>
      </p:pic>
      <p:pic>
        <p:nvPicPr>
          <p:cNvPr id="15363" name="Picture 3" descr="C:\Users\Администратор\Desktop\Портреты мам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9575" y="4064000"/>
            <a:ext cx="4197350" cy="2357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C:\Users\Администратор\Desktop\Геналогич дерев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7077" y="1724512"/>
            <a:ext cx="3131283" cy="4479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1839913" y="796925"/>
            <a:ext cx="5897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«МОЯ СЕМЬЯ»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8463" y="1271588"/>
            <a:ext cx="8229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Цель:</a:t>
            </a:r>
          </a:p>
          <a:p>
            <a:pPr marL="0" indent="363538" algn="just" eaLnBrk="1" hangingPunct="1">
              <a:buFont typeface="Arial" charset="0"/>
              <a:buNone/>
              <a:defRPr/>
            </a:pPr>
            <a:endParaRPr lang="ru-RU" sz="28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indent="363538" algn="just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Уточнить и закрепить знания детей о нашем посёлке, знать, как называется наш посёлок, его достопримечательные места, административные здания, природное окружение. 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6387" name="Заголовок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46112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Comic Sans MS" pitchFamily="66" charset="0"/>
              </a:rPr>
              <a:t>Блок «История родного посёлка»</a:t>
            </a:r>
          </a:p>
        </p:txBody>
      </p:sp>
      <p:pic>
        <p:nvPicPr>
          <p:cNvPr id="6" name="Picture 6" descr="C:\Users\Администратор\Desktop\Дубрава\сканирование00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8185" y="4507644"/>
            <a:ext cx="3239233" cy="1947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Администратор\Desktop\Дубрава\Фото дубрава\1298293091_169022677_1---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03630" y="4527794"/>
            <a:ext cx="2742712" cy="1857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5788" y="2151063"/>
            <a:ext cx="4983162" cy="4471987"/>
          </a:xfrm>
        </p:spPr>
        <p:txBody>
          <a:bodyPr/>
          <a:lstStyle/>
          <a:p>
            <a:pPr marL="0" indent="363538" algn="just" eaLnBrk="1" hangingPunct="1">
              <a:buFont typeface="Arial" charset="0"/>
              <a:buNone/>
              <a:defRPr/>
            </a:pP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Дети знают чем славится наш посёлок, наш Волжский район. Испытывают чувство любви и привязанности к родным местам, желание принимать посильное участие в благоустройстве нашего посёлка: посадка цветов, деревьев, уход за ними. Знают, что в нашем посёлке, районе живут люди разных национальностей, но все они живут в дружбе.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17411" name="Заголовок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spAutoFit/>
          </a:bodyPr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Comic Sans MS" pitchFamily="66" charset="0"/>
              </a:rPr>
              <a:t>Блок «История родного посёлка»</a:t>
            </a:r>
          </a:p>
        </p:txBody>
      </p:sp>
      <p:pic>
        <p:nvPicPr>
          <p:cNvPr id="5" name="Picture 5" descr="C:\Users\Администратор\Desktop\Дубрава\Фото дубрава\big (3)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81173" y="1933085"/>
            <a:ext cx="3183087" cy="4327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2109788" y="1323975"/>
            <a:ext cx="5135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Ожидаемые результаты:</a:t>
            </a:r>
            <a:r>
              <a:rPr lang="ru-RU" sz="280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kern="0" dirty="0" smtClean="0">
                <a:solidFill>
                  <a:srgbClr val="C00000"/>
                </a:solidFill>
                <a:latin typeface="Comic Sans MS" pitchFamily="66" charset="0"/>
                <a:cs typeface="Times New Roman"/>
              </a:rPr>
              <a:t>Цель: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kern="0" dirty="0" smtClean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Формирование </a:t>
            </a:r>
            <a:r>
              <a:rPr lang="ru-RU" kern="0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нравственных ценностей, патриотизма, чувства гордости за свою страну, посредством ознакомления с героическим прошлым нашего народа.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984250" y="796925"/>
            <a:ext cx="76438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«Воспитывая Патриотов»</a:t>
            </a:r>
          </a:p>
        </p:txBody>
      </p:sp>
      <p:pic>
        <p:nvPicPr>
          <p:cNvPr id="6" name="Picture 1" descr="C:\Users\Администратор\Desktop\Отрадный 16\патриот\WP_20150220_0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0437" y="4042524"/>
            <a:ext cx="4199440" cy="23589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F:\фото с Nokia\WP_20150220_0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5842" y="4194671"/>
            <a:ext cx="4136091" cy="2323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188" y="1814513"/>
            <a:ext cx="6076950" cy="48561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kern="0" dirty="0" smtClean="0">
                <a:solidFill>
                  <a:srgbClr val="C00000"/>
                </a:solidFill>
                <a:latin typeface="Comic Sans MS" pitchFamily="66" charset="0"/>
                <a:cs typeface="Times New Roman"/>
              </a:rPr>
              <a:t>Задачи: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ru-RU" sz="2400" kern="0" dirty="0" smtClean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Формировать знания о Российской символике и больших государственных праздниках (красный день календаря);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ru-RU" sz="2400" kern="0" dirty="0" smtClean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Познакомить с историей  Великой Отечественной Войны и её героями;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ru-RU" sz="2400" kern="0" dirty="0" smtClean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 Расширить знания о защитниках Отечества, о функциях армии;</a:t>
            </a:r>
          </a:p>
          <a:p>
            <a:pPr algn="just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ru-RU" sz="2400" kern="0" dirty="0" smtClean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Воспитывать гордость и уважение к ветеранам. Формировать чувство гордости за Родину, за наш народ.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1077913" y="773113"/>
            <a:ext cx="76438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«Воспитывая Патриотов»</a:t>
            </a:r>
          </a:p>
        </p:txBody>
      </p:sp>
      <p:pic>
        <p:nvPicPr>
          <p:cNvPr id="19460" name="Picture 2" descr="C:\Users\Владыка\Desktop\34519991-referat-personal-soprotivlyaetsya-novovvedeniyam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61113" y="2093913"/>
            <a:ext cx="26574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538" y="1568450"/>
            <a:ext cx="7764462" cy="2981325"/>
          </a:xfrm>
        </p:spPr>
        <p:txBody>
          <a:bodyPr rtlCol="0">
            <a:normAutofit fontScale="5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4000" b="1" kern="0" dirty="0" smtClean="0">
                <a:solidFill>
                  <a:srgbClr val="C00000"/>
                </a:solidFill>
                <a:latin typeface="Comic Sans MS" pitchFamily="66" charset="0"/>
                <a:cs typeface="Times New Roman"/>
              </a:rPr>
              <a:t>Этапы работы:</a:t>
            </a:r>
          </a:p>
          <a:p>
            <a:pPr eaLnBrk="1" hangingPunct="1">
              <a:defRPr/>
            </a:pP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ru-RU" sz="3800" dirty="0" smtClean="0">
                <a:solidFill>
                  <a:srgbClr val="002060"/>
                </a:solidFill>
                <a:latin typeface="Comic Sans MS" pitchFamily="66" charset="0"/>
              </a:rPr>
              <a:t>Знакомство с государственной символикой и государственными праздниками (День защитника Отечества, День Победы, День независимости России);</a:t>
            </a:r>
          </a:p>
          <a:p>
            <a:pPr eaLnBrk="1" hangingPunct="1">
              <a:defRPr/>
            </a:pPr>
            <a:r>
              <a:rPr lang="ru-RU" sz="3800" dirty="0" smtClean="0">
                <a:solidFill>
                  <a:srgbClr val="002060"/>
                </a:solidFill>
                <a:latin typeface="Comic Sans MS" pitchFamily="66" charset="0"/>
              </a:rPr>
              <a:t>Знакомство с историей Великой Отечественной Войны, героями ВОВ  (в том числе дети-герои ВОВ);</a:t>
            </a:r>
          </a:p>
          <a:p>
            <a:pPr eaLnBrk="1" hangingPunct="1">
              <a:defRPr/>
            </a:pPr>
            <a:r>
              <a:rPr lang="ru-RU" sz="3800" dirty="0" smtClean="0">
                <a:solidFill>
                  <a:srgbClr val="002060"/>
                </a:solidFill>
                <a:latin typeface="Comic Sans MS" pitchFamily="66" charset="0"/>
              </a:rPr>
              <a:t>Праздничный утренник, посвященный Дню Победы: поздравление ветеранов ВОВ, посещение праздничного митинга.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984250" y="773113"/>
            <a:ext cx="76438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«Воспитывая Патриотов»</a:t>
            </a:r>
          </a:p>
        </p:txBody>
      </p:sp>
      <p:pic>
        <p:nvPicPr>
          <p:cNvPr id="18437" name="Picture 5" descr="C:\Users\Сергей\Desktop\ФОТО\ДЕТСКИЙ САД\ЛИЛИЯ 2011-2015\подг гр\0705201545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88832" y="4381955"/>
            <a:ext cx="2954214" cy="2215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C:\Users\Сергей\Desktop\ФОТО\ДЕТСКИЙ САД\ЛИЛИЯ 2011-2015\подг гр\0705201546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6430" y="4185139"/>
            <a:ext cx="3129709" cy="2346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936625" y="796925"/>
            <a:ext cx="76438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«Воспитывая Патриотов»</a:t>
            </a:r>
          </a:p>
        </p:txBody>
      </p:sp>
      <p:pic>
        <p:nvPicPr>
          <p:cNvPr id="19463" name="Picture 7" descr="C:\Users\Сергей\Desktop\ФОТО\ДЕТСКИЙ САД\Патриотизм 2017\DSC_10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11855" y="1530292"/>
            <a:ext cx="4136177" cy="2326600"/>
          </a:xfrm>
          <a:effectLst>
            <a:softEdge rad="112500"/>
          </a:effectLst>
        </p:spPr>
      </p:pic>
      <p:pic>
        <p:nvPicPr>
          <p:cNvPr id="19464" name="Picture 8" descr="C:\Users\Сергей\Desktop\ФОТО\ДЕТСКИЙ САД\ЛИЛИЯ 2011-2015\подг гр\0705201546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45475" y="2081355"/>
            <a:ext cx="3915614" cy="2936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Администратор\Desktop\3L6FpsOyAL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4378" y="4013327"/>
            <a:ext cx="4270319" cy="2402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3"/>
          <p:cNvSpPr txBox="1">
            <a:spLocks noChangeArrowheads="1"/>
          </p:cNvSpPr>
          <p:nvPr/>
        </p:nvSpPr>
        <p:spPr bwMode="auto">
          <a:xfrm>
            <a:off x="914400" y="527050"/>
            <a:ext cx="76438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«Воспитывая Патриотов»</a:t>
            </a:r>
          </a:p>
        </p:txBody>
      </p:sp>
      <p:pic>
        <p:nvPicPr>
          <p:cNvPr id="5" name="Picture 2" descr="C:\Users\Администратор\Desktop\Отрадный 16\патриот\QEwzLUyjHB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30148" y="1309810"/>
            <a:ext cx="2445613" cy="4351338"/>
          </a:xfrm>
          <a:effectLst>
            <a:softEdge rad="112500"/>
          </a:effectLst>
        </p:spPr>
      </p:pic>
      <p:pic>
        <p:nvPicPr>
          <p:cNvPr id="7" name="Picture 4" descr="C:\Users\Администратор\Desktop\3L6FpsOyAL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30224" y="4036773"/>
            <a:ext cx="4270319" cy="2402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Администратор\Desktop\Отрадный 16\патриот\bkGLCJ0iUY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33042" y="1272733"/>
            <a:ext cx="5007950" cy="2816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Администратор\Desktop\Отрадный 16\патриот\ZqxIUMooInU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61400" y="4032738"/>
            <a:ext cx="4251570" cy="2391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855663" y="479425"/>
            <a:ext cx="76438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«Воспитывая Патриотов»</a:t>
            </a:r>
          </a:p>
        </p:txBody>
      </p:sp>
      <p:pic>
        <p:nvPicPr>
          <p:cNvPr id="5" name="Picture 1" descr="C:\Users\Администратор\Desktop\Отрадный 16\патриот\WP_20150220_0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35015" y="1369084"/>
            <a:ext cx="4220307" cy="2370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F:\фото с Nokia\WP_20150618_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7336" y="1298745"/>
            <a:ext cx="2428892" cy="4323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F:\фото с Nokia\WP_20151111_0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6378" y="3962161"/>
            <a:ext cx="4333530" cy="2434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855663" y="515938"/>
            <a:ext cx="76438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«Воспитывая Патриотов»</a:t>
            </a:r>
          </a:p>
        </p:txBody>
      </p:sp>
      <p:pic>
        <p:nvPicPr>
          <p:cNvPr id="5" name="Picture 2" descr="F:\фото с Nokia\WP_20150218_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716216" y="3832962"/>
            <a:ext cx="4536830" cy="2547078"/>
          </a:xfrm>
          <a:effectLst>
            <a:softEdge rad="112500"/>
          </a:effectLst>
        </p:spPr>
      </p:pic>
      <p:pic>
        <p:nvPicPr>
          <p:cNvPr id="6" name="Picture 3" descr="F:\фото с Nokia\WP_20150508_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081" y="1377340"/>
            <a:ext cx="4372407" cy="2456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C:\Users\Сергей\Desktop\ФОТО\ДЕТСКИЙ САД\Патриотизм 2017\DSC_10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609302" y="2540688"/>
            <a:ext cx="4951446" cy="2785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4"/>
          <p:cNvSpPr>
            <a:spLocks noGrp="1"/>
          </p:cNvSpPr>
          <p:nvPr>
            <p:ph idx="1"/>
          </p:nvPr>
        </p:nvSpPr>
        <p:spPr>
          <a:xfrm>
            <a:off x="417513" y="1455738"/>
            <a:ext cx="8550275" cy="3308350"/>
          </a:xfrm>
          <a:solidFill>
            <a:schemeClr val="bg1">
              <a:alpha val="30980"/>
            </a:schemeClr>
          </a:solidFill>
        </p:spPr>
        <p:txBody>
          <a:bodyPr/>
          <a:lstStyle/>
          <a:p>
            <a:pPr marL="0" indent="363538" algn="just" eaLnBrk="1" hangingPunct="1">
              <a:lnSpc>
                <a:spcPct val="150000"/>
              </a:lnSpc>
              <a:spcAft>
                <a:spcPts val="1350"/>
              </a:spcAft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Comic Sans MS" pitchFamily="66" charset="0"/>
                <a:cs typeface="Calibri" pitchFamily="34" charset="0"/>
              </a:rPr>
              <a:t>В период смены общественных информаций нарушается преемственность поколений в воспитании детей, и прежде всего в сфере передачи нравственного опыта, главных жизненных установок. Уровень знаний детей о своей семье, истории семьи, родословной, семейных традициях не соответствует возрасту. Нравственно-патриотическое воспитание в семьях не ведётся или ведётся недостаточно. </a:t>
            </a:r>
            <a:endParaRPr lang="ru-RU" sz="2000" smtClean="0"/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2133600" y="696913"/>
            <a:ext cx="54276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АКТУАЛЬНОСТЬ</a:t>
            </a:r>
          </a:p>
        </p:txBody>
      </p:sp>
      <p:pic>
        <p:nvPicPr>
          <p:cNvPr id="7172" name="Picture 5" descr="C:\Users\Владыка\Desktop\Family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3488" y="3938588"/>
            <a:ext cx="4678362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8775" y="2074863"/>
            <a:ext cx="5991225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892175" y="681038"/>
            <a:ext cx="7548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ts val="1000"/>
              </a:spcBef>
            </a:pPr>
            <a:r>
              <a:rPr lang="ru-RU" sz="4000" b="1">
                <a:solidFill>
                  <a:srgbClr val="C00000"/>
                </a:solidFill>
                <a:latin typeface="Comic Sans MS" pitchFamily="66" charset="0"/>
              </a:rPr>
              <a:t>СПАСИБО ЗА ВНИМАНИЕ!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398463" y="1825625"/>
            <a:ext cx="8451850" cy="3003550"/>
          </a:xfrm>
          <a:solidFill>
            <a:schemeClr val="bg1">
              <a:alpha val="30980"/>
            </a:schemeClr>
          </a:solidFill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smtClean="0">
                <a:solidFill>
                  <a:srgbClr val="002060"/>
                </a:solidFill>
              </a:rPr>
              <a:t>1 блок </a:t>
            </a:r>
            <a:r>
              <a:rPr lang="ru-RU" smtClean="0">
                <a:solidFill>
                  <a:srgbClr val="002060"/>
                </a:solidFill>
              </a:rPr>
              <a:t>- познавательно-исследовательский проект </a:t>
            </a:r>
            <a:r>
              <a:rPr lang="ru-RU" b="1" smtClean="0">
                <a:solidFill>
                  <a:srgbClr val="002060"/>
                </a:solidFill>
              </a:rPr>
              <a:t>«Моя семья»;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smtClean="0">
                <a:solidFill>
                  <a:srgbClr val="002060"/>
                </a:solidFill>
              </a:rPr>
              <a:t>2 блок </a:t>
            </a:r>
            <a:r>
              <a:rPr lang="ru-RU" smtClean="0">
                <a:solidFill>
                  <a:srgbClr val="002060"/>
                </a:solidFill>
              </a:rPr>
              <a:t>– познавательно-тематический проект </a:t>
            </a:r>
            <a:r>
              <a:rPr lang="ru-RU" b="1" smtClean="0">
                <a:solidFill>
                  <a:srgbClr val="002060"/>
                </a:solidFill>
              </a:rPr>
              <a:t>«История родного посёлка»;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smtClean="0">
                <a:solidFill>
                  <a:srgbClr val="002060"/>
                </a:solidFill>
              </a:rPr>
              <a:t>3 блок </a:t>
            </a:r>
            <a:r>
              <a:rPr lang="ru-RU" smtClean="0">
                <a:solidFill>
                  <a:srgbClr val="002060"/>
                </a:solidFill>
              </a:rPr>
              <a:t>проекта – познавательно-тематический -  направлен на ознакомление с героическим прошлым нашего народа </a:t>
            </a:r>
            <a:r>
              <a:rPr lang="ru-RU" b="1" smtClean="0">
                <a:solidFill>
                  <a:srgbClr val="002060"/>
                </a:solidFill>
              </a:rPr>
              <a:t>«Воспитывая патриотов».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mtClean="0"/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1968500" y="762000"/>
            <a:ext cx="5897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РЕАЛИЗАЦИЯ ПРОЕКТА</a:t>
            </a:r>
          </a:p>
        </p:txBody>
      </p:sp>
      <p:pic>
        <p:nvPicPr>
          <p:cNvPr id="8196" name="Picture 2" descr="C:\Users\Владыка\Desktop\rid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8738" y="4773613"/>
            <a:ext cx="6721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119313"/>
            <a:ext cx="7988300" cy="234791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Цель: </a:t>
            </a:r>
            <a:r>
              <a:rPr lang="ru-RU" sz="3600" dirty="0" smtClean="0">
                <a:solidFill>
                  <a:srgbClr val="1F497D">
                    <a:lumMod val="50000"/>
                  </a:srgbClr>
                </a:solidFill>
                <a:latin typeface="Comic Sans MS" pitchFamily="66" charset="0"/>
              </a:rPr>
              <a:t>Расширение </a:t>
            </a:r>
            <a:r>
              <a:rPr lang="ru-RU" sz="3600" dirty="0">
                <a:solidFill>
                  <a:srgbClr val="1F497D">
                    <a:lumMod val="50000"/>
                  </a:srgbClr>
                </a:solidFill>
                <a:latin typeface="Comic Sans MS" pitchFamily="66" charset="0"/>
              </a:rPr>
              <a:t>представлений детей о своей семье, её истории, родословной, семейных традициях.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1793875" y="762000"/>
            <a:ext cx="5897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«МОЯ СЕМЬЯ»</a:t>
            </a:r>
          </a:p>
        </p:txBody>
      </p:sp>
      <p:pic>
        <p:nvPicPr>
          <p:cNvPr id="9220" name="Picture 2" descr="К международному дню семьи. Конкурс презентаций &quot;Во! - семья&quot; Центр Дистанционного Развития &quot;АРГОНИК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9750" y="3741738"/>
            <a:ext cx="5430838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solidFill>
                  <a:srgbClr val="C00000"/>
                </a:solidFill>
                <a:latin typeface="Comic Sans MS" pitchFamily="66" charset="0"/>
              </a:rPr>
              <a:t>Задачи: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2000" dirty="0">
                <a:solidFill>
                  <a:srgbClr val="1F497D">
                    <a:lumMod val="50000"/>
                  </a:srgbClr>
                </a:solidFill>
                <a:latin typeface="Comic Sans MS" pitchFamily="66" charset="0"/>
              </a:rPr>
              <a:t>Формировать у детей представление о семье, о нравственном отношении к семейным традициям, расширять знания о ближнем окружении, учить разбираться в родственных связях; 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2000" dirty="0">
                <a:solidFill>
                  <a:srgbClr val="1F497D">
                    <a:lumMod val="50000"/>
                  </a:srgbClr>
                </a:solidFill>
                <a:latin typeface="Comic Sans MS" pitchFamily="66" charset="0"/>
              </a:rPr>
              <a:t>Развивать  творческие способности детей и родителей в процессе совместной деятельности; 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2000" dirty="0">
                <a:solidFill>
                  <a:srgbClr val="1F497D">
                    <a:lumMod val="50000"/>
                  </a:srgbClr>
                </a:solidFill>
                <a:latin typeface="Comic Sans MS" pitchFamily="66" charset="0"/>
              </a:rPr>
              <a:t>Воспитывать   у детей любовь и уважение к членам семьи, показать  ценность семьи  для  каждого человека  и проявлять заботу о  родных  людях;        </a:t>
            </a:r>
          </a:p>
          <a:p>
            <a:pPr marL="457200" indent="-45720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2000" dirty="0">
                <a:solidFill>
                  <a:srgbClr val="1F497D">
                    <a:lumMod val="50000"/>
                  </a:srgbClr>
                </a:solidFill>
                <a:latin typeface="Comic Sans MS" pitchFamily="66" charset="0"/>
              </a:rPr>
              <a:t>Совершенствовать качество работы детского сада при взаимодействии с родителями.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1933575" y="762000"/>
            <a:ext cx="5897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«МОЯ СЕМЬЯ»</a:t>
            </a:r>
          </a:p>
        </p:txBody>
      </p:sp>
      <p:pic>
        <p:nvPicPr>
          <p:cNvPr id="10244" name="Picture 3" descr="C:\Users\Администратор\Desktop\medium_201001101240072483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4988" y="542925"/>
            <a:ext cx="2103437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>
            <a:spLocks noGrp="1"/>
          </p:cNvSpPr>
          <p:nvPr>
            <p:ph idx="1"/>
          </p:nvPr>
        </p:nvSpPr>
        <p:spPr>
          <a:xfrm>
            <a:off x="628650" y="1382713"/>
            <a:ext cx="7683500" cy="27082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  <a:latin typeface="Comic Sans MS" pitchFamily="66" charset="0"/>
              </a:rPr>
              <a:t>Этапы работы:</a:t>
            </a:r>
          </a:p>
          <a:p>
            <a:pPr eaLnBrk="1" hangingPunct="1"/>
            <a:endParaRPr lang="ru-RU" sz="2800" b="1" smtClean="0">
              <a:solidFill>
                <a:srgbClr val="002060"/>
              </a:solidFill>
              <a:latin typeface="Comic Sans MS" pitchFamily="66" charset="0"/>
            </a:endParaRPr>
          </a:p>
          <a:p>
            <a:pPr eaLnBrk="1" hangingPunct="1"/>
            <a:r>
              <a:rPr lang="ru-RU" sz="2800" b="1" smtClean="0">
                <a:solidFill>
                  <a:srgbClr val="002060"/>
                </a:solidFill>
                <a:latin typeface="Comic Sans MS" pitchFamily="66" charset="0"/>
              </a:rPr>
              <a:t>1 этап – подготовительный.</a:t>
            </a:r>
            <a:endParaRPr lang="ru-RU" sz="2800" smtClean="0">
              <a:solidFill>
                <a:srgbClr val="002060"/>
              </a:solidFill>
              <a:latin typeface="Comic Sans MS" pitchFamily="66" charset="0"/>
            </a:endParaRPr>
          </a:p>
          <a:p>
            <a:pPr eaLnBrk="1" hangingPunct="1"/>
            <a:r>
              <a:rPr lang="ru-RU" sz="2800" b="1" smtClean="0">
                <a:solidFill>
                  <a:srgbClr val="002060"/>
                </a:solidFill>
                <a:latin typeface="Comic Sans MS" pitchFamily="66" charset="0"/>
              </a:rPr>
              <a:t>2 этап</a:t>
            </a:r>
            <a:r>
              <a:rPr lang="ru-RU" sz="2800" smtClean="0">
                <a:solidFill>
                  <a:srgbClr val="002060"/>
                </a:solidFill>
                <a:latin typeface="Comic Sans MS" pitchFamily="66" charset="0"/>
              </a:rPr>
              <a:t> – </a:t>
            </a:r>
            <a:r>
              <a:rPr lang="ru-RU" sz="2800" b="1" smtClean="0">
                <a:solidFill>
                  <a:srgbClr val="002060"/>
                </a:solidFill>
                <a:latin typeface="Comic Sans MS" pitchFamily="66" charset="0"/>
              </a:rPr>
              <a:t>практический.</a:t>
            </a:r>
          </a:p>
          <a:p>
            <a:pPr eaLnBrk="1" hangingPunct="1"/>
            <a:r>
              <a:rPr lang="ru-RU" sz="2800" b="1" smtClean="0">
                <a:solidFill>
                  <a:srgbClr val="002060"/>
                </a:solidFill>
                <a:latin typeface="Comic Sans MS" pitchFamily="66" charset="0"/>
              </a:rPr>
              <a:t>3 этап</a:t>
            </a:r>
            <a:r>
              <a:rPr lang="ru-RU" sz="2800" smtClean="0">
                <a:solidFill>
                  <a:srgbClr val="002060"/>
                </a:solidFill>
                <a:latin typeface="Comic Sans MS" pitchFamily="66" charset="0"/>
              </a:rPr>
              <a:t> – </a:t>
            </a:r>
            <a:r>
              <a:rPr lang="ru-RU" sz="2800" b="1" smtClean="0">
                <a:solidFill>
                  <a:srgbClr val="002060"/>
                </a:solidFill>
                <a:latin typeface="Comic Sans MS" pitchFamily="66" charset="0"/>
              </a:rPr>
              <a:t>заключительный. </a:t>
            </a:r>
          </a:p>
          <a:p>
            <a:pPr eaLnBrk="1" hangingPunct="1"/>
            <a:endParaRPr lang="ru-RU" smtClean="0"/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1839913" y="796925"/>
            <a:ext cx="5897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«МОЯ СЕМЬЯ»</a:t>
            </a:r>
          </a:p>
        </p:txBody>
      </p:sp>
      <p:pic>
        <p:nvPicPr>
          <p:cNvPr id="11268" name="Picture 3" descr="C:\Users\Администратор\Desktop\medium_201001101240072483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888" y="307975"/>
            <a:ext cx="2103437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http://muzdvd.ru/photos/kuglyy-stol-v-detskom-sadu-dlya-vospitateley-50218-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741" y="2461847"/>
            <a:ext cx="2485291" cy="1863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1" name="Picture 7" descr="C:\Users\Сергей\Desktop\ФОТО\ДЕТСКИЙ САД\Патриотизм 2017\DSC_12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90645" y="4430591"/>
            <a:ext cx="3610709" cy="2031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2" name="Picture 8" descr="C:\Users\Сергей\Desktop\ФОТО\ДЕТСКИЙ САД\Патриотизм 2017\DSC_1192ф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2968" y="4025486"/>
            <a:ext cx="2163273" cy="2472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492625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Формы работы с детьми: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Рассматривание фотографий и беседа на тему «Моя семья»;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Выставка рисунков, фотографий на темы: «Я и моя семья», «Папа, мама, я – спортивная семья», «Семейный отдых»;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Художественная, продуктивная деятельность; - Дидактические, сюжетно-ролевые игры;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Вопрос-ответ «За что я люблю свою маму»;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Праздничный концерт, посвящённый 8 марта;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Поделки с детьми к празднику пап и мам.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>
              <a:latin typeface="Comic Sans MS" pitchFamily="66" charset="0"/>
            </a:endParaRP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1839913" y="796925"/>
            <a:ext cx="5897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«МОЯ СЕМЬЯ»</a:t>
            </a:r>
          </a:p>
        </p:txBody>
      </p:sp>
      <p:pic>
        <p:nvPicPr>
          <p:cNvPr id="12292" name="Picture 3" descr="C:\Users\Администратор\Desktop\medium_201001101240072483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513" y="436563"/>
            <a:ext cx="2103437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83538" cy="3006725"/>
          </a:xfrm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Формы работы с родителями: 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Привлечение родителей к составлению родословной своей семьи (Генеалогическое дерево); 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- Экскурсии с детьми по красивым местам поселка;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- Составление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миниальбома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«Я и моя семья»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1770063" y="655638"/>
            <a:ext cx="5897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«МОЯ СЕМЬЯ»</a:t>
            </a:r>
          </a:p>
        </p:txBody>
      </p:sp>
      <p:pic>
        <p:nvPicPr>
          <p:cNvPr id="13316" name="Picture 4" descr="C:\Users\Сергей\Desktop\ФОТО\ДЕТСКИЙ САД\Патриотизм 2017\DSC_0987ф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85" y="4175494"/>
            <a:ext cx="2297724" cy="2507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7" name="Picture 5" descr="C:\Users\Сергей\Desktop\ФОТО\ДЕТСКИЙ САД\Патриотизм 2017\DSC_11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8862" y="4478994"/>
            <a:ext cx="3727938" cy="2096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22275" y="1658938"/>
            <a:ext cx="8229600" cy="4525962"/>
          </a:xfrm>
          <a:solidFill>
            <a:sysClr val="window" lastClr="FFFFFF">
              <a:alpha val="31000"/>
            </a:sysClr>
          </a:solidFill>
        </p:spPr>
        <p:txBody>
          <a:bodyPr rtlCol="0">
            <a:normAutofit/>
          </a:bodyPr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kern="0" dirty="0" smtClean="0">
                <a:solidFill>
                  <a:srgbClr val="C00000"/>
                </a:solidFill>
                <a:latin typeface="Comic Sans MS" pitchFamily="66" charset="0"/>
              </a:rPr>
              <a:t>Ожидаемый результат</a:t>
            </a:r>
          </a:p>
          <a:p>
            <a:pPr marL="0" indent="363538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b="1" kern="0" dirty="0" smtClean="0">
                <a:solidFill>
                  <a:srgbClr val="C00000"/>
                </a:solidFill>
                <a:latin typeface="Comic Sans MS" pitchFamily="66" charset="0"/>
              </a:rPr>
              <a:t>Дети:</a:t>
            </a:r>
            <a:r>
              <a:rPr lang="ru-RU" sz="2400" kern="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400" kern="0" dirty="0" smtClean="0">
                <a:solidFill>
                  <a:srgbClr val="1F497D">
                    <a:lumMod val="50000"/>
                  </a:srgbClr>
                </a:solidFill>
                <a:latin typeface="Comic Sans MS" pitchFamily="66" charset="0"/>
              </a:rPr>
              <a:t>воспитание чувства гордости за свою семью и любви к её членам, расширение знаний детей о своей семье: о членах семьи, традициях, о жизни бабушек и дедушек;</a:t>
            </a:r>
          </a:p>
          <a:p>
            <a:pPr marL="0" indent="363538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b="1" kern="0" dirty="0" smtClean="0">
                <a:solidFill>
                  <a:srgbClr val="C00000"/>
                </a:solidFill>
                <a:latin typeface="Comic Sans MS" pitchFamily="66" charset="0"/>
              </a:rPr>
              <a:t>Родители:</a:t>
            </a:r>
            <a:r>
              <a:rPr lang="ru-RU" sz="2400" kern="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400" kern="0" dirty="0" smtClean="0">
                <a:solidFill>
                  <a:srgbClr val="1F497D">
                    <a:lumMod val="50000"/>
                  </a:srgbClr>
                </a:solidFill>
                <a:latin typeface="Comic Sans MS" pitchFamily="66" charset="0"/>
              </a:rPr>
              <a:t>повышение педагогической культуры родителей, установить с ними доверительные и партнёрские отношения.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kern="0" dirty="0" smtClean="0">
              <a:solidFill>
                <a:srgbClr val="1F497D">
                  <a:lumMod val="5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1839913" y="796925"/>
            <a:ext cx="5897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Блок «МОЯ СЕМЬЯ»</a:t>
            </a:r>
          </a:p>
        </p:txBody>
      </p:sp>
      <p:pic>
        <p:nvPicPr>
          <p:cNvPr id="14340" name="Picture 3" descr="C:\Users\Администратор\Desktop\medium_201001101240072483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" y="484188"/>
            <a:ext cx="2101850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C:\Users\Сергей\Desktop\ФОТО\ДЕТСКИЙ САД\Патриотизм 2017\DSC_1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1662" y="4255476"/>
            <a:ext cx="3938955" cy="2215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23 февраля - 2</Template>
  <TotalTime>253</TotalTime>
  <Words>712</Words>
  <Application>Microsoft Office PowerPoint</Application>
  <PresentationFormat>Экран (4:3)</PresentationFormat>
  <Paragraphs>72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90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Блок «История родного посёлка»</vt:lpstr>
      <vt:lpstr>Блок «История родного посёлка»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Сергей</cp:lastModifiedBy>
  <cp:revision>26</cp:revision>
  <dcterms:created xsi:type="dcterms:W3CDTF">2015-02-19T20:52:53Z</dcterms:created>
  <dcterms:modified xsi:type="dcterms:W3CDTF">2017-09-10T16:36:23Z</dcterms:modified>
</cp:coreProperties>
</file>