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58" r:id="rId3"/>
    <p:sldId id="261" r:id="rId4"/>
    <p:sldId id="271" r:id="rId5"/>
    <p:sldId id="260" r:id="rId6"/>
    <p:sldId id="272" r:id="rId7"/>
    <p:sldId id="262" r:id="rId8"/>
    <p:sldId id="270" r:id="rId9"/>
    <p:sldId id="273" r:id="rId10"/>
    <p:sldId id="263" r:id="rId11"/>
    <p:sldId id="264" r:id="rId12"/>
    <p:sldId id="265" r:id="rId13"/>
    <p:sldId id="266" r:id="rId14"/>
    <p:sldId id="274" r:id="rId15"/>
    <p:sldId id="280" r:id="rId16"/>
    <p:sldId id="281" r:id="rId17"/>
    <p:sldId id="277" r:id="rId18"/>
    <p:sldId id="267" r:id="rId19"/>
    <p:sldId id="278" r:id="rId20"/>
    <p:sldId id="268" r:id="rId21"/>
    <p:sldId id="269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5DF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88908" autoAdjust="0"/>
  </p:normalViewPr>
  <p:slideViewPr>
    <p:cSldViewPr>
      <p:cViewPr>
        <p:scale>
          <a:sx n="90" d="100"/>
          <a:sy n="90" d="100"/>
        </p:scale>
        <p:origin x="-60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E29B3B-C916-4F94-AE8A-A1C6DC50946A}" type="datetimeFigureOut">
              <a:rPr lang="ru-RU"/>
              <a:pPr/>
              <a:t>10.09.2017</a:t>
            </a:fld>
            <a:endParaRPr lang="ru-RU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51BEFE-6A72-416F-955B-4C171BE1F2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63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018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641DEA1-950A-4C90-8FCF-9AFF7C2E37EE}" type="slidenum">
              <a:rPr lang="ru-RU" sz="1200">
                <a:latin typeface="Calibri" pitchFamily="34" charset="0"/>
              </a:rPr>
              <a:pPr algn="r"/>
              <a:t>16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0F127283-9CDD-47EE-803F-E4B341213BAF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7D4FE64-8C5A-4806-B489-C497B374B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C61DA84-5713-4149-A62A-112346A4B10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53FD5E4-4D9C-4E0F-8516-346CD0FF2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1055C0C9-AB5D-4ED5-BBF8-43DEACCE0C12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0C337613-57DC-496D-8195-971A1DBF2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D54C1ED-B47D-4387-8037-6DC1622BEDCB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D154A5EC-019E-4EF4-B291-5D09BA194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6628760-A86C-4718-A7BA-E7D2F3490716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9D3AD5D-E0F6-47A0-886A-5E3B3CD77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D5B07C0-311C-4CEE-B030-1CCE0B4F51F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C9804EED-2763-4F23-8DD6-FC761A334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7AA203CD-A7BE-47FB-B273-11370EE8CE4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3B7E7650-6421-44D4-9406-062652C63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DA5C96F-E2B5-476C-9F77-F25548DD1FA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351522C-98DD-4A60-A973-7CBE9EBA7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AC51396F-7D75-493D-9AFE-77755CB23BF9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E3D04EB-5DB2-4E7F-80FB-03C70C1B4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C7476893-FDA8-4B86-9D9D-846128CA5051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6F61A7A-3486-4CE9-9D1B-03F3336C4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E8CCBAED-CBD6-4A8C-B074-AE9912D3CED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23FC7FB6-DAE6-4137-B06C-94ACED73C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4050" y="263525"/>
            <a:ext cx="8239125" cy="63309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0638" y="6619875"/>
            <a:ext cx="10953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600" dirty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lang="ru-RU" sz="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5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/>
        </p:spPr>
      </p:pic>
      <p:pic>
        <p:nvPicPr>
          <p:cNvPr id="1029" name="Picture 2" descr="http://zezete2.z.e.pic.centerblog.net/o/1c839cbc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740650" y="5319713"/>
            <a:ext cx="12890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 descr="http://i99.beon.ru/s44.radikal.ru/i105/0906/b6/7336f2daad17.pn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179388" y="585788"/>
            <a:ext cx="93662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2.emf"/><Relationship Id="rId18" Type="http://schemas.openxmlformats.org/officeDocument/2006/relationships/image" Target="../media/image16.emf"/><Relationship Id="rId3" Type="http://schemas.openxmlformats.org/officeDocument/2006/relationships/image" Target="../media/image6.jpeg"/><Relationship Id="rId7" Type="http://schemas.openxmlformats.org/officeDocument/2006/relationships/image" Target="../media/image8.emf"/><Relationship Id="rId12" Type="http://schemas.openxmlformats.org/officeDocument/2006/relationships/image" Target="../media/image11.gif"/><Relationship Id="rId17" Type="http://schemas.openxmlformats.org/officeDocument/2006/relationships/image" Target="../media/image15.emf"/><Relationship Id="rId2" Type="http://schemas.openxmlformats.org/officeDocument/2006/relationships/image" Target="../media/image5.jpeg"/><Relationship Id="rId16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image" Target="../media/image7.emf"/><Relationship Id="rId15" Type="http://schemas.openxmlformats.org/officeDocument/2006/relationships/image" Target="../media/image13.gif"/><Relationship Id="rId10" Type="http://schemas.openxmlformats.org/officeDocument/2006/relationships/image" Target="../media/image10.emf"/><Relationship Id="rId19" Type="http://schemas.openxmlformats.org/officeDocument/2006/relationships/image" Target="../media/image17.emf"/><Relationship Id="rId4" Type="http://schemas.openxmlformats.org/officeDocument/2006/relationships/slide" Target="slide3.xml"/><Relationship Id="rId9" Type="http://schemas.openxmlformats.org/officeDocument/2006/relationships/image" Target="../media/image9.emf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gif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Группа 6"/>
          <p:cNvGrpSpPr>
            <a:grpSpLocks/>
          </p:cNvGrpSpPr>
          <p:nvPr/>
        </p:nvGrpSpPr>
        <p:grpSpPr bwMode="auto">
          <a:xfrm>
            <a:off x="549275" y="292100"/>
            <a:ext cx="8253413" cy="4951413"/>
            <a:chOff x="591362" y="687659"/>
            <a:chExt cx="7638751" cy="2737283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849055" y="789190"/>
              <a:ext cx="7165477" cy="16335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Родительское собрание</a:t>
              </a:r>
            </a:p>
            <a:p>
              <a:pPr algn="ctr">
                <a:defRPr/>
              </a:pPr>
              <a:endParaRPr lang="ru-RU" sz="2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sz="54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«Особенности развития детей с нарушением зрения»</a:t>
              </a:r>
            </a:p>
          </p:txBody>
        </p:sp>
        <p:sp>
          <p:nvSpPr>
            <p:cNvPr id="13315" name="Прямоугольник 3"/>
            <p:cNvSpPr>
              <a:spLocks noChangeArrowheads="1"/>
            </p:cNvSpPr>
            <p:nvPr/>
          </p:nvSpPr>
          <p:spPr bwMode="auto">
            <a:xfrm>
              <a:off x="1029205" y="2700031"/>
              <a:ext cx="7098059" cy="724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Педагог – психолог   </a:t>
              </a:r>
              <a:r>
                <a:rPr lang="ru-RU" sz="2000" b="1">
                  <a:solidFill>
                    <a:srgbClr val="0070C0"/>
                  </a:solidFill>
                </a:rPr>
                <a:t>             </a:t>
              </a:r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Янина  Анатольевна  </a:t>
              </a:r>
              <a:r>
                <a:rPr lang="ru-RU" sz="2000" b="1">
                  <a:solidFill>
                    <a:srgbClr val="0070C0"/>
                  </a:solidFill>
                </a:rPr>
                <a:t> </a:t>
              </a:r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Бабич</a:t>
              </a:r>
            </a:p>
            <a:p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Учитель – дефектолог  </a:t>
              </a:r>
            </a:p>
            <a:p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(тифлопедагог)                             Елена  Анатольевна  Чекурина</a:t>
              </a:r>
            </a:p>
            <a:p>
              <a:r>
                <a:rPr lang="ru-RU" sz="2000" b="1">
                  <a:solidFill>
                    <a:srgbClr val="0070C0"/>
                  </a:solidFill>
                  <a:latin typeface="Monotype Corsiva" pitchFamily="66" charset="0"/>
                </a:rPr>
                <a:t>Учитель – логопед                      Ирина  Анатольевна  Бибик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 txBox="1">
            <a:spLocks/>
          </p:cNvSpPr>
          <p:nvPr/>
        </p:nvSpPr>
        <p:spPr bwMode="auto">
          <a:xfrm>
            <a:off x="971550" y="188913"/>
            <a:ext cx="7848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4400" b="1">
                <a:solidFill>
                  <a:srgbClr val="0070C0"/>
                </a:solidFill>
                <a:latin typeface="Monotype Corsiva" pitchFamily="66" charset="0"/>
              </a:rPr>
              <a:t>Первый уровень</a:t>
            </a:r>
            <a:r>
              <a:rPr lang="ru-RU" sz="4400">
                <a:solidFill>
                  <a:srgbClr val="0070C0"/>
                </a:solidFill>
                <a:latin typeface="Monotype Corsiva" pitchFamily="66" charset="0"/>
              </a:rPr>
              <a:t>. </a:t>
            </a:r>
            <a:r>
              <a:rPr lang="ru-RU" sz="4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Пространственные представления о собственном теле.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lum bright="-18000" contras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149475"/>
            <a:ext cx="3287712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>
            <a:lum bright="-12000" contras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275" y="2149475"/>
            <a:ext cx="3294063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 txBox="1">
            <a:spLocks/>
          </p:cNvSpPr>
          <p:nvPr/>
        </p:nvSpPr>
        <p:spPr bwMode="auto">
          <a:xfrm>
            <a:off x="900113" y="180975"/>
            <a:ext cx="7920037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4400" b="1">
                <a:solidFill>
                  <a:srgbClr val="0070C0"/>
                </a:solidFill>
                <a:latin typeface="Monotype Corsiva" pitchFamily="66" charset="0"/>
              </a:rPr>
              <a:t>Второй уровень</a:t>
            </a:r>
            <a:r>
              <a:rPr lang="ru-RU" sz="4400">
                <a:solidFill>
                  <a:srgbClr val="0070C0"/>
                </a:solidFill>
                <a:latin typeface="Monotype Corsiva" pitchFamily="66" charset="0"/>
              </a:rPr>
              <a:t>. </a:t>
            </a:r>
          </a:p>
          <a:p>
            <a:pPr algn="ctr" eaLnBrk="0" hangingPunct="0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Пространственные представления </a:t>
            </a:r>
          </a:p>
          <a:p>
            <a:pPr algn="ctr" eaLnBrk="0" hangingPunct="0"/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взаимоотношении внешних объектов и тела (по отношению к собственному телу).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lum bright="-18000" contras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393950"/>
            <a:ext cx="3235325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" descr="http://det-sad50.ru/wp-content/uploads/2015/11/PLAKAT_ZAG-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888" y="2400300"/>
            <a:ext cx="4513262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 txBox="1">
            <a:spLocks/>
          </p:cNvSpPr>
          <p:nvPr/>
        </p:nvSpPr>
        <p:spPr bwMode="auto">
          <a:xfrm>
            <a:off x="900113" y="180975"/>
            <a:ext cx="7920037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4400" b="1">
                <a:solidFill>
                  <a:srgbClr val="0070C0"/>
                </a:solidFill>
                <a:latin typeface="Monotype Corsiva" pitchFamily="66" charset="0"/>
              </a:rPr>
              <a:t>Третий уровень</a:t>
            </a:r>
            <a:r>
              <a:rPr lang="ru-RU" sz="4400">
                <a:solidFill>
                  <a:srgbClr val="0070C0"/>
                </a:solidFill>
                <a:latin typeface="Monotype Corsiva" pitchFamily="66" charset="0"/>
              </a:rPr>
              <a:t>. </a:t>
            </a:r>
          </a:p>
          <a:p>
            <a:pPr algn="ctr" eaLnBrk="0" hangingPunct="0"/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вербализации пространственных представлений.</a:t>
            </a:r>
          </a:p>
        </p:txBody>
      </p:sp>
      <p:pic>
        <p:nvPicPr>
          <p:cNvPr id="24578" name="Picture 4" descr="http://062013.imgbb.ru/community/105/1055781/2e874ad9568b36c3a9fa4b562fa3cf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916113"/>
            <a:ext cx="30686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://img0.liveinternet.ru/images/attach/c/8/102/668/102668034_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2588" y="1916113"/>
            <a:ext cx="46402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 txBox="1">
            <a:spLocks/>
          </p:cNvSpPr>
          <p:nvPr/>
        </p:nvSpPr>
        <p:spPr bwMode="auto">
          <a:xfrm>
            <a:off x="900113" y="180975"/>
            <a:ext cx="7920037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4400" b="1">
                <a:solidFill>
                  <a:srgbClr val="0070C0"/>
                </a:solidFill>
                <a:latin typeface="Monotype Corsiva" pitchFamily="66" charset="0"/>
              </a:rPr>
              <a:t>Четвертый уровень</a:t>
            </a:r>
            <a:r>
              <a:rPr lang="ru-RU" sz="4400">
                <a:solidFill>
                  <a:srgbClr val="0070C0"/>
                </a:solidFill>
                <a:latin typeface="Monotype Corsiva" pitchFamily="66" charset="0"/>
              </a:rPr>
              <a:t>. </a:t>
            </a:r>
          </a:p>
          <a:p>
            <a:pPr algn="ctr" eaLnBrk="0" hangingPunct="0"/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Лингвистические представления.</a:t>
            </a:r>
          </a:p>
        </p:txBody>
      </p:sp>
      <p:pic>
        <p:nvPicPr>
          <p:cNvPr id="25602" name="Picture 4" descr="http://ya-uchitel.ru/_ld/41/062821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763" y="2868613"/>
            <a:ext cx="40132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" descr="http://murom-school19.ucoz.ru/imgh31029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484313"/>
            <a:ext cx="388937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2"/>
          <p:cNvSpPr>
            <a:spLocks noChangeArrowheads="1"/>
          </p:cNvSpPr>
          <p:nvPr/>
        </p:nvSpPr>
        <p:spPr bwMode="auto">
          <a:xfrm>
            <a:off x="5097463" y="1484313"/>
            <a:ext cx="3949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Понимание пространственно – временных отношений</a:t>
            </a:r>
          </a:p>
        </p:txBody>
      </p:sp>
      <p:sp>
        <p:nvSpPr>
          <p:cNvPr id="25605" name="Прямоугольник 6"/>
          <p:cNvSpPr>
            <a:spLocks noChangeArrowheads="1"/>
          </p:cNvSpPr>
          <p:nvPr/>
        </p:nvSpPr>
        <p:spPr bwMode="auto">
          <a:xfrm>
            <a:off x="1041400" y="5084763"/>
            <a:ext cx="39512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Понимание причинно – следственных связей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Андрей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08050"/>
            <a:ext cx="6408737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Андрей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0" y="404813"/>
            <a:ext cx="4770438" cy="280828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7107" name="Picture 3" descr="C:\Users\Андрей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1238" y="3468688"/>
            <a:ext cx="3806825" cy="290988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7108" name="Picture 2" descr="F:\родительское собрание\2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468688"/>
            <a:ext cx="4027488" cy="290988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Андрей\Desktop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9325" y="1052513"/>
            <a:ext cx="3870325" cy="257333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48131" name="Прямоугольник 2"/>
          <p:cNvSpPr>
            <a:spLocks noChangeArrowheads="1"/>
          </p:cNvSpPr>
          <p:nvPr/>
        </p:nvSpPr>
        <p:spPr bwMode="auto">
          <a:xfrm>
            <a:off x="1258888" y="309563"/>
            <a:ext cx="6337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Предложно-падежные конструкции</a:t>
            </a:r>
          </a:p>
        </p:txBody>
      </p:sp>
      <p:pic>
        <p:nvPicPr>
          <p:cNvPr id="48132" name="Picture 2" descr="F:\родительское собрание\1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266825"/>
            <a:ext cx="3887788" cy="515302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48133" name="Picture 3" descr="F:\родительское собрание\1б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596" b="4916"/>
          <a:stretch>
            <a:fillRect/>
          </a:stretch>
        </p:blipFill>
        <p:spPr bwMode="auto">
          <a:xfrm>
            <a:off x="1763713" y="3789363"/>
            <a:ext cx="2376487" cy="263207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Андрей\Desktop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7088" y="3519488"/>
            <a:ext cx="4256087" cy="301307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9698" name="Picture 3" descr="C:\Users\Андрей\Desktop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33375"/>
            <a:ext cx="4276725" cy="302418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2"/>
          <p:cNvSpPr>
            <a:spLocks noChangeArrowheads="1"/>
          </p:cNvSpPr>
          <p:nvPr/>
        </p:nvSpPr>
        <p:spPr bwMode="auto">
          <a:xfrm>
            <a:off x="995363" y="388938"/>
            <a:ext cx="75612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зрительной и вербальной функций </a:t>
            </a:r>
          </a:p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процессе изучения словаря</a:t>
            </a:r>
            <a:endParaRPr lang="ru-RU" sz="32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974725" y="1700213"/>
            <a:ext cx="3068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876425" algn="l"/>
              </a:tabLst>
            </a:pPr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Перцептивно-вербальные </a:t>
            </a:r>
          </a:p>
          <a:p>
            <a:pPr>
              <a:tabLst>
                <a:tab pos="1876425" algn="l"/>
              </a:tabLst>
            </a:pPr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ошибки</a:t>
            </a:r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1003300" y="3716338"/>
            <a:ext cx="2911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Фрагментарные ошибки</a:t>
            </a:r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0724" name="Прямоугольник 5"/>
          <p:cNvSpPr>
            <a:spLocks noChangeArrowheads="1"/>
          </p:cNvSpPr>
          <p:nvPr/>
        </p:nvSpPr>
        <p:spPr bwMode="auto">
          <a:xfrm>
            <a:off x="1042988" y="5373688"/>
            <a:ext cx="2498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Вербальные ошибки</a:t>
            </a:r>
            <a:r>
              <a:rPr lang="ru-RU" sz="2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30725" name="Picture 2" descr="C:\Users\Андрей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3363" y="1295400"/>
            <a:ext cx="1992312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 descr="C:\Users\Андрей\Desktop\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1304925"/>
            <a:ext cx="198120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4" descr="C:\Users\Андрей\Desktop\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4959350"/>
            <a:ext cx="1973262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5" descr="C:\Users\Андрей\Desktop\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300" y="4959350"/>
            <a:ext cx="1971675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6" descr="C:\Users\Андрей\Desktop\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2888" y="3095625"/>
            <a:ext cx="19923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7" descr="C:\Users\Андрей\Desktop\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4950" y="3095625"/>
            <a:ext cx="1971675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Андрей\Desktop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588963"/>
            <a:ext cx="201295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1300163" y="3213100"/>
            <a:ext cx="22209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«рубит», «пилит»</a:t>
            </a:r>
            <a:endParaRPr lang="ru-RU" sz="2000" b="1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31747" name="Picture 3" descr="C:\Users\Андрей\Desktop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8463" y="692150"/>
            <a:ext cx="1824037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C:\Users\Андрей\Desktop\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3213100"/>
            <a:ext cx="26035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6"/>
          <p:cNvSpPr>
            <a:spLocks noChangeArrowheads="1"/>
          </p:cNvSpPr>
          <p:nvPr/>
        </p:nvSpPr>
        <p:spPr bwMode="auto">
          <a:xfrm>
            <a:off x="5294313" y="3022600"/>
            <a:ext cx="21923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«шьет», «плетёт»</a:t>
            </a:r>
            <a:endParaRPr lang="ru-RU" sz="20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1750" name="Прямоугольник 7"/>
          <p:cNvSpPr>
            <a:spLocks noChangeArrowheads="1"/>
          </p:cNvSpPr>
          <p:nvPr/>
        </p:nvSpPr>
        <p:spPr bwMode="auto">
          <a:xfrm>
            <a:off x="3995738" y="5732463"/>
            <a:ext cx="231298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«жарит», «делает»</a:t>
            </a:r>
            <a:endParaRPr lang="ru-RU" sz="2000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 txBox="1">
            <a:spLocks/>
          </p:cNvSpPr>
          <p:nvPr/>
        </p:nvSpPr>
        <p:spPr bwMode="auto">
          <a:xfrm>
            <a:off x="2276475" y="188913"/>
            <a:ext cx="535781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Что видят наши глазки?</a:t>
            </a:r>
          </a:p>
        </p:txBody>
      </p:sp>
      <p:pic>
        <p:nvPicPr>
          <p:cNvPr id="14338" name="Picture 5" descr="post-6773-116319099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21179">
            <a:off x="3492500" y="1484313"/>
            <a:ext cx="1266825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post-6773-116319099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82518" flipH="1">
            <a:off x="4932363" y="1484313"/>
            <a:ext cx="12080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rot="10800000" flipV="1">
            <a:off x="2633663" y="1525588"/>
            <a:ext cx="571500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513013" y="1916113"/>
            <a:ext cx="1014412" cy="635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919413" y="2233613"/>
            <a:ext cx="787400" cy="9382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919413" y="2392363"/>
            <a:ext cx="1184275" cy="226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706813" y="2530475"/>
            <a:ext cx="792162" cy="2490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19663" y="2562225"/>
            <a:ext cx="71437" cy="2447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78438" y="2357438"/>
            <a:ext cx="1165225" cy="22955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500688" y="2286000"/>
            <a:ext cx="1714500" cy="1285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215063" y="1785938"/>
            <a:ext cx="857250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43663" y="1268413"/>
            <a:ext cx="576262" cy="1444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94" t="6335" r="3963" b="4973"/>
          <a:stretch>
            <a:fillRect/>
          </a:stretch>
        </p:blipFill>
        <p:spPr bwMode="auto">
          <a:xfrm>
            <a:off x="827088" y="876300"/>
            <a:ext cx="1830387" cy="958850"/>
          </a:xfrm>
          <a:prstGeom prst="rect">
            <a:avLst/>
          </a:prstGeom>
          <a:noFill/>
          <a:ln w="9525">
            <a:solidFill>
              <a:srgbClr val="D1E9B9"/>
            </a:solidFill>
            <a:miter lim="800000"/>
            <a:headEnd/>
            <a:tailEnd/>
          </a:ln>
        </p:spPr>
      </p:pic>
      <p:pic>
        <p:nvPicPr>
          <p:cNvPr id="18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12" t="5231" r="6645" b="15717"/>
          <a:stretch>
            <a:fillRect/>
          </a:stretch>
        </p:blipFill>
        <p:spPr bwMode="auto">
          <a:xfrm>
            <a:off x="930275" y="2047875"/>
            <a:ext cx="1547813" cy="873125"/>
          </a:xfrm>
          <a:prstGeom prst="rect">
            <a:avLst/>
          </a:prstGeom>
          <a:noFill/>
          <a:ln w="9525">
            <a:solidFill>
              <a:srgbClr val="D1E9B9"/>
            </a:solidFill>
            <a:miter lim="800000"/>
            <a:headEnd/>
            <a:tailEnd/>
          </a:ln>
        </p:spPr>
      </p:pic>
      <p:pic>
        <p:nvPicPr>
          <p:cNvPr id="19" name="Picture 7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02" t="7220" b="6381"/>
          <a:stretch>
            <a:fillRect/>
          </a:stretch>
        </p:blipFill>
        <p:spPr bwMode="auto">
          <a:xfrm>
            <a:off x="958850" y="3213100"/>
            <a:ext cx="1979613" cy="1041400"/>
          </a:xfrm>
          <a:prstGeom prst="rect">
            <a:avLst/>
          </a:prstGeom>
          <a:noFill/>
          <a:ln w="9525">
            <a:solidFill>
              <a:srgbClr val="D1E9B9"/>
            </a:solidFill>
            <a:miter lim="800000"/>
            <a:headEnd/>
            <a:tailEnd/>
          </a:ln>
        </p:spPr>
      </p:pic>
      <p:pic>
        <p:nvPicPr>
          <p:cNvPr id="20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94" t="-14492" r="-14351" b="-8689"/>
          <a:stretch>
            <a:fillRect/>
          </a:stretch>
        </p:blipFill>
        <p:spPr bwMode="auto">
          <a:xfrm>
            <a:off x="647660" y="4253785"/>
            <a:ext cx="2460655" cy="1571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Содержимое 6" descr="pepsy_penguin_dancing_away_lg_nwm.gif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8738" y="5030788"/>
            <a:ext cx="1468437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32" t="4482" r="446" b="1393"/>
          <a:stretch>
            <a:fillRect/>
          </a:stretch>
        </p:blipFill>
        <p:spPr bwMode="auto">
          <a:xfrm>
            <a:off x="3983038" y="5008908"/>
            <a:ext cx="2089150" cy="1512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5" name="Прямая со стрелкой 24"/>
          <p:cNvCxnSpPr/>
          <p:nvPr/>
        </p:nvCxnSpPr>
        <p:spPr>
          <a:xfrm rot="10800000">
            <a:off x="6076950" y="4973638"/>
            <a:ext cx="57150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Содержимое 19" descr="62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00813" y="4394200"/>
            <a:ext cx="1143000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Содержимое 23" descr="8.gif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84875" y="5364163"/>
            <a:ext cx="108743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Прямая со стрелкой 34"/>
          <p:cNvCxnSpPr/>
          <p:nvPr/>
        </p:nvCxnSpPr>
        <p:spPr>
          <a:xfrm flipV="1">
            <a:off x="7156450" y="6013450"/>
            <a:ext cx="42862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41" t="6540" r="5202" b="16795"/>
          <a:stretch>
            <a:fillRect/>
          </a:stretch>
        </p:blipFill>
        <p:spPr bwMode="auto">
          <a:xfrm>
            <a:off x="7064375" y="3490913"/>
            <a:ext cx="1728788" cy="1001712"/>
          </a:xfrm>
          <a:prstGeom prst="rect">
            <a:avLst/>
          </a:prstGeom>
          <a:noFill/>
          <a:ln w="9525">
            <a:solidFill>
              <a:srgbClr val="D1E9B9"/>
            </a:solidFill>
            <a:miter lim="800000"/>
            <a:headEnd/>
            <a:tailEnd/>
          </a:ln>
        </p:spPr>
      </p:pic>
      <p:pic>
        <p:nvPicPr>
          <p:cNvPr id="37" name="Picture 10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00" t="3917" r="2115" b="4541"/>
          <a:stretch>
            <a:fillRect/>
          </a:stretch>
        </p:blipFill>
        <p:spPr bwMode="auto">
          <a:xfrm>
            <a:off x="7151688" y="2046288"/>
            <a:ext cx="1514475" cy="1358900"/>
          </a:xfrm>
          <a:prstGeom prst="rect">
            <a:avLst/>
          </a:prstGeom>
          <a:noFill/>
          <a:ln w="9525">
            <a:solidFill>
              <a:srgbClr val="D1E9B9"/>
            </a:solidFill>
            <a:miter lim="800000"/>
            <a:headEnd/>
            <a:tailEnd/>
          </a:ln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6" t="1169" r="-794" b="4745"/>
          <a:stretch/>
        </p:blipFill>
        <p:spPr bwMode="auto">
          <a:xfrm>
            <a:off x="7230049" y="692696"/>
            <a:ext cx="1559687" cy="1265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1"/>
          <p:cNvSpPr>
            <a:spLocks noChangeArrowheads="1"/>
          </p:cNvSpPr>
          <p:nvPr/>
        </p:nvSpPr>
        <p:spPr bwMode="auto">
          <a:xfrm>
            <a:off x="1403350" y="549275"/>
            <a:ext cx="6337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Социально-бытовые ориентировки</a:t>
            </a:r>
          </a:p>
        </p:txBody>
      </p:sp>
      <p:pic>
        <p:nvPicPr>
          <p:cNvPr id="32770" name="Picture 2" descr="C:\Users\Андрей\Desktop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1763" y="1270000"/>
            <a:ext cx="238125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C:\Users\Андрей\Desktop\1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438" y="3517900"/>
            <a:ext cx="2071687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4" descr="C:\Users\Андрей\Desktop\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1382713"/>
            <a:ext cx="2424113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C:\Users\Андрей\Desktop\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3933825"/>
            <a:ext cx="28924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1547813" y="512763"/>
            <a:ext cx="6337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Осязание. Общая и мелкая моторика</a:t>
            </a:r>
          </a:p>
        </p:txBody>
      </p:sp>
      <p:pic>
        <p:nvPicPr>
          <p:cNvPr id="33794" name="Picture 4" descr="C:\Users\Андрей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338" y="1379538"/>
            <a:ext cx="2366962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C:\Users\Андрей\Desktop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3789363"/>
            <a:ext cx="34559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C:\Users\Андрей\Desktop\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4138" y="3670300"/>
            <a:ext cx="2497137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C:\Users\Андрей\Desktop\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30956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600" smtClean="0">
                <a:latin typeface="Arial" charset="0"/>
              </a:rPr>
              <a:t> </a:t>
            </a:r>
            <a:r>
              <a:rPr lang="ru-RU" sz="6600" b="1" smtClean="0">
                <a:solidFill>
                  <a:srgbClr val="3333FF"/>
                </a:solidFill>
                <a:latin typeface="Arial" charset="0"/>
              </a:rPr>
              <a:t>Спасибо за  внимание!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 txBox="1">
            <a:spLocks/>
          </p:cNvSpPr>
          <p:nvPr/>
        </p:nvSpPr>
        <p:spPr bwMode="auto">
          <a:xfrm>
            <a:off x="1187450" y="404813"/>
            <a:ext cx="7272338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Как видят мир при </a:t>
            </a:r>
          </a:p>
          <a:p>
            <a:pPr algn="ctr"/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дальнозоркости</a:t>
            </a:r>
          </a:p>
        </p:txBody>
      </p:sp>
      <p:pic>
        <p:nvPicPr>
          <p:cNvPr id="2052" name="Picture 4" descr="http://rovno.shary.ua/sites/default/files/images/shary_dzndbuqa_281_39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899591" y="2060848"/>
            <a:ext cx="7869443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дальнозорк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557338"/>
            <a:ext cx="742315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 txBox="1">
            <a:spLocks/>
          </p:cNvSpPr>
          <p:nvPr/>
        </p:nvSpPr>
        <p:spPr bwMode="auto">
          <a:xfrm>
            <a:off x="1187450" y="404813"/>
            <a:ext cx="7272338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Как видят мир при </a:t>
            </a:r>
          </a:p>
          <a:p>
            <a:pPr algn="ctr"/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близорукости</a:t>
            </a:r>
          </a:p>
        </p:txBody>
      </p:sp>
      <p:pic>
        <p:nvPicPr>
          <p:cNvPr id="3074" name="Picture 2" descr="I:\родительское собрание\близорукость (2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743740"/>
            <a:ext cx="7553385" cy="479192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близорукос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484313"/>
            <a:ext cx="6762750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 txBox="1">
            <a:spLocks/>
          </p:cNvSpPr>
          <p:nvPr/>
        </p:nvSpPr>
        <p:spPr bwMode="auto">
          <a:xfrm>
            <a:off x="1187450" y="115888"/>
            <a:ext cx="7272338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Как видят мир при </a:t>
            </a:r>
          </a:p>
          <a:p>
            <a:pPr algn="ctr"/>
            <a:r>
              <a:rPr lang="ru-RU" sz="4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астигматизме</a:t>
            </a:r>
          </a:p>
        </p:txBody>
      </p:sp>
      <p:pic>
        <p:nvPicPr>
          <p:cNvPr id="4098" name="Picture 2" descr="http://varikozinfov9.ru/articles/wp-content/uploads/2016/08/83704056-varikoznoe-rasshirenie-ven-lechenie-piyavkam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344055"/>
            <a:ext cx="7344816" cy="528023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astigmatiz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985838"/>
            <a:ext cx="5472113" cy="409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z="4000" b="1" smtClean="0">
                <a:solidFill>
                  <a:srgbClr val="0070C0"/>
                </a:solidFill>
                <a:latin typeface="Arial" charset="0"/>
              </a:rPr>
              <a:t>Как видят мир при </a:t>
            </a:r>
            <a:br>
              <a:rPr lang="ru-RU" sz="4000" b="1" smtClean="0">
                <a:solidFill>
                  <a:srgbClr val="0070C0"/>
                </a:solidFill>
                <a:latin typeface="Arial" charset="0"/>
              </a:rPr>
            </a:br>
            <a:r>
              <a:rPr lang="ru-RU" sz="4000" b="1" smtClean="0">
                <a:solidFill>
                  <a:srgbClr val="0070C0"/>
                </a:solidFill>
                <a:latin typeface="Arial" charset="0"/>
              </a:rPr>
              <a:t>амблиопии</a:t>
            </a:r>
            <a:br>
              <a:rPr lang="ru-RU" sz="4000" b="1" smtClean="0">
                <a:solidFill>
                  <a:srgbClr val="0070C0"/>
                </a:solidFill>
                <a:latin typeface="Arial" charset="0"/>
              </a:rPr>
            </a:br>
            <a:endParaRPr lang="ru-RU" sz="4000" b="1" smtClean="0">
              <a:solidFill>
                <a:srgbClr val="0070C0"/>
              </a:solidFill>
              <a:latin typeface="Arial" charset="0"/>
            </a:endParaRPr>
          </a:p>
        </p:txBody>
      </p:sp>
      <p:pic>
        <p:nvPicPr>
          <p:cNvPr id="21506" name="Picture 4" descr="ambylop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557338"/>
            <a:ext cx="2424112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B0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155</Words>
  <Application>Microsoft Office PowerPoint</Application>
  <PresentationFormat>Экран (4:3)</PresentationFormat>
  <Paragraphs>39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видят мир при  амблиопии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Бабич</cp:lastModifiedBy>
  <cp:revision>82</cp:revision>
  <dcterms:created xsi:type="dcterms:W3CDTF">2014-07-06T18:18:01Z</dcterms:created>
  <dcterms:modified xsi:type="dcterms:W3CDTF">2017-09-10T14:01:56Z</dcterms:modified>
</cp:coreProperties>
</file>