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7"/>
  </p:handoutMasterIdLst>
  <p:sldIdLst>
    <p:sldId id="276" r:id="rId2"/>
    <p:sldId id="297" r:id="rId3"/>
    <p:sldId id="298" r:id="rId4"/>
    <p:sldId id="258" r:id="rId5"/>
    <p:sldId id="305" r:id="rId6"/>
    <p:sldId id="306" r:id="rId7"/>
    <p:sldId id="307" r:id="rId8"/>
    <p:sldId id="308" r:id="rId9"/>
    <p:sldId id="309" r:id="rId10"/>
    <p:sldId id="293" r:id="rId11"/>
    <p:sldId id="311" r:id="rId12"/>
    <p:sldId id="257" r:id="rId13"/>
    <p:sldId id="283" r:id="rId14"/>
    <p:sldId id="304" r:id="rId15"/>
    <p:sldId id="303" r:id="rId1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99"/>
    <a:srgbClr val="7849D7"/>
    <a:srgbClr val="669900"/>
    <a:srgbClr val="C9C9FF"/>
    <a:srgbClr val="C9E0A8"/>
    <a:srgbClr val="99CCFF"/>
    <a:srgbClr val="FFFFFF"/>
    <a:srgbClr val="5326A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67" autoAdjust="0"/>
    <p:restoredTop sz="94660"/>
  </p:normalViewPr>
  <p:slideViewPr>
    <p:cSldViewPr>
      <p:cViewPr>
        <p:scale>
          <a:sx n="107" d="100"/>
          <a:sy n="107" d="100"/>
        </p:scale>
        <p:origin x="-84" y="-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ru-RU"/>
          </a:p>
        </p:txBody>
      </p:sp>
      <p:sp>
        <p:nvSpPr>
          <p:cNvPr id="9523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ru-RU"/>
          </a:p>
        </p:txBody>
      </p:sp>
      <p:sp>
        <p:nvSpPr>
          <p:cNvPr id="9523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ru-RU"/>
          </a:p>
        </p:txBody>
      </p:sp>
      <p:sp>
        <p:nvSpPr>
          <p:cNvPr id="9523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84D0682D-D0AC-4E53-B579-90F37C737098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193465797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 bwMode="gray">
      <p:bgPr>
        <a:blipFill dpi="0" rotWithShape="0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6553200" y="6372225"/>
            <a:ext cx="2133600" cy="244475"/>
          </a:xfrm>
        </p:spPr>
        <p:txBody>
          <a:bodyPr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endParaRPr lang="en-US" altLang="ru-RU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5486400" y="1524000"/>
            <a:ext cx="3135313" cy="244475"/>
          </a:xfrm>
        </p:spPr>
        <p:txBody>
          <a:bodyPr/>
          <a:lstStyle>
            <a:lvl1pPr>
              <a:defRPr sz="1800" b="1" i="1">
                <a:solidFill>
                  <a:schemeClr val="accent1"/>
                </a:solidFill>
              </a:defRPr>
            </a:lvl1pPr>
          </a:lstStyle>
          <a:p>
            <a:r>
              <a:rPr lang="en-US" altLang="ru-RU"/>
              <a:t>www.themegallery.com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3505200" y="6400800"/>
            <a:ext cx="2133600" cy="244475"/>
          </a:xfrm>
        </p:spPr>
        <p:txBody>
          <a:bodyPr/>
          <a:lstStyle>
            <a:lvl1pPr>
              <a:defRPr sz="1200">
                <a:solidFill>
                  <a:schemeClr val="bg1"/>
                </a:solidFill>
              </a:defRPr>
            </a:lvl1pPr>
          </a:lstStyle>
          <a:p>
            <a:fld id="{3CF6F8A9-D1BF-43A7-9B1C-F0E5935AF434}" type="slidenum">
              <a:rPr lang="en-US" altLang="ru-RU"/>
              <a:pPr/>
              <a:t>‹#›</a:t>
            </a:fld>
            <a:endParaRPr lang="en-US" altLang="ru-RU"/>
          </a:p>
        </p:txBody>
      </p:sp>
      <p:sp>
        <p:nvSpPr>
          <p:cNvPr id="3086" name="Text Box 14"/>
          <p:cNvSpPr txBox="1">
            <a:spLocks noChangeArrowheads="1"/>
          </p:cNvSpPr>
          <p:nvPr/>
        </p:nvSpPr>
        <p:spPr bwMode="gray">
          <a:xfrm>
            <a:off x="228600" y="152400"/>
            <a:ext cx="1143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ru-RU" sz="2400" b="1" i="1">
                <a:solidFill>
                  <a:schemeClr val="bg2"/>
                </a:solidFill>
              </a:rPr>
              <a:t>LOGO</a:t>
            </a:r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09600" y="762000"/>
            <a:ext cx="8077200" cy="942975"/>
          </a:xfr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4400" b="0"/>
            </a:lvl1pPr>
          </a:lstStyle>
          <a:p>
            <a:pPr lvl="0"/>
            <a:r>
              <a:rPr lang="ru-RU" altLang="ru-RU" noProof="0" smtClean="0"/>
              <a:t>Образец заголовка</a:t>
            </a:r>
            <a:endParaRPr lang="en-US" altLang="ru-RU" noProof="0" smtClean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905000" y="4419600"/>
            <a:ext cx="5791200" cy="3048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2000">
                <a:solidFill>
                  <a:schemeClr val="bg1"/>
                </a:solidFill>
              </a:defRPr>
            </a:lvl1pPr>
          </a:lstStyle>
          <a:p>
            <a:pPr lvl="0"/>
            <a:r>
              <a:rPr lang="ru-RU" altLang="ru-RU" noProof="0" smtClean="0"/>
              <a:t>Образец подзаголовка</a:t>
            </a:r>
            <a:endParaRPr lang="en-US" altLang="ru-RU" noProof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ru-RU"/>
              <a:t>www.themegallery.com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22272E8-2ED5-4341-B41D-471A07BA7731}" type="slidenum">
              <a:rPr lang="en-US" altLang="ru-RU"/>
              <a:pPr/>
              <a:t>‹#›</a:t>
            </a:fld>
            <a:endParaRPr lang="en-US" alt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11140357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77025" y="457200"/>
            <a:ext cx="2047875" cy="60198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457200"/>
            <a:ext cx="5991225" cy="60198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ru-RU"/>
              <a:t>www.themegallery.com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EB9A53DC-6B62-403B-91B1-D786A50012E0}" type="slidenum">
              <a:rPr lang="en-US" altLang="ru-RU"/>
              <a:pPr/>
              <a:t>‹#›</a:t>
            </a:fld>
            <a:endParaRPr lang="en-US" alt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40558763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457200"/>
            <a:ext cx="7086600" cy="4873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533400" y="1676400"/>
            <a:ext cx="8191500" cy="4800600"/>
          </a:xfrm>
        </p:spPr>
        <p:txBody>
          <a:bodyPr/>
          <a:lstStyle/>
          <a:p>
            <a:r>
              <a:rPr lang="ru-RU" smtClean="0"/>
              <a:t>Вставка таблицы</a:t>
            </a: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0"/>
          </p:nvPr>
        </p:nvSpPr>
        <p:spPr>
          <a:xfrm>
            <a:off x="6553200" y="6553200"/>
            <a:ext cx="2133600" cy="244475"/>
          </a:xfrm>
        </p:spPr>
        <p:txBody>
          <a:bodyPr/>
          <a:lstStyle>
            <a:lvl1pPr>
              <a:defRPr/>
            </a:lvl1pPr>
          </a:lstStyle>
          <a:p>
            <a:r>
              <a:rPr lang="en-US" altLang="ru-RU"/>
              <a:t>www.themegallery.com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>
          <a:xfrm>
            <a:off x="4191000" y="6534150"/>
            <a:ext cx="838200" cy="261938"/>
          </a:xfrm>
        </p:spPr>
        <p:txBody>
          <a:bodyPr/>
          <a:lstStyle>
            <a:lvl1pPr>
              <a:defRPr/>
            </a:lvl1pPr>
          </a:lstStyle>
          <a:p>
            <a:fld id="{FE1EB56B-A9E2-4D8F-B12E-DE7E797553A0}" type="slidenum">
              <a:rPr lang="en-US" altLang="ru-RU"/>
              <a:pPr/>
              <a:t>‹#›</a:t>
            </a:fld>
            <a:endParaRPr lang="en-US" alt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2"/>
          </p:nvPr>
        </p:nvSpPr>
        <p:spPr>
          <a:xfrm>
            <a:off x="381000" y="6534150"/>
            <a:ext cx="1905000" cy="261938"/>
          </a:xfrm>
        </p:spPr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27155867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ru-RU"/>
              <a:t>www.themegallery.com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49714814-B2F2-4DDD-9CA1-EEC76160F050}" type="slidenum">
              <a:rPr lang="en-US" altLang="ru-RU"/>
              <a:pPr/>
              <a:t>‹#›</a:t>
            </a:fld>
            <a:endParaRPr lang="en-US" alt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11965067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ru-RU"/>
              <a:t>www.themegallery.com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27237E0-9BEC-4222-898A-29C03EED644B}" type="slidenum">
              <a:rPr lang="en-US" altLang="ru-RU"/>
              <a:pPr/>
              <a:t>‹#›</a:t>
            </a:fld>
            <a:endParaRPr lang="en-US" alt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4627050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3400" y="1676400"/>
            <a:ext cx="401955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705350" y="1676400"/>
            <a:ext cx="401955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ru-RU"/>
              <a:t>www.themegallery.com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639B1AF8-D009-4828-B876-7BC451A5538D}" type="slidenum">
              <a:rPr lang="en-US" altLang="ru-RU"/>
              <a:pPr/>
              <a:t>‹#›</a:t>
            </a:fld>
            <a:endParaRPr lang="en-US" alt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14777191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ru-RU"/>
              <a:t>www.themegallery.com</a:t>
            </a:r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89623C7-A7F0-47F0-B395-89D13B79EFF0}" type="slidenum">
              <a:rPr lang="en-US" altLang="ru-RU"/>
              <a:pPr/>
              <a:t>‹#›</a:t>
            </a:fld>
            <a:endParaRPr lang="en-US" altLang="ru-RU"/>
          </a:p>
        </p:txBody>
      </p:sp>
      <p:sp>
        <p:nvSpPr>
          <p:cNvPr id="9" name="Дата 8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21733593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ru-RU"/>
              <a:t>www.themegallery.com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956BAE24-8827-4400-8822-EB4331B2888D}" type="slidenum">
              <a:rPr lang="en-US" altLang="ru-RU"/>
              <a:pPr/>
              <a:t>‹#›</a:t>
            </a:fld>
            <a:endParaRPr lang="en-US" alt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18903681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ижний колонтитул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ru-RU"/>
              <a:t>www.themegallery.com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C4B33D24-2FE3-4C55-B8AC-E80B74189A44}" type="slidenum">
              <a:rPr lang="en-US" altLang="ru-RU"/>
              <a:pPr/>
              <a:t>‹#›</a:t>
            </a:fld>
            <a:endParaRPr lang="en-US" alt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7634398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ru-RU"/>
              <a:t>www.themegallery.com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CC129ED-311E-4681-B6A6-F65BDF4E7997}" type="slidenum">
              <a:rPr lang="en-US" altLang="ru-RU"/>
              <a:pPr/>
              <a:t>‹#›</a:t>
            </a:fld>
            <a:endParaRPr lang="en-US" alt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11593931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ru-RU"/>
              <a:t>www.themegallery.com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FA976AE9-B1FF-4B76-8188-9EADADC7590A}" type="slidenum">
              <a:rPr lang="en-US" altLang="ru-RU"/>
              <a:pPr/>
              <a:t>‹#›</a:t>
            </a:fld>
            <a:endParaRPr lang="en-US" alt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2812332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gray">
      <p:bgPr>
        <a:blipFill dpi="0" rotWithShape="0"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gray">
          <a:xfrm>
            <a:off x="533400" y="1676400"/>
            <a:ext cx="8191500" cy="480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en-US" altLang="ru-RU" smtClean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gray">
          <a:xfrm>
            <a:off x="6553200" y="6553200"/>
            <a:ext cx="213360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/>
            </a:lvl1pPr>
          </a:lstStyle>
          <a:p>
            <a:r>
              <a:rPr lang="en-US" altLang="ru-RU"/>
              <a:t>www.themegallery.com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gray">
          <a:xfrm>
            <a:off x="4191000" y="6534150"/>
            <a:ext cx="838200" cy="261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/>
            </a:lvl1pPr>
          </a:lstStyle>
          <a:p>
            <a:fld id="{BAD58F94-AF57-4746-8759-BE3A999C7AE8}" type="slidenum">
              <a:rPr lang="en-US" altLang="ru-RU"/>
              <a:pPr/>
              <a:t>‹#›</a:t>
            </a:fld>
            <a:endParaRPr lang="en-US" altLang="ru-RU"/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gray">
          <a:xfrm>
            <a:off x="1066800" y="457200"/>
            <a:ext cx="7086600" cy="487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  <a:endParaRPr lang="en-US" altLang="ru-RU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gray">
          <a:xfrm>
            <a:off x="381000" y="6534150"/>
            <a:ext cx="1905000" cy="261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/>
            </a:lvl1pPr>
          </a:lstStyle>
          <a:p>
            <a:endParaRPr lang="en-US" altLang="ru-RU"/>
          </a:p>
        </p:txBody>
      </p:sp>
      <p:pic>
        <p:nvPicPr>
          <p:cNvPr id="1125" name="Picture 101" descr="arrow"/>
          <p:cNvPicPr>
            <a:picLocks noChangeAspect="1" noChangeArrowheads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39125" y="447675"/>
            <a:ext cx="609600" cy="609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iming>
    <p:tnLst>
      <p:par>
        <p:cTn id="1" dur="indefinite" restart="never" nodeType="tmRoot"/>
      </p:par>
    </p:tnLst>
  </p:timing>
  <p:hf sldNum="0" hdr="0" dt="0"/>
  <p:txStyles>
    <p:titleStyle>
      <a:lvl1pPr algn="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+mj-lt"/>
          <a:ea typeface="+mj-ea"/>
          <a:cs typeface="+mj-cs"/>
        </a:defRPr>
      </a:lvl1pPr>
      <a:lvl2pPr algn="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</a:defRPr>
      </a:lvl2pPr>
      <a:lvl3pPr algn="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</a:defRPr>
      </a:lvl3pPr>
      <a:lvl4pPr algn="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</a:defRPr>
      </a:lvl4pPr>
      <a:lvl5pPr algn="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</a:defRPr>
      </a:lvl5pPr>
      <a:lvl6pPr marL="457200" algn="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</a:defRPr>
      </a:lvl6pPr>
      <a:lvl7pPr marL="914400" algn="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</a:defRPr>
      </a:lvl7pPr>
      <a:lvl8pPr marL="1371600" algn="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</a:defRPr>
      </a:lvl8pPr>
      <a:lvl9pPr marL="1828800" algn="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Font typeface="Wingdings" pitchFamily="2" charset="2"/>
        <a:buChar char="v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6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60" name="Rectangle 4"/>
          <p:cNvSpPr>
            <a:spLocks noGrp="1" noChangeArrowheads="1"/>
          </p:cNvSpPr>
          <p:nvPr>
            <p:ph type="ctrTitle"/>
          </p:nvPr>
        </p:nvSpPr>
        <p:spPr>
          <a:xfrm>
            <a:off x="609600" y="476672"/>
            <a:ext cx="7850832" cy="1008113"/>
          </a:xfrm>
        </p:spPr>
        <p:txBody>
          <a:bodyPr/>
          <a:lstStyle/>
          <a:p>
            <a:pPr algn="ctr"/>
            <a:r>
              <a:rPr lang="ru-RU" altLang="ru-RU" sz="3600" b="1" dirty="0" err="1" smtClean="0">
                <a:latin typeface="Times New Roman" pitchFamily="18" charset="0"/>
                <a:cs typeface="Times New Roman" pitchFamily="18" charset="0"/>
              </a:rPr>
              <a:t>Социо</a:t>
            </a:r>
            <a:r>
              <a:rPr lang="ru-RU" altLang="ru-RU" sz="3600" b="1" dirty="0" smtClean="0">
                <a:latin typeface="Times New Roman" pitchFamily="18" charset="0"/>
                <a:cs typeface="Times New Roman" pitchFamily="18" charset="0"/>
              </a:rPr>
              <a:t>-игровая технология в работе педагога – психолога ДОУ</a:t>
            </a:r>
            <a:endParaRPr lang="en-US" alt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0661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4067944" y="3645024"/>
            <a:ext cx="5143128" cy="1080120"/>
          </a:xfrm>
        </p:spPr>
        <p:txBody>
          <a:bodyPr/>
          <a:lstStyle/>
          <a:p>
            <a:pPr algn="l">
              <a:lnSpc>
                <a:spcPct val="80000"/>
              </a:lnSpc>
            </a:pPr>
            <a:r>
              <a:rPr lang="ru-RU" altLang="ru-RU" sz="2800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Подготовила </a:t>
            </a:r>
          </a:p>
          <a:p>
            <a:pPr algn="l">
              <a:lnSpc>
                <a:spcPct val="80000"/>
              </a:lnSpc>
            </a:pPr>
            <a:r>
              <a:rPr lang="ru-RU" altLang="ru-RU" sz="2800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педагог – психолог </a:t>
            </a:r>
          </a:p>
          <a:p>
            <a:pPr algn="l">
              <a:lnSpc>
                <a:spcPct val="80000"/>
              </a:lnSpc>
            </a:pPr>
            <a:r>
              <a:rPr lang="ru-RU" altLang="ru-RU" sz="2800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МБДОУ д/с № 17«Здоровячок»</a:t>
            </a:r>
            <a:endParaRPr lang="ru-RU" altLang="ru-RU" sz="2800" dirty="0">
              <a:solidFill>
                <a:schemeClr val="bg1">
                  <a:lumMod val="9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l">
              <a:lnSpc>
                <a:spcPct val="80000"/>
              </a:lnSpc>
            </a:pPr>
            <a:r>
              <a:rPr lang="ru-RU" altLang="ru-RU" sz="2800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Бабич Янина Анатольевна</a:t>
            </a:r>
            <a:endParaRPr lang="en-US" altLang="ru-RU" sz="2800" dirty="0">
              <a:solidFill>
                <a:schemeClr val="bg1">
                  <a:lumMod val="9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1139" name="Group 3"/>
          <p:cNvGrpSpPr>
            <a:grpSpLocks/>
          </p:cNvGrpSpPr>
          <p:nvPr/>
        </p:nvGrpSpPr>
        <p:grpSpPr bwMode="auto">
          <a:xfrm>
            <a:off x="467544" y="1705382"/>
            <a:ext cx="2824519" cy="4700736"/>
            <a:chOff x="960" y="1104"/>
            <a:chExt cx="1104" cy="2688"/>
          </a:xfrm>
        </p:grpSpPr>
        <p:sp>
          <p:nvSpPr>
            <p:cNvPr id="91140" name="AutoShape 4"/>
            <p:cNvSpPr>
              <a:spLocks noChangeArrowheads="1"/>
            </p:cNvSpPr>
            <p:nvPr/>
          </p:nvSpPr>
          <p:spPr bwMode="gray">
            <a:xfrm>
              <a:off x="1008" y="2112"/>
              <a:ext cx="1008" cy="1680"/>
            </a:xfrm>
            <a:prstGeom prst="roundRect">
              <a:avLst>
                <a:gd name="adj" fmla="val 7935"/>
              </a:avLst>
            </a:prstGeom>
            <a:gradFill rotWithShape="1">
              <a:gsLst>
                <a:gs pos="0">
                  <a:schemeClr val="accent2">
                    <a:gamma/>
                    <a:shade val="57647"/>
                    <a:invGamma/>
                  </a:schemeClr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  <a:effectLst>
              <a:prstShdw prst="shdw12">
                <a:srgbClr val="B2B2B2">
                  <a:alpha val="50000"/>
                </a:srgbClr>
              </a:prst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1141" name="Text Box 5"/>
            <p:cNvSpPr txBox="1">
              <a:spLocks noChangeArrowheads="1"/>
            </p:cNvSpPr>
            <p:nvPr/>
          </p:nvSpPr>
          <p:spPr bwMode="gray">
            <a:xfrm>
              <a:off x="986" y="2543"/>
              <a:ext cx="1002" cy="110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ctr" eaLnBrk="0" hangingPunct="0"/>
              <a:r>
                <a:rPr lang="ru-RU" altLang="ru-RU" sz="2400" b="1" dirty="0" smtClean="0">
                  <a:solidFill>
                    <a:schemeClr val="accent4"/>
                  </a:solidFill>
                </a:rPr>
                <a:t>Обучения </a:t>
              </a:r>
            </a:p>
            <a:p>
              <a:pPr algn="ctr" eaLnBrk="0" hangingPunct="0"/>
              <a:r>
                <a:rPr lang="ru-RU" altLang="ru-RU" sz="2400" b="1" dirty="0" smtClean="0">
                  <a:solidFill>
                    <a:schemeClr val="accent4"/>
                  </a:solidFill>
                </a:rPr>
                <a:t>детей </a:t>
              </a:r>
            </a:p>
            <a:p>
              <a:pPr algn="ctr" eaLnBrk="0" hangingPunct="0"/>
              <a:r>
                <a:rPr lang="ru-RU" altLang="ru-RU" sz="2400" b="1" dirty="0" smtClean="0">
                  <a:solidFill>
                    <a:schemeClr val="accent4"/>
                  </a:solidFill>
                </a:rPr>
                <a:t>правилам</a:t>
              </a:r>
            </a:p>
            <a:p>
              <a:pPr algn="ctr" eaLnBrk="0" hangingPunct="0"/>
              <a:r>
                <a:rPr lang="ru-RU" altLang="ru-RU" sz="2400" b="1" dirty="0" smtClean="0">
                  <a:solidFill>
                    <a:schemeClr val="accent4"/>
                  </a:solidFill>
                </a:rPr>
                <a:t> и культуре </a:t>
              </a:r>
            </a:p>
            <a:p>
              <a:pPr algn="ctr" eaLnBrk="0" hangingPunct="0"/>
              <a:r>
                <a:rPr lang="ru-RU" altLang="ru-RU" sz="2400" b="1" dirty="0" smtClean="0">
                  <a:solidFill>
                    <a:schemeClr val="accent4"/>
                  </a:solidFill>
                </a:rPr>
                <a:t>общения</a:t>
              </a:r>
              <a:endParaRPr lang="en-US" altLang="ru-RU" sz="2400" b="1" dirty="0">
                <a:solidFill>
                  <a:schemeClr val="accent4"/>
                </a:solidFill>
              </a:endParaRPr>
            </a:p>
          </p:txBody>
        </p:sp>
        <p:sp>
          <p:nvSpPr>
            <p:cNvPr id="91142" name="AutoShape 6"/>
            <p:cNvSpPr>
              <a:spLocks noChangeArrowheads="1"/>
            </p:cNvSpPr>
            <p:nvPr/>
          </p:nvSpPr>
          <p:spPr bwMode="gray">
            <a:xfrm>
              <a:off x="960" y="1104"/>
              <a:ext cx="1104" cy="1296"/>
            </a:xfrm>
            <a:prstGeom prst="roundRect">
              <a:avLst>
                <a:gd name="adj" fmla="val 17509"/>
              </a:avLst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1144" name="AutoShape 8"/>
            <p:cNvSpPr>
              <a:spLocks noChangeArrowheads="1"/>
            </p:cNvSpPr>
            <p:nvPr/>
          </p:nvSpPr>
          <p:spPr bwMode="gray">
            <a:xfrm>
              <a:off x="986" y="1118"/>
              <a:ext cx="1056" cy="321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9E0A8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1145" name="Text Box 9"/>
            <p:cNvSpPr txBox="1">
              <a:spLocks noChangeArrowheads="1"/>
            </p:cNvSpPr>
            <p:nvPr/>
          </p:nvSpPr>
          <p:spPr bwMode="gray">
            <a:xfrm>
              <a:off x="1008" y="1315"/>
              <a:ext cx="934" cy="616"/>
            </a:xfrm>
            <a:prstGeom prst="rect">
              <a:avLst/>
            </a:prstGeom>
            <a:noFill/>
            <a:ln>
              <a:noFill/>
            </a:ln>
            <a:effectLst>
              <a:outerShdw dist="35921" dir="2700000" algn="ctr" rotWithShape="0">
                <a:srgbClr val="000000"/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algn="ctr" eaLnBrk="0" hangingPunct="0"/>
              <a:r>
                <a:rPr lang="ru-RU" altLang="ru-RU" sz="3200" b="1" dirty="0" smtClean="0">
                  <a:solidFill>
                    <a:srgbClr val="FFFF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Первый</a:t>
              </a:r>
            </a:p>
            <a:p>
              <a:pPr algn="ctr" eaLnBrk="0" hangingPunct="0"/>
              <a:r>
                <a:rPr lang="ru-RU" altLang="ru-RU" sz="3200" b="1" dirty="0" smtClean="0">
                  <a:solidFill>
                    <a:srgbClr val="FFFF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 этап</a:t>
              </a:r>
              <a:endParaRPr lang="en-US" altLang="ru-RU" sz="3200" b="1" dirty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3600" dirty="0" smtClean="0"/>
              <a:t>Этапы работы </a:t>
            </a:r>
            <a:endParaRPr lang="ru-RU" sz="3600" dirty="0"/>
          </a:p>
        </p:txBody>
      </p:sp>
      <p:grpSp>
        <p:nvGrpSpPr>
          <p:cNvPr id="22" name="Group 3"/>
          <p:cNvGrpSpPr>
            <a:grpSpLocks/>
          </p:cNvGrpSpPr>
          <p:nvPr/>
        </p:nvGrpSpPr>
        <p:grpSpPr bwMode="auto">
          <a:xfrm>
            <a:off x="3635896" y="1729865"/>
            <a:ext cx="5256584" cy="5104706"/>
            <a:chOff x="960" y="1104"/>
            <a:chExt cx="1104" cy="2919"/>
          </a:xfrm>
        </p:grpSpPr>
        <p:sp>
          <p:nvSpPr>
            <p:cNvPr id="23" name="AutoShape 4"/>
            <p:cNvSpPr>
              <a:spLocks noChangeArrowheads="1"/>
            </p:cNvSpPr>
            <p:nvPr/>
          </p:nvSpPr>
          <p:spPr bwMode="gray">
            <a:xfrm>
              <a:off x="1008" y="2112"/>
              <a:ext cx="1008" cy="1680"/>
            </a:xfrm>
            <a:prstGeom prst="roundRect">
              <a:avLst>
                <a:gd name="adj" fmla="val 7935"/>
              </a:avLst>
            </a:prstGeom>
            <a:gradFill rotWithShape="1">
              <a:gsLst>
                <a:gs pos="0">
                  <a:schemeClr val="accent2">
                    <a:gamma/>
                    <a:shade val="57647"/>
                    <a:invGamma/>
                  </a:schemeClr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  <a:effectLst>
              <a:prstShdw prst="shdw12">
                <a:srgbClr val="B2B2B2">
                  <a:alpha val="50000"/>
                </a:srgbClr>
              </a:prst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4" name="Text Box 5"/>
            <p:cNvSpPr txBox="1">
              <a:spLocks noChangeArrowheads="1"/>
            </p:cNvSpPr>
            <p:nvPr/>
          </p:nvSpPr>
          <p:spPr bwMode="gray">
            <a:xfrm>
              <a:off x="1008" y="2386"/>
              <a:ext cx="1056" cy="163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marL="342900" lvl="0" indent="-342900">
                <a:buFont typeface="Arial" pitchFamily="34" charset="0"/>
                <a:buChar char="•"/>
              </a:pPr>
              <a:r>
                <a:rPr lang="ru-RU" sz="2000" b="1" dirty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Одна команда отвечает, другие внимательно слушают.</a:t>
              </a:r>
            </a:p>
            <a:p>
              <a:pPr marL="342900" lvl="0" indent="-342900">
                <a:buFont typeface="Arial" pitchFamily="34" charset="0"/>
                <a:buChar char="•"/>
              </a:pPr>
              <a:r>
                <a:rPr lang="ru-RU" sz="2000" b="1" dirty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Когда работаешь, не мешай другим.</a:t>
              </a:r>
            </a:p>
            <a:p>
              <a:pPr marL="342900" lvl="0" indent="-342900">
                <a:buFont typeface="Arial" pitchFamily="34" charset="0"/>
                <a:buChar char="•"/>
              </a:pPr>
              <a:r>
                <a:rPr lang="ru-RU" sz="2000" b="1" dirty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Справился сам, помоги другу.</a:t>
              </a:r>
            </a:p>
            <a:p>
              <a:pPr marL="342900" lvl="0" indent="-342900">
                <a:buFont typeface="Arial" pitchFamily="34" charset="0"/>
                <a:buChar char="•"/>
              </a:pPr>
              <a:r>
                <a:rPr lang="ru-RU" sz="2000" b="1" dirty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Главное - не бояться доказывать свою правоту.</a:t>
              </a:r>
            </a:p>
            <a:p>
              <a:pPr marL="342900" lvl="0" indent="-342900">
                <a:buFont typeface="Arial" pitchFamily="34" charset="0"/>
                <a:buChar char="•"/>
              </a:pPr>
              <a:r>
                <a:rPr lang="ru-RU" sz="2000" b="1" dirty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Умей попросить и принять помощь.</a:t>
              </a:r>
            </a:p>
          </p:txBody>
        </p:sp>
        <p:sp>
          <p:nvSpPr>
            <p:cNvPr id="25" name="AutoShape 6"/>
            <p:cNvSpPr>
              <a:spLocks noChangeArrowheads="1"/>
            </p:cNvSpPr>
            <p:nvPr/>
          </p:nvSpPr>
          <p:spPr bwMode="gray">
            <a:xfrm>
              <a:off x="960" y="1104"/>
              <a:ext cx="1104" cy="1296"/>
            </a:xfrm>
            <a:prstGeom prst="roundRect">
              <a:avLst>
                <a:gd name="adj" fmla="val 17509"/>
              </a:avLst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6" name="AutoShape 8"/>
            <p:cNvSpPr>
              <a:spLocks noChangeArrowheads="1"/>
            </p:cNvSpPr>
            <p:nvPr/>
          </p:nvSpPr>
          <p:spPr bwMode="gray">
            <a:xfrm>
              <a:off x="986" y="1118"/>
              <a:ext cx="1056" cy="321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9E0A8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7" name="Text Box 9"/>
            <p:cNvSpPr txBox="1">
              <a:spLocks noChangeArrowheads="1"/>
            </p:cNvSpPr>
            <p:nvPr/>
          </p:nvSpPr>
          <p:spPr bwMode="gray">
            <a:xfrm>
              <a:off x="960" y="1152"/>
              <a:ext cx="1082" cy="1250"/>
            </a:xfrm>
            <a:prstGeom prst="rect">
              <a:avLst/>
            </a:prstGeom>
            <a:noFill/>
            <a:ln>
              <a:noFill/>
            </a:ln>
            <a:effectLst>
              <a:outerShdw dist="35921" dir="2700000" algn="ctr" rotWithShape="0">
                <a:srgbClr val="000000"/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algn="ctr" eaLnBrk="0" hangingPunct="0"/>
              <a:r>
                <a:rPr lang="ru-RU" sz="3200" b="1" dirty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П</a:t>
              </a:r>
              <a:r>
                <a:rPr lang="ru-RU" sz="3200" b="1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равила:</a:t>
              </a:r>
            </a:p>
            <a:p>
              <a:pPr marL="342900" lvl="0" indent="-342900">
                <a:buFont typeface="Arial" pitchFamily="34" charset="0"/>
                <a:buChar char="•"/>
              </a:pPr>
              <a:r>
                <a:rPr lang="ru-RU" sz="2400" dirty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Один за всех и все за одного.</a:t>
              </a:r>
            </a:p>
            <a:p>
              <a:pPr marL="342900" lvl="0" indent="-342900">
                <a:buFont typeface="Arial" pitchFamily="34" charset="0"/>
                <a:buChar char="•"/>
              </a:pPr>
              <a:r>
                <a:rPr lang="ru-RU" sz="2400" dirty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Капитан не подводит команду, а команда не подводит капитана.</a:t>
              </a:r>
            </a:p>
            <a:p>
              <a:pPr algn="ctr" eaLnBrk="0" hangingPunct="0"/>
              <a:endParaRPr lang="en-US" altLang="ru-RU" sz="3200" b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20"/>
          <p:cNvGrpSpPr>
            <a:grpSpLocks/>
          </p:cNvGrpSpPr>
          <p:nvPr/>
        </p:nvGrpSpPr>
        <p:grpSpPr bwMode="auto">
          <a:xfrm>
            <a:off x="213824" y="1891614"/>
            <a:ext cx="3295385" cy="4602689"/>
            <a:chOff x="2121" y="1205"/>
            <a:chExt cx="1764" cy="2630"/>
          </a:xfrm>
        </p:grpSpPr>
        <p:sp>
          <p:nvSpPr>
            <p:cNvPr id="6" name="AutoShape 21"/>
            <p:cNvSpPr>
              <a:spLocks noChangeArrowheads="1"/>
            </p:cNvSpPr>
            <p:nvPr/>
          </p:nvSpPr>
          <p:spPr bwMode="gray">
            <a:xfrm>
              <a:off x="2212" y="2304"/>
              <a:ext cx="1605" cy="1531"/>
            </a:xfrm>
            <a:prstGeom prst="roundRect">
              <a:avLst>
                <a:gd name="adj" fmla="val 7935"/>
              </a:avLst>
            </a:prstGeom>
            <a:gradFill rotWithShape="1">
              <a:gsLst>
                <a:gs pos="0">
                  <a:schemeClr val="hlink">
                    <a:gamma/>
                    <a:shade val="60784"/>
                    <a:invGamma/>
                  </a:schemeClr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" name="AutoShape 23"/>
            <p:cNvSpPr>
              <a:spLocks noChangeArrowheads="1"/>
            </p:cNvSpPr>
            <p:nvPr/>
          </p:nvSpPr>
          <p:spPr bwMode="gray">
            <a:xfrm>
              <a:off x="2211" y="1205"/>
              <a:ext cx="1606" cy="1301"/>
            </a:xfrm>
            <a:prstGeom prst="roundRect">
              <a:avLst>
                <a:gd name="adj" fmla="val 17509"/>
              </a:avLst>
            </a:prstGeom>
            <a:solidFill>
              <a:schemeClr val="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" name="Text Box 26"/>
            <p:cNvSpPr txBox="1">
              <a:spLocks noChangeArrowheads="1"/>
            </p:cNvSpPr>
            <p:nvPr/>
          </p:nvSpPr>
          <p:spPr bwMode="gray">
            <a:xfrm>
              <a:off x="2121" y="2688"/>
              <a:ext cx="1764" cy="89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ctr" eaLnBrk="0" hangingPunct="0"/>
              <a:r>
                <a:rPr lang="ru-RU" altLang="ru-RU" sz="2400" b="1" dirty="0" smtClean="0">
                  <a:solidFill>
                    <a:schemeClr val="accent4"/>
                  </a:solidFill>
                </a:rPr>
                <a:t>Ребенок </a:t>
              </a:r>
            </a:p>
            <a:p>
              <a:pPr algn="ctr" eaLnBrk="0" hangingPunct="0"/>
              <a:r>
                <a:rPr lang="ru-RU" altLang="ru-RU" sz="2400" b="1" dirty="0" smtClean="0">
                  <a:solidFill>
                    <a:schemeClr val="accent4"/>
                  </a:solidFill>
                </a:rPr>
                <a:t>учится </a:t>
              </a:r>
            </a:p>
            <a:p>
              <a:pPr algn="ctr" eaLnBrk="0" hangingPunct="0"/>
              <a:r>
                <a:rPr lang="ru-RU" altLang="ru-RU" sz="2400" b="1" dirty="0">
                  <a:solidFill>
                    <a:schemeClr val="accent4"/>
                  </a:solidFill>
                </a:rPr>
                <a:t>о</a:t>
              </a:r>
              <a:r>
                <a:rPr lang="ru-RU" altLang="ru-RU" sz="2400" b="1" dirty="0" smtClean="0">
                  <a:solidFill>
                    <a:schemeClr val="accent4"/>
                  </a:solidFill>
                </a:rPr>
                <a:t>рганизовывать</a:t>
              </a:r>
            </a:p>
            <a:p>
              <a:pPr algn="ctr" eaLnBrk="0" hangingPunct="0"/>
              <a:r>
                <a:rPr lang="ru-RU" altLang="ru-RU" sz="2400" b="1" dirty="0" smtClean="0">
                  <a:solidFill>
                    <a:schemeClr val="accent4"/>
                  </a:solidFill>
                </a:rPr>
                <a:t> общение</a:t>
              </a:r>
              <a:endParaRPr lang="en-US" altLang="ru-RU" sz="2400" b="1" dirty="0">
                <a:solidFill>
                  <a:schemeClr val="accent4"/>
                </a:solidFill>
              </a:endParaRPr>
            </a:p>
          </p:txBody>
        </p:sp>
        <p:sp>
          <p:nvSpPr>
            <p:cNvPr id="9" name="Text Box 27"/>
            <p:cNvSpPr txBox="1">
              <a:spLocks noChangeArrowheads="1"/>
            </p:cNvSpPr>
            <p:nvPr/>
          </p:nvSpPr>
          <p:spPr bwMode="gray">
            <a:xfrm>
              <a:off x="2266" y="1584"/>
              <a:ext cx="1465" cy="616"/>
            </a:xfrm>
            <a:prstGeom prst="rect">
              <a:avLst/>
            </a:prstGeom>
            <a:noFill/>
            <a:ln>
              <a:noFill/>
            </a:ln>
            <a:effectLst>
              <a:outerShdw dist="35921" dir="2700000" algn="ctr" rotWithShape="0">
                <a:srgbClr val="000000"/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algn="ctr" eaLnBrk="0" hangingPunct="0"/>
              <a:r>
                <a:rPr lang="ru-RU" altLang="ru-RU" sz="3200" b="1" dirty="0" smtClean="0">
                  <a:solidFill>
                    <a:srgbClr val="FFFF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Второй </a:t>
              </a:r>
            </a:p>
            <a:p>
              <a:pPr algn="ctr" eaLnBrk="0" hangingPunct="0"/>
              <a:r>
                <a:rPr lang="ru-RU" altLang="ru-RU" sz="3200" b="1" dirty="0" smtClean="0">
                  <a:solidFill>
                    <a:srgbClr val="FFFF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этап</a:t>
              </a:r>
              <a:endParaRPr lang="en-US" altLang="ru-RU" sz="3200" b="1" dirty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</p:grpSp>
      <p:grpSp>
        <p:nvGrpSpPr>
          <p:cNvPr id="10" name="Group 11"/>
          <p:cNvGrpSpPr>
            <a:grpSpLocks/>
          </p:cNvGrpSpPr>
          <p:nvPr/>
        </p:nvGrpSpPr>
        <p:grpSpPr bwMode="auto">
          <a:xfrm>
            <a:off x="5427470" y="1928317"/>
            <a:ext cx="3511464" cy="4534187"/>
            <a:chOff x="3631" y="1536"/>
            <a:chExt cx="1293" cy="2257"/>
          </a:xfrm>
        </p:grpSpPr>
        <p:sp>
          <p:nvSpPr>
            <p:cNvPr id="11" name="AutoShape 12"/>
            <p:cNvSpPr>
              <a:spLocks noChangeArrowheads="1"/>
            </p:cNvSpPr>
            <p:nvPr/>
          </p:nvSpPr>
          <p:spPr bwMode="gray">
            <a:xfrm>
              <a:off x="3735" y="2401"/>
              <a:ext cx="1139" cy="1392"/>
            </a:xfrm>
            <a:prstGeom prst="roundRect">
              <a:avLst>
                <a:gd name="adj" fmla="val 7935"/>
              </a:avLst>
            </a:prstGeom>
            <a:gradFill rotWithShape="1">
              <a:gsLst>
                <a:gs pos="0">
                  <a:schemeClr val="folHlink">
                    <a:gamma/>
                    <a:shade val="46275"/>
                    <a:invGamma/>
                  </a:schemeClr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ffectLst>
              <a:prstShdw prst="shdw11">
                <a:srgbClr val="B2B2B2">
                  <a:alpha val="50000"/>
                </a:srgbClr>
              </a:prst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2" name="Text Box 13"/>
            <p:cNvSpPr txBox="1">
              <a:spLocks noChangeArrowheads="1"/>
            </p:cNvSpPr>
            <p:nvPr/>
          </p:nvSpPr>
          <p:spPr bwMode="gray">
            <a:xfrm>
              <a:off x="3711" y="2739"/>
              <a:ext cx="1213" cy="9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ctr" eaLnBrk="0" hangingPunct="0"/>
              <a:r>
                <a:rPr lang="ru-RU" altLang="ru-RU" sz="2400" b="1" dirty="0" smtClean="0">
                  <a:solidFill>
                    <a:schemeClr val="accent4"/>
                  </a:solidFill>
                </a:rPr>
                <a:t>Через </a:t>
              </a:r>
            </a:p>
            <a:p>
              <a:pPr algn="ctr" eaLnBrk="0" hangingPunct="0"/>
              <a:r>
                <a:rPr lang="ru-RU" altLang="ru-RU" sz="2400" b="1" dirty="0" smtClean="0">
                  <a:solidFill>
                    <a:schemeClr val="accent4"/>
                  </a:solidFill>
                </a:rPr>
                <a:t>общение </a:t>
              </a:r>
            </a:p>
            <a:p>
              <a:pPr algn="ctr" eaLnBrk="0" hangingPunct="0"/>
              <a:r>
                <a:rPr lang="ru-RU" altLang="ru-RU" sz="2400" b="1" dirty="0" smtClean="0">
                  <a:solidFill>
                    <a:schemeClr val="accent4"/>
                  </a:solidFill>
                </a:rPr>
                <a:t>педагог </a:t>
              </a:r>
            </a:p>
            <a:p>
              <a:pPr algn="ctr" eaLnBrk="0" hangingPunct="0"/>
              <a:r>
                <a:rPr lang="ru-RU" altLang="ru-RU" sz="2400" b="1" dirty="0" smtClean="0">
                  <a:solidFill>
                    <a:schemeClr val="accent4"/>
                  </a:solidFill>
                </a:rPr>
                <a:t>развивает </a:t>
              </a:r>
            </a:p>
            <a:p>
              <a:pPr algn="ctr" eaLnBrk="0" hangingPunct="0"/>
              <a:r>
                <a:rPr lang="ru-RU" altLang="ru-RU" sz="2400" b="1" dirty="0" smtClean="0">
                  <a:solidFill>
                    <a:schemeClr val="accent4"/>
                  </a:solidFill>
                </a:rPr>
                <a:t>ребенка</a:t>
              </a:r>
              <a:endParaRPr lang="en-US" altLang="ru-RU" sz="2400" b="1" dirty="0">
                <a:solidFill>
                  <a:schemeClr val="accent4"/>
                </a:solidFill>
              </a:endParaRPr>
            </a:p>
          </p:txBody>
        </p:sp>
        <p:grpSp>
          <p:nvGrpSpPr>
            <p:cNvPr id="13" name="Group 14"/>
            <p:cNvGrpSpPr>
              <a:grpSpLocks/>
            </p:cNvGrpSpPr>
            <p:nvPr/>
          </p:nvGrpSpPr>
          <p:grpSpPr bwMode="auto">
            <a:xfrm>
              <a:off x="3711" y="1536"/>
              <a:ext cx="1184" cy="1134"/>
              <a:chOff x="3563" y="1682"/>
              <a:chExt cx="1496" cy="1703"/>
            </a:xfrm>
          </p:grpSpPr>
          <p:sp>
            <p:nvSpPr>
              <p:cNvPr id="15" name="AutoShape 15"/>
              <p:cNvSpPr>
                <a:spLocks noChangeArrowheads="1"/>
              </p:cNvSpPr>
              <p:nvPr/>
            </p:nvSpPr>
            <p:spPr bwMode="gray">
              <a:xfrm>
                <a:off x="3563" y="1682"/>
                <a:ext cx="1496" cy="1703"/>
              </a:xfrm>
              <a:prstGeom prst="roundRect">
                <a:avLst>
                  <a:gd name="adj" fmla="val 17509"/>
                </a:avLst>
              </a:prstGeom>
              <a:solidFill>
                <a:schemeClr val="folHlink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6" name="AutoShape 17"/>
              <p:cNvSpPr>
                <a:spLocks noChangeArrowheads="1"/>
              </p:cNvSpPr>
              <p:nvPr/>
            </p:nvSpPr>
            <p:spPr bwMode="gray">
              <a:xfrm>
                <a:off x="3728" y="1701"/>
                <a:ext cx="1304" cy="446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CCB9F0"/>
                  </a:gs>
                  <a:gs pos="100000">
                    <a:schemeClr val="folHlink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sp>
          <p:nvSpPr>
            <p:cNvPr id="14" name="Text Box 18"/>
            <p:cNvSpPr txBox="1">
              <a:spLocks noChangeArrowheads="1"/>
            </p:cNvSpPr>
            <p:nvPr/>
          </p:nvSpPr>
          <p:spPr bwMode="gray">
            <a:xfrm>
              <a:off x="3631" y="1807"/>
              <a:ext cx="1293" cy="553"/>
            </a:xfrm>
            <a:prstGeom prst="rect">
              <a:avLst/>
            </a:prstGeom>
            <a:noFill/>
            <a:ln>
              <a:noFill/>
            </a:ln>
            <a:effectLst>
              <a:outerShdw dist="35921" dir="2700000" algn="ctr" rotWithShape="0">
                <a:srgbClr val="000000"/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algn="ctr" eaLnBrk="0" hangingPunct="0"/>
              <a:r>
                <a:rPr lang="ru-RU" altLang="ru-RU" sz="3200" b="1" dirty="0" smtClean="0">
                  <a:solidFill>
                    <a:srgbClr val="FFFF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Третий </a:t>
              </a:r>
            </a:p>
            <a:p>
              <a:pPr algn="ctr" eaLnBrk="0" hangingPunct="0"/>
              <a:r>
                <a:rPr lang="ru-RU" altLang="ru-RU" sz="3200" b="1" dirty="0" smtClean="0">
                  <a:solidFill>
                    <a:srgbClr val="FFFF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этап</a:t>
              </a:r>
              <a:endParaRPr lang="en-US" altLang="ru-RU" sz="3200" b="1" dirty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10807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>
          <a:xfrm>
            <a:off x="1066800" y="260648"/>
            <a:ext cx="7177608" cy="828377"/>
          </a:xfrm>
        </p:spPr>
        <p:txBody>
          <a:bodyPr/>
          <a:lstStyle/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Группы игровых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заданий</a:t>
            </a:r>
            <a:r>
              <a:rPr lang="ru-RU" altLang="ru-RU" dirty="0" smtClean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endParaRPr lang="en-US" altLang="ru-RU" dirty="0">
              <a:solidFill>
                <a:schemeClr val="accent3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0992" name="Text Box 32"/>
          <p:cNvSpPr txBox="1">
            <a:spLocks noChangeArrowheads="1"/>
          </p:cNvSpPr>
          <p:nvPr/>
        </p:nvSpPr>
        <p:spPr bwMode="auto">
          <a:xfrm>
            <a:off x="1660525" y="722313"/>
            <a:ext cx="1841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ru-RU" altLang="ru-RU"/>
          </a:p>
        </p:txBody>
      </p:sp>
      <p:sp>
        <p:nvSpPr>
          <p:cNvPr id="40999" name="AutoShape 39"/>
          <p:cNvSpPr>
            <a:spLocks noChangeArrowheads="1"/>
          </p:cNvSpPr>
          <p:nvPr/>
        </p:nvSpPr>
        <p:spPr bwMode="gray">
          <a:xfrm>
            <a:off x="1186644" y="4697122"/>
            <a:ext cx="7406961" cy="748102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28575" algn="ctr">
            <a:solidFill>
              <a:schemeClr val="bg2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76200" dir="10800000" kx="-3284103" algn="b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ru-RU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Игры творческого самоутверждения</a:t>
            </a:r>
            <a:endParaRPr lang="en-US" altLang="ru-RU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1000" name="AutoShape 40"/>
          <p:cNvSpPr>
            <a:spLocks noChangeArrowheads="1"/>
          </p:cNvSpPr>
          <p:nvPr/>
        </p:nvSpPr>
        <p:spPr bwMode="gray">
          <a:xfrm>
            <a:off x="1115616" y="3635976"/>
            <a:ext cx="7417804" cy="833165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28575" algn="ctr">
            <a:solidFill>
              <a:schemeClr val="bg2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76200" dir="10800000" kx="-3284103" algn="b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ru-RU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Игры </a:t>
            </a:r>
            <a:r>
              <a:rPr lang="ru-RU" sz="2800" b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социо</a:t>
            </a:r>
            <a:r>
              <a:rPr lang="ru-RU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-игрового приобщения к делу</a:t>
            </a:r>
            <a:endParaRPr lang="en-US" altLang="ru-RU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1001" name="AutoShape 41"/>
          <p:cNvSpPr>
            <a:spLocks noChangeArrowheads="1"/>
          </p:cNvSpPr>
          <p:nvPr/>
        </p:nvSpPr>
        <p:spPr bwMode="gray">
          <a:xfrm>
            <a:off x="1186644" y="2717755"/>
            <a:ext cx="7417804" cy="724024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28575" algn="ctr">
            <a:solidFill>
              <a:schemeClr val="bg2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76200" dir="10800000" kx="-3284103" algn="b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ru-RU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Игры-разминки (разрядки)</a:t>
            </a:r>
            <a:endParaRPr lang="en-US" altLang="ru-RU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1002" name="AutoShape 42"/>
          <p:cNvSpPr>
            <a:spLocks noChangeArrowheads="1"/>
          </p:cNvSpPr>
          <p:nvPr/>
        </p:nvSpPr>
        <p:spPr bwMode="gray">
          <a:xfrm>
            <a:off x="1197486" y="1839861"/>
            <a:ext cx="7406961" cy="714970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28575" algn="ctr">
            <a:solidFill>
              <a:schemeClr val="bg2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76200" dir="10800000" kx="-3284103" algn="b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lvl="0" algn="ctr"/>
            <a:r>
              <a:rPr lang="ru-RU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Игры-задания для рабочего 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настроя</a:t>
            </a:r>
            <a:endParaRPr lang="ru-RU" sz="2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41003" name="Group 43"/>
          <p:cNvGrpSpPr>
            <a:grpSpLocks/>
          </p:cNvGrpSpPr>
          <p:nvPr/>
        </p:nvGrpSpPr>
        <p:grpSpPr bwMode="auto">
          <a:xfrm>
            <a:off x="556013" y="2006846"/>
            <a:ext cx="381000" cy="381000"/>
            <a:chOff x="2078" y="1680"/>
            <a:chExt cx="1615" cy="1615"/>
          </a:xfrm>
        </p:grpSpPr>
        <p:sp>
          <p:nvSpPr>
            <p:cNvPr id="41004" name="Oval 44"/>
            <p:cNvSpPr>
              <a:spLocks noChangeArrowheads="1"/>
            </p:cNvSpPr>
            <p:nvPr/>
          </p:nvSpPr>
          <p:spPr bwMode="gray">
            <a:xfrm>
              <a:off x="2078" y="1680"/>
              <a:ext cx="1615" cy="1615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gamma/>
                    <a:shade val="46275"/>
                    <a:invGamma/>
                  </a:srgbClr>
                </a:gs>
                <a:gs pos="50000">
                  <a:srgbClr val="FFFFFF"/>
                </a:gs>
                <a:gs pos="100000">
                  <a:srgbClr val="FFFFFF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5715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76200" dir="10800000" kx="-3284103" algn="b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1005" name="Oval 45"/>
            <p:cNvSpPr>
              <a:spLocks noChangeArrowheads="1"/>
            </p:cNvSpPr>
            <p:nvPr/>
          </p:nvSpPr>
          <p:spPr bwMode="gray">
            <a:xfrm>
              <a:off x="2170" y="1771"/>
              <a:ext cx="1430" cy="1430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gamma/>
                    <a:shade val="63529"/>
                    <a:invGamma/>
                  </a:srgbClr>
                </a:gs>
                <a:gs pos="50000">
                  <a:srgbClr val="FFFFFF"/>
                </a:gs>
                <a:gs pos="100000">
                  <a:srgbClr val="FFFFFF">
                    <a:gamma/>
                    <a:shade val="63529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76200" dir="10800000" kx="-3284103" algn="b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1006" name="Oval 46"/>
            <p:cNvSpPr>
              <a:spLocks noChangeArrowheads="1"/>
            </p:cNvSpPr>
            <p:nvPr/>
          </p:nvSpPr>
          <p:spPr bwMode="gray">
            <a:xfrm>
              <a:off x="2254" y="1856"/>
              <a:ext cx="1262" cy="1264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tint val="0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tint val="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ru-RU"/>
            </a:p>
          </p:txBody>
        </p:sp>
        <p:sp>
          <p:nvSpPr>
            <p:cNvPr id="41007" name="Oval 47"/>
            <p:cNvSpPr>
              <a:spLocks noChangeArrowheads="1"/>
            </p:cNvSpPr>
            <p:nvPr/>
          </p:nvSpPr>
          <p:spPr bwMode="gray">
            <a:xfrm>
              <a:off x="2254" y="1856"/>
              <a:ext cx="1262" cy="1264"/>
            </a:xfrm>
            <a:prstGeom prst="ellipse">
              <a:avLst/>
            </a:prstGeom>
            <a:gradFill rotWithShape="1">
              <a:gsLst>
                <a:gs pos="0">
                  <a:srgbClr val="FFCC00">
                    <a:gamma/>
                    <a:shade val="0"/>
                    <a:invGamma/>
                  </a:srgbClr>
                </a:gs>
                <a:gs pos="100000">
                  <a:srgbClr val="FFCC00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ru-RU"/>
            </a:p>
          </p:txBody>
        </p:sp>
        <p:sp>
          <p:nvSpPr>
            <p:cNvPr id="41008" name="Oval 48"/>
            <p:cNvSpPr>
              <a:spLocks noChangeArrowheads="1"/>
            </p:cNvSpPr>
            <p:nvPr/>
          </p:nvSpPr>
          <p:spPr bwMode="gray">
            <a:xfrm>
              <a:off x="2337" y="1939"/>
              <a:ext cx="1096" cy="1098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shade val="54118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shade val="54118"/>
                    <a:invGamma/>
                  </a:scheme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ru-RU"/>
            </a:p>
          </p:txBody>
        </p:sp>
        <p:sp>
          <p:nvSpPr>
            <p:cNvPr id="41009" name="Oval 49"/>
            <p:cNvSpPr>
              <a:spLocks noChangeArrowheads="1"/>
            </p:cNvSpPr>
            <p:nvPr/>
          </p:nvSpPr>
          <p:spPr bwMode="gray">
            <a:xfrm>
              <a:off x="2337" y="1939"/>
              <a:ext cx="1096" cy="1098"/>
            </a:xfrm>
            <a:prstGeom prst="ellipse">
              <a:avLst/>
            </a:prstGeom>
            <a:gradFill rotWithShape="1">
              <a:gsLst>
                <a:gs pos="0">
                  <a:srgbClr val="FFCC00"/>
                </a:gs>
                <a:gs pos="100000">
                  <a:srgbClr val="FFCC00">
                    <a:gamma/>
                    <a:shade val="48627"/>
                    <a:invGamma/>
                  </a:srgb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ru-RU"/>
            </a:p>
          </p:txBody>
        </p:sp>
      </p:grpSp>
      <p:grpSp>
        <p:nvGrpSpPr>
          <p:cNvPr id="41010" name="Group 50"/>
          <p:cNvGrpSpPr>
            <a:grpSpLocks/>
          </p:cNvGrpSpPr>
          <p:nvPr/>
        </p:nvGrpSpPr>
        <p:grpSpPr bwMode="auto">
          <a:xfrm>
            <a:off x="536002" y="2911682"/>
            <a:ext cx="381000" cy="381000"/>
            <a:chOff x="2078" y="1680"/>
            <a:chExt cx="1615" cy="1615"/>
          </a:xfrm>
        </p:grpSpPr>
        <p:sp>
          <p:nvSpPr>
            <p:cNvPr id="41011" name="Oval 51"/>
            <p:cNvSpPr>
              <a:spLocks noChangeArrowheads="1"/>
            </p:cNvSpPr>
            <p:nvPr/>
          </p:nvSpPr>
          <p:spPr bwMode="gray">
            <a:xfrm>
              <a:off x="2078" y="1680"/>
              <a:ext cx="1615" cy="1615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gamma/>
                    <a:shade val="46275"/>
                    <a:invGamma/>
                  </a:srgbClr>
                </a:gs>
                <a:gs pos="50000">
                  <a:srgbClr val="FFFFFF"/>
                </a:gs>
                <a:gs pos="100000">
                  <a:srgbClr val="FFFFFF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5715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76200" dir="10800000" kx="-3284103" algn="b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1012" name="Oval 52"/>
            <p:cNvSpPr>
              <a:spLocks noChangeArrowheads="1"/>
            </p:cNvSpPr>
            <p:nvPr/>
          </p:nvSpPr>
          <p:spPr bwMode="gray">
            <a:xfrm>
              <a:off x="2170" y="1771"/>
              <a:ext cx="1430" cy="1430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gamma/>
                    <a:shade val="63529"/>
                    <a:invGamma/>
                  </a:srgbClr>
                </a:gs>
                <a:gs pos="50000">
                  <a:srgbClr val="FFFFFF"/>
                </a:gs>
                <a:gs pos="100000">
                  <a:srgbClr val="FFFFFF">
                    <a:gamma/>
                    <a:shade val="63529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76200" dir="10800000" kx="-3284103" algn="b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1013" name="Oval 53"/>
            <p:cNvSpPr>
              <a:spLocks noChangeArrowheads="1"/>
            </p:cNvSpPr>
            <p:nvPr/>
          </p:nvSpPr>
          <p:spPr bwMode="gray">
            <a:xfrm>
              <a:off x="2254" y="1856"/>
              <a:ext cx="1262" cy="1264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tint val="0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tint val="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ru-RU"/>
            </a:p>
          </p:txBody>
        </p:sp>
        <p:sp>
          <p:nvSpPr>
            <p:cNvPr id="41014" name="Oval 54"/>
            <p:cNvSpPr>
              <a:spLocks noChangeArrowheads="1"/>
            </p:cNvSpPr>
            <p:nvPr/>
          </p:nvSpPr>
          <p:spPr bwMode="gray">
            <a:xfrm>
              <a:off x="2254" y="1856"/>
              <a:ext cx="1262" cy="1264"/>
            </a:xfrm>
            <a:prstGeom prst="ellipse">
              <a:avLst/>
            </a:prstGeom>
            <a:gradFill rotWithShape="1">
              <a:gsLst>
                <a:gs pos="0">
                  <a:srgbClr val="48BE67">
                    <a:gamma/>
                    <a:shade val="0"/>
                    <a:invGamma/>
                  </a:srgbClr>
                </a:gs>
                <a:gs pos="100000">
                  <a:srgbClr val="48BE67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ru-RU"/>
            </a:p>
          </p:txBody>
        </p:sp>
        <p:sp>
          <p:nvSpPr>
            <p:cNvPr id="41015" name="Oval 55"/>
            <p:cNvSpPr>
              <a:spLocks noChangeArrowheads="1"/>
            </p:cNvSpPr>
            <p:nvPr/>
          </p:nvSpPr>
          <p:spPr bwMode="gray">
            <a:xfrm>
              <a:off x="2337" y="1939"/>
              <a:ext cx="1096" cy="1098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shade val="54118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shade val="54118"/>
                    <a:invGamma/>
                  </a:scheme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ru-RU"/>
            </a:p>
          </p:txBody>
        </p:sp>
        <p:sp>
          <p:nvSpPr>
            <p:cNvPr id="41016" name="Oval 56"/>
            <p:cNvSpPr>
              <a:spLocks noChangeArrowheads="1"/>
            </p:cNvSpPr>
            <p:nvPr/>
          </p:nvSpPr>
          <p:spPr bwMode="gray">
            <a:xfrm>
              <a:off x="2337" y="1939"/>
              <a:ext cx="1096" cy="1098"/>
            </a:xfrm>
            <a:prstGeom prst="ellipse">
              <a:avLst/>
            </a:prstGeom>
            <a:gradFill rotWithShape="1">
              <a:gsLst>
                <a:gs pos="0">
                  <a:srgbClr val="48BE67"/>
                </a:gs>
                <a:gs pos="100000">
                  <a:srgbClr val="48BE67">
                    <a:gamma/>
                    <a:shade val="48627"/>
                    <a:invGamma/>
                  </a:srgb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ru-RU"/>
            </a:p>
          </p:txBody>
        </p:sp>
      </p:grpSp>
      <p:grpSp>
        <p:nvGrpSpPr>
          <p:cNvPr id="41017" name="Group 57"/>
          <p:cNvGrpSpPr>
            <a:grpSpLocks/>
          </p:cNvGrpSpPr>
          <p:nvPr/>
        </p:nvGrpSpPr>
        <p:grpSpPr bwMode="auto">
          <a:xfrm>
            <a:off x="526468" y="3862058"/>
            <a:ext cx="381000" cy="381000"/>
            <a:chOff x="2078" y="1680"/>
            <a:chExt cx="1615" cy="1615"/>
          </a:xfrm>
        </p:grpSpPr>
        <p:sp>
          <p:nvSpPr>
            <p:cNvPr id="41018" name="Oval 58"/>
            <p:cNvSpPr>
              <a:spLocks noChangeArrowheads="1"/>
            </p:cNvSpPr>
            <p:nvPr/>
          </p:nvSpPr>
          <p:spPr bwMode="gray">
            <a:xfrm>
              <a:off x="2078" y="1680"/>
              <a:ext cx="1615" cy="1615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gamma/>
                    <a:shade val="46275"/>
                    <a:invGamma/>
                  </a:srgbClr>
                </a:gs>
                <a:gs pos="50000">
                  <a:srgbClr val="FFFFFF"/>
                </a:gs>
                <a:gs pos="100000">
                  <a:srgbClr val="FFFFFF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5715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76200" dir="10800000" kx="-3284103" algn="b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1019" name="Oval 59"/>
            <p:cNvSpPr>
              <a:spLocks noChangeArrowheads="1"/>
            </p:cNvSpPr>
            <p:nvPr/>
          </p:nvSpPr>
          <p:spPr bwMode="gray">
            <a:xfrm>
              <a:off x="2170" y="1771"/>
              <a:ext cx="1430" cy="1430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gamma/>
                    <a:shade val="63529"/>
                    <a:invGamma/>
                  </a:srgbClr>
                </a:gs>
                <a:gs pos="50000">
                  <a:srgbClr val="FFFFFF"/>
                </a:gs>
                <a:gs pos="100000">
                  <a:srgbClr val="FFFFFF">
                    <a:gamma/>
                    <a:shade val="63529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76200" dir="10800000" kx="-3284103" algn="b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1020" name="Oval 60"/>
            <p:cNvSpPr>
              <a:spLocks noChangeArrowheads="1"/>
            </p:cNvSpPr>
            <p:nvPr/>
          </p:nvSpPr>
          <p:spPr bwMode="gray">
            <a:xfrm>
              <a:off x="2254" y="1856"/>
              <a:ext cx="1262" cy="1264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tint val="0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tint val="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ru-RU"/>
            </a:p>
          </p:txBody>
        </p:sp>
        <p:sp>
          <p:nvSpPr>
            <p:cNvPr id="41021" name="Oval 61"/>
            <p:cNvSpPr>
              <a:spLocks noChangeArrowheads="1"/>
            </p:cNvSpPr>
            <p:nvPr/>
          </p:nvSpPr>
          <p:spPr bwMode="gray">
            <a:xfrm>
              <a:off x="2254" y="1856"/>
              <a:ext cx="1262" cy="1264"/>
            </a:xfrm>
            <a:prstGeom prst="ellipse">
              <a:avLst/>
            </a:prstGeom>
            <a:gradFill rotWithShape="1">
              <a:gsLst>
                <a:gs pos="0">
                  <a:srgbClr val="21B3E1"/>
                </a:gs>
                <a:gs pos="100000">
                  <a:srgbClr val="21B3E1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ru-RU"/>
            </a:p>
          </p:txBody>
        </p:sp>
        <p:sp>
          <p:nvSpPr>
            <p:cNvPr id="41022" name="Oval 62"/>
            <p:cNvSpPr>
              <a:spLocks noChangeArrowheads="1"/>
            </p:cNvSpPr>
            <p:nvPr/>
          </p:nvSpPr>
          <p:spPr bwMode="gray">
            <a:xfrm>
              <a:off x="2337" y="1939"/>
              <a:ext cx="1096" cy="1098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shade val="54118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shade val="54118"/>
                    <a:invGamma/>
                  </a:scheme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ru-RU"/>
            </a:p>
          </p:txBody>
        </p:sp>
        <p:sp>
          <p:nvSpPr>
            <p:cNvPr id="41023" name="Oval 63"/>
            <p:cNvSpPr>
              <a:spLocks noChangeArrowheads="1"/>
            </p:cNvSpPr>
            <p:nvPr/>
          </p:nvSpPr>
          <p:spPr bwMode="gray">
            <a:xfrm>
              <a:off x="2337" y="1939"/>
              <a:ext cx="1096" cy="1098"/>
            </a:xfrm>
            <a:prstGeom prst="ellipse">
              <a:avLst/>
            </a:prstGeom>
            <a:gradFill rotWithShape="1">
              <a:gsLst>
                <a:gs pos="0">
                  <a:srgbClr val="21B3E1"/>
                </a:gs>
                <a:gs pos="100000">
                  <a:srgbClr val="21B3E1">
                    <a:gamma/>
                    <a:shade val="48627"/>
                    <a:invGamma/>
                  </a:srgb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ru-RU"/>
            </a:p>
          </p:txBody>
        </p:sp>
      </p:grpSp>
      <p:grpSp>
        <p:nvGrpSpPr>
          <p:cNvPr id="41024" name="Group 64"/>
          <p:cNvGrpSpPr>
            <a:grpSpLocks/>
          </p:cNvGrpSpPr>
          <p:nvPr/>
        </p:nvGrpSpPr>
        <p:grpSpPr bwMode="auto">
          <a:xfrm>
            <a:off x="548172" y="4898637"/>
            <a:ext cx="381000" cy="381000"/>
            <a:chOff x="2078" y="1680"/>
            <a:chExt cx="1615" cy="1615"/>
          </a:xfrm>
        </p:grpSpPr>
        <p:sp>
          <p:nvSpPr>
            <p:cNvPr id="41025" name="Oval 65"/>
            <p:cNvSpPr>
              <a:spLocks noChangeArrowheads="1"/>
            </p:cNvSpPr>
            <p:nvPr/>
          </p:nvSpPr>
          <p:spPr bwMode="gray">
            <a:xfrm>
              <a:off x="2078" y="1680"/>
              <a:ext cx="1615" cy="1615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gamma/>
                    <a:shade val="46275"/>
                    <a:invGamma/>
                  </a:srgbClr>
                </a:gs>
                <a:gs pos="50000">
                  <a:srgbClr val="FFFFFF"/>
                </a:gs>
                <a:gs pos="100000">
                  <a:srgbClr val="FFFFFF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5715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76200" dir="10800000" kx="-3284103" algn="b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1026" name="Oval 66"/>
            <p:cNvSpPr>
              <a:spLocks noChangeArrowheads="1"/>
            </p:cNvSpPr>
            <p:nvPr/>
          </p:nvSpPr>
          <p:spPr bwMode="gray">
            <a:xfrm>
              <a:off x="2170" y="1771"/>
              <a:ext cx="1430" cy="1430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gamma/>
                    <a:shade val="63529"/>
                    <a:invGamma/>
                  </a:srgbClr>
                </a:gs>
                <a:gs pos="50000">
                  <a:srgbClr val="FFFFFF"/>
                </a:gs>
                <a:gs pos="100000">
                  <a:srgbClr val="FFFFFF">
                    <a:gamma/>
                    <a:shade val="63529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76200" dir="10800000" kx="-3284103" algn="b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1027" name="Oval 67"/>
            <p:cNvSpPr>
              <a:spLocks noChangeArrowheads="1"/>
            </p:cNvSpPr>
            <p:nvPr/>
          </p:nvSpPr>
          <p:spPr bwMode="gray">
            <a:xfrm>
              <a:off x="2254" y="1856"/>
              <a:ext cx="1262" cy="1264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tint val="0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tint val="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ru-RU"/>
            </a:p>
          </p:txBody>
        </p:sp>
        <p:sp>
          <p:nvSpPr>
            <p:cNvPr id="41028" name="Oval 68"/>
            <p:cNvSpPr>
              <a:spLocks noChangeArrowheads="1"/>
            </p:cNvSpPr>
            <p:nvPr/>
          </p:nvSpPr>
          <p:spPr bwMode="gray">
            <a:xfrm>
              <a:off x="2254" y="1856"/>
              <a:ext cx="1262" cy="1264"/>
            </a:xfrm>
            <a:prstGeom prst="ellipse">
              <a:avLst/>
            </a:prstGeom>
            <a:gradFill rotWithShape="1">
              <a:gsLst>
                <a:gs pos="0">
                  <a:srgbClr val="8D67E1">
                    <a:gamma/>
                    <a:shade val="0"/>
                    <a:invGamma/>
                  </a:srgbClr>
                </a:gs>
                <a:gs pos="100000">
                  <a:srgbClr val="8D67E1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ru-RU"/>
            </a:p>
          </p:txBody>
        </p:sp>
        <p:sp>
          <p:nvSpPr>
            <p:cNvPr id="41029" name="Oval 69"/>
            <p:cNvSpPr>
              <a:spLocks noChangeArrowheads="1"/>
            </p:cNvSpPr>
            <p:nvPr/>
          </p:nvSpPr>
          <p:spPr bwMode="gray">
            <a:xfrm>
              <a:off x="2337" y="1939"/>
              <a:ext cx="1096" cy="1098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shade val="54118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shade val="54118"/>
                    <a:invGamma/>
                  </a:scheme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ru-RU"/>
            </a:p>
          </p:txBody>
        </p:sp>
        <p:sp>
          <p:nvSpPr>
            <p:cNvPr id="41030" name="Oval 70"/>
            <p:cNvSpPr>
              <a:spLocks noChangeArrowheads="1"/>
            </p:cNvSpPr>
            <p:nvPr/>
          </p:nvSpPr>
          <p:spPr bwMode="gray">
            <a:xfrm>
              <a:off x="2337" y="1939"/>
              <a:ext cx="1096" cy="1098"/>
            </a:xfrm>
            <a:prstGeom prst="ellipse">
              <a:avLst/>
            </a:prstGeom>
            <a:gradFill rotWithShape="1">
              <a:gsLst>
                <a:gs pos="0">
                  <a:srgbClr val="8D67E1"/>
                </a:gs>
                <a:gs pos="100000">
                  <a:srgbClr val="8D67E1">
                    <a:gamma/>
                    <a:shade val="48627"/>
                    <a:invGamma/>
                  </a:srgb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ru-RU"/>
            </a:p>
          </p:txBody>
        </p:sp>
      </p:grpSp>
      <p:sp>
        <p:nvSpPr>
          <p:cNvPr id="38" name="AutoShape 39"/>
          <p:cNvSpPr>
            <a:spLocks noChangeArrowheads="1"/>
          </p:cNvSpPr>
          <p:nvPr/>
        </p:nvSpPr>
        <p:spPr bwMode="gray">
          <a:xfrm>
            <a:off x="1186643" y="5733256"/>
            <a:ext cx="7406961" cy="748102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28575" algn="ctr">
            <a:solidFill>
              <a:schemeClr val="bg2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76200" dir="10800000" kx="-3284103" algn="b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ru-RU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Игры вольные</a:t>
            </a:r>
            <a:endParaRPr lang="en-US" altLang="ru-RU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39" name="Group 64"/>
          <p:cNvGrpSpPr>
            <a:grpSpLocks/>
          </p:cNvGrpSpPr>
          <p:nvPr/>
        </p:nvGrpSpPr>
        <p:grpSpPr bwMode="auto">
          <a:xfrm>
            <a:off x="531776" y="5916807"/>
            <a:ext cx="381000" cy="381000"/>
            <a:chOff x="2078" y="1680"/>
            <a:chExt cx="1615" cy="1615"/>
          </a:xfrm>
        </p:grpSpPr>
        <p:sp>
          <p:nvSpPr>
            <p:cNvPr id="40" name="Oval 65"/>
            <p:cNvSpPr>
              <a:spLocks noChangeArrowheads="1"/>
            </p:cNvSpPr>
            <p:nvPr/>
          </p:nvSpPr>
          <p:spPr bwMode="gray">
            <a:xfrm>
              <a:off x="2078" y="1680"/>
              <a:ext cx="1615" cy="1615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gamma/>
                    <a:shade val="46275"/>
                    <a:invGamma/>
                  </a:srgbClr>
                </a:gs>
                <a:gs pos="50000">
                  <a:srgbClr val="FFFFFF"/>
                </a:gs>
                <a:gs pos="100000">
                  <a:srgbClr val="FFFFFF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5715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76200" dir="10800000" kx="-3284103" algn="b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1" name="Oval 66"/>
            <p:cNvSpPr>
              <a:spLocks noChangeArrowheads="1"/>
            </p:cNvSpPr>
            <p:nvPr/>
          </p:nvSpPr>
          <p:spPr bwMode="gray">
            <a:xfrm>
              <a:off x="2170" y="1771"/>
              <a:ext cx="1430" cy="1430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gamma/>
                    <a:shade val="63529"/>
                    <a:invGamma/>
                  </a:srgbClr>
                </a:gs>
                <a:gs pos="50000">
                  <a:srgbClr val="FFFFFF"/>
                </a:gs>
                <a:gs pos="100000">
                  <a:srgbClr val="FFFFFF">
                    <a:gamma/>
                    <a:shade val="63529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76200" dir="10800000" kx="-3284103" algn="b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2" name="Oval 67"/>
            <p:cNvSpPr>
              <a:spLocks noChangeArrowheads="1"/>
            </p:cNvSpPr>
            <p:nvPr/>
          </p:nvSpPr>
          <p:spPr bwMode="gray">
            <a:xfrm>
              <a:off x="2254" y="1856"/>
              <a:ext cx="1262" cy="1264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tint val="0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tint val="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ru-RU"/>
            </a:p>
          </p:txBody>
        </p:sp>
        <p:sp>
          <p:nvSpPr>
            <p:cNvPr id="43" name="Oval 68"/>
            <p:cNvSpPr>
              <a:spLocks noChangeArrowheads="1"/>
            </p:cNvSpPr>
            <p:nvPr/>
          </p:nvSpPr>
          <p:spPr bwMode="gray">
            <a:xfrm>
              <a:off x="2254" y="1856"/>
              <a:ext cx="1262" cy="1264"/>
            </a:xfrm>
            <a:prstGeom prst="ellipse">
              <a:avLst/>
            </a:prstGeom>
            <a:gradFill rotWithShape="1">
              <a:gsLst>
                <a:gs pos="0">
                  <a:srgbClr val="8D67E1">
                    <a:gamma/>
                    <a:shade val="0"/>
                    <a:invGamma/>
                  </a:srgbClr>
                </a:gs>
                <a:gs pos="100000">
                  <a:srgbClr val="8D67E1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ru-RU"/>
            </a:p>
          </p:txBody>
        </p:sp>
        <p:sp>
          <p:nvSpPr>
            <p:cNvPr id="45" name="Oval 69"/>
            <p:cNvSpPr>
              <a:spLocks noChangeArrowheads="1"/>
            </p:cNvSpPr>
            <p:nvPr/>
          </p:nvSpPr>
          <p:spPr bwMode="gray">
            <a:xfrm>
              <a:off x="2337" y="1939"/>
              <a:ext cx="1096" cy="1098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shade val="54118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shade val="54118"/>
                    <a:invGamma/>
                  </a:scheme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ru-RU"/>
            </a:p>
          </p:txBody>
        </p:sp>
        <p:sp>
          <p:nvSpPr>
            <p:cNvPr id="46" name="Oval 70"/>
            <p:cNvSpPr>
              <a:spLocks noChangeArrowheads="1"/>
            </p:cNvSpPr>
            <p:nvPr/>
          </p:nvSpPr>
          <p:spPr bwMode="gray">
            <a:xfrm>
              <a:off x="2337" y="1939"/>
              <a:ext cx="1096" cy="1098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ru-RU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5" name="AutoShape 3"/>
          <p:cNvSpPr>
            <a:spLocks noChangeArrowheads="1"/>
          </p:cNvSpPr>
          <p:nvPr/>
        </p:nvSpPr>
        <p:spPr bwMode="gray">
          <a:xfrm>
            <a:off x="0" y="2060848"/>
            <a:ext cx="3852863" cy="3833813"/>
          </a:xfrm>
          <a:custGeom>
            <a:avLst/>
            <a:gdLst>
              <a:gd name="G0" fmla="+- 1914 0 0"/>
              <a:gd name="G1" fmla="+- 21600 0 1914"/>
              <a:gd name="G2" fmla="+- 21600 0 1914"/>
              <a:gd name="G3" fmla="*/ G0 2929 10000"/>
              <a:gd name="G4" fmla="+- 21600 0 G3"/>
              <a:gd name="G5" fmla="+- 21600 0 G3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1914" y="10800"/>
                </a:moveTo>
                <a:cubicBezTo>
                  <a:pt x="1914" y="15708"/>
                  <a:pt x="5892" y="19686"/>
                  <a:pt x="10800" y="19686"/>
                </a:cubicBezTo>
                <a:cubicBezTo>
                  <a:pt x="15708" y="19686"/>
                  <a:pt x="19686" y="15708"/>
                  <a:pt x="19686" y="10800"/>
                </a:cubicBezTo>
                <a:cubicBezTo>
                  <a:pt x="19686" y="5892"/>
                  <a:pt x="15708" y="1914"/>
                  <a:pt x="10800" y="1914"/>
                </a:cubicBezTo>
                <a:cubicBezTo>
                  <a:pt x="5892" y="1914"/>
                  <a:pt x="1914" y="5892"/>
                  <a:pt x="1914" y="10800"/>
                </a:cubicBezTo>
                <a:close/>
              </a:path>
            </a:pathLst>
          </a:custGeom>
          <a:gradFill rotWithShape="1">
            <a:gsLst>
              <a:gs pos="0">
                <a:schemeClr val="hlink">
                  <a:gamma/>
                  <a:tint val="60784"/>
                  <a:invGamma/>
                  <a:alpha val="12000"/>
                </a:schemeClr>
              </a:gs>
              <a:gs pos="50000">
                <a:schemeClr val="hlink"/>
              </a:gs>
              <a:gs pos="100000">
                <a:schemeClr val="hlink">
                  <a:gamma/>
                  <a:tint val="60784"/>
                  <a:invGamma/>
                  <a:alpha val="12000"/>
                </a:schemeClr>
              </a:gs>
            </a:gsLst>
            <a:lin ang="27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79876" name="Oval 4"/>
          <p:cNvSpPr>
            <a:spLocks noChangeArrowheads="1"/>
          </p:cNvSpPr>
          <p:nvPr/>
        </p:nvSpPr>
        <p:spPr bwMode="gray">
          <a:xfrm>
            <a:off x="323528" y="2286000"/>
            <a:ext cx="3168352" cy="3200400"/>
          </a:xfrm>
          <a:prstGeom prst="ellipse">
            <a:avLst/>
          </a:prstGeom>
          <a:gradFill rotWithShape="1">
            <a:gsLst>
              <a:gs pos="0">
                <a:schemeClr val="accent2">
                  <a:gamma/>
                  <a:tint val="56471"/>
                  <a:invGamma/>
                </a:schemeClr>
              </a:gs>
              <a:gs pos="100000">
                <a:schemeClr val="accent2"/>
              </a:gs>
            </a:gsLst>
            <a:path path="shape">
              <a:fillToRect l="50000" t="50000" r="50000" b="50000"/>
            </a:path>
          </a:gradFill>
          <a:ln w="28575" algn="ctr">
            <a:solidFill>
              <a:srgbClr val="FFFFF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79878" name="AutoShape 6"/>
          <p:cNvSpPr>
            <a:spLocks noChangeArrowheads="1"/>
          </p:cNvSpPr>
          <p:nvPr/>
        </p:nvSpPr>
        <p:spPr bwMode="gray">
          <a:xfrm>
            <a:off x="3707904" y="2286001"/>
            <a:ext cx="5040560" cy="998984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chemeClr val="folHlink"/>
              </a:gs>
              <a:gs pos="100000">
                <a:schemeClr val="folHlink">
                  <a:gamma/>
                  <a:tint val="5882"/>
                  <a:invGamma/>
                </a:schemeClr>
              </a:gs>
            </a:gsLst>
            <a:lin ang="0" scaled="1"/>
          </a:gradFill>
          <a:ln w="38100" algn="ctr">
            <a:solidFill>
              <a:schemeClr val="bg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ru-RU" altLang="ru-RU" sz="2000" b="1" dirty="0" smtClean="0"/>
              <a:t>Педагог является </a:t>
            </a:r>
          </a:p>
          <a:p>
            <a:pPr algn="ctr" eaLnBrk="0" hangingPunct="0"/>
            <a:r>
              <a:rPr lang="ru-RU" altLang="ru-RU" sz="2000" b="1" dirty="0" smtClean="0"/>
              <a:t>равноправным партнером</a:t>
            </a:r>
            <a:endParaRPr lang="en-US" altLang="ru-RU" sz="2000" b="1" dirty="0"/>
          </a:p>
        </p:txBody>
      </p:sp>
      <p:sp>
        <p:nvSpPr>
          <p:cNvPr id="79879" name="AutoShape 7"/>
          <p:cNvSpPr>
            <a:spLocks noChangeArrowheads="1"/>
          </p:cNvSpPr>
          <p:nvPr/>
        </p:nvSpPr>
        <p:spPr bwMode="gray">
          <a:xfrm>
            <a:off x="3852864" y="3501008"/>
            <a:ext cx="4895600" cy="632842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tint val="5882"/>
                  <a:invGamma/>
                </a:schemeClr>
              </a:gs>
            </a:gsLst>
            <a:lin ang="0" scaled="1"/>
          </a:gradFill>
          <a:ln w="38100" algn="ctr">
            <a:solidFill>
              <a:schemeClr val="bg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ru-RU" altLang="ru-RU" sz="2000" b="1" dirty="0" smtClean="0"/>
              <a:t>Дети ориентирована на сверстников</a:t>
            </a:r>
            <a:endParaRPr lang="en-US" altLang="ru-RU" sz="2000" b="1" dirty="0"/>
          </a:p>
        </p:txBody>
      </p:sp>
      <p:sp>
        <p:nvSpPr>
          <p:cNvPr id="79880" name="AutoShape 8"/>
          <p:cNvSpPr>
            <a:spLocks noChangeArrowheads="1"/>
          </p:cNvSpPr>
          <p:nvPr/>
        </p:nvSpPr>
        <p:spPr bwMode="gray">
          <a:xfrm>
            <a:off x="3707904" y="4294187"/>
            <a:ext cx="5040559" cy="863005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chemeClr val="folHlink"/>
              </a:gs>
              <a:gs pos="100000">
                <a:schemeClr val="folHlink">
                  <a:gamma/>
                  <a:tint val="5882"/>
                  <a:invGamma/>
                </a:schemeClr>
              </a:gs>
            </a:gsLst>
            <a:lin ang="0" scaled="1"/>
          </a:gradFill>
          <a:ln w="38100" algn="ctr">
            <a:solidFill>
              <a:schemeClr val="bg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ru-RU" altLang="ru-RU" sz="2000" b="1" dirty="0" smtClean="0"/>
              <a:t>Дети помогают друг другу, </a:t>
            </a:r>
          </a:p>
          <a:p>
            <a:pPr algn="ctr" eaLnBrk="0" hangingPunct="0"/>
            <a:r>
              <a:rPr lang="ru-RU" altLang="ru-RU" sz="2000" b="1" dirty="0" smtClean="0"/>
              <a:t>а также осуществляют взаимоконтроль</a:t>
            </a:r>
            <a:endParaRPr lang="en-US" altLang="ru-RU" sz="2000" b="1" dirty="0"/>
          </a:p>
        </p:txBody>
      </p:sp>
      <p:sp>
        <p:nvSpPr>
          <p:cNvPr id="79881" name="AutoShape 9"/>
          <p:cNvSpPr>
            <a:spLocks noChangeArrowheads="1"/>
          </p:cNvSpPr>
          <p:nvPr/>
        </p:nvSpPr>
        <p:spPr bwMode="gray">
          <a:xfrm>
            <a:off x="3707903" y="5301208"/>
            <a:ext cx="4848291" cy="792088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tint val="5882"/>
                  <a:invGamma/>
                </a:schemeClr>
              </a:gs>
            </a:gsLst>
            <a:lin ang="0" scaled="1"/>
          </a:gradFill>
          <a:ln w="38100" algn="ctr">
            <a:solidFill>
              <a:schemeClr val="bg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ru-RU" altLang="ru-RU" sz="2000" b="1" dirty="0" smtClean="0"/>
              <a:t>Дети самостоятельны и инициативны</a:t>
            </a:r>
            <a:endParaRPr lang="en-US" altLang="ru-RU" sz="2000" b="1" dirty="0"/>
          </a:p>
        </p:txBody>
      </p:sp>
      <p:sp>
        <p:nvSpPr>
          <p:cNvPr id="79882" name="Text Box 10"/>
          <p:cNvSpPr txBox="1">
            <a:spLocks noChangeArrowheads="1"/>
          </p:cNvSpPr>
          <p:nvPr/>
        </p:nvSpPr>
        <p:spPr bwMode="gray">
          <a:xfrm>
            <a:off x="467545" y="3048000"/>
            <a:ext cx="3024335" cy="1384995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 eaLnBrk="0" hangingPunct="0"/>
            <a:r>
              <a:rPr lang="ru-RU" altLang="ru-RU" sz="2800" b="1" dirty="0" smtClean="0">
                <a:solidFill>
                  <a:schemeClr val="accent6">
                    <a:lumMod val="50000"/>
                  </a:schemeClr>
                </a:solidFill>
              </a:rPr>
              <a:t>Плюсы </a:t>
            </a:r>
          </a:p>
          <a:p>
            <a:pPr algn="ctr" eaLnBrk="0" hangingPunct="0"/>
            <a:r>
              <a:rPr lang="ru-RU" altLang="ru-RU" sz="2800" b="1" dirty="0" err="1" smtClean="0">
                <a:solidFill>
                  <a:schemeClr val="accent6">
                    <a:lumMod val="50000"/>
                  </a:schemeClr>
                </a:solidFill>
              </a:rPr>
              <a:t>социо</a:t>
            </a:r>
            <a:r>
              <a:rPr lang="ru-RU" altLang="ru-RU" sz="2800" b="1" dirty="0" smtClean="0">
                <a:solidFill>
                  <a:schemeClr val="accent6">
                    <a:lumMod val="50000"/>
                  </a:schemeClr>
                </a:solidFill>
              </a:rPr>
              <a:t>-игрового</a:t>
            </a:r>
          </a:p>
          <a:p>
            <a:pPr algn="ctr" eaLnBrk="0" hangingPunct="0"/>
            <a:r>
              <a:rPr lang="ru-RU" altLang="ru-RU" sz="2800" b="1" dirty="0" smtClean="0">
                <a:solidFill>
                  <a:schemeClr val="accent6">
                    <a:lumMod val="50000"/>
                  </a:schemeClr>
                </a:solidFill>
              </a:rPr>
              <a:t> стиля </a:t>
            </a:r>
            <a:endParaRPr lang="en-US" altLang="ru-RU" sz="2800" b="1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3600" dirty="0" smtClean="0"/>
              <a:t>литература</a:t>
            </a: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sz="2400" dirty="0" smtClean="0"/>
              <a:t>«</a:t>
            </a:r>
            <a:r>
              <a:rPr lang="ru-RU" sz="2400" dirty="0" err="1" smtClean="0"/>
              <a:t>Социоигровые</a:t>
            </a:r>
            <a:r>
              <a:rPr lang="ru-RU" sz="2400" dirty="0" smtClean="0"/>
              <a:t> подходы в педагогике» </a:t>
            </a:r>
            <a:r>
              <a:rPr lang="ru-RU" sz="2400" dirty="0" err="1" smtClean="0"/>
              <a:t>Е.Е.Шулежко</a:t>
            </a:r>
            <a:endParaRPr lang="ru-RU" sz="2400" dirty="0" smtClean="0"/>
          </a:p>
          <a:p>
            <a:pPr algn="just"/>
            <a:r>
              <a:rPr lang="ru-RU" sz="2400" dirty="0" smtClean="0"/>
              <a:t>«</a:t>
            </a:r>
            <a:r>
              <a:rPr lang="ru-RU" sz="2400" dirty="0" err="1" smtClean="0"/>
              <a:t>Социоигровая</a:t>
            </a:r>
            <a:r>
              <a:rPr lang="ru-RU" sz="2400" dirty="0" smtClean="0"/>
              <a:t> педагогика в детском саду» </a:t>
            </a:r>
            <a:r>
              <a:rPr lang="ru-RU" sz="2400" dirty="0" err="1" smtClean="0"/>
              <a:t>В.Букатов</a:t>
            </a:r>
            <a:endParaRPr lang="ru-RU" sz="2400" dirty="0" smtClean="0"/>
          </a:p>
          <a:p>
            <a:pPr algn="just"/>
            <a:r>
              <a:rPr lang="ru-RU" sz="2400" dirty="0" smtClean="0"/>
              <a:t>«Карманная энциклопедия </a:t>
            </a:r>
            <a:r>
              <a:rPr lang="ru-RU" sz="2400" dirty="0" err="1" smtClean="0"/>
              <a:t>социоигровых</a:t>
            </a:r>
            <a:r>
              <a:rPr lang="ru-RU" sz="2400" dirty="0" smtClean="0"/>
              <a:t> приемов обучения дошкольников: </a:t>
            </a:r>
            <a:r>
              <a:rPr lang="ru-RU" sz="2400" dirty="0" err="1" smtClean="0"/>
              <a:t>справочно</a:t>
            </a:r>
            <a:r>
              <a:rPr lang="ru-RU" sz="2400" dirty="0" smtClean="0"/>
              <a:t> – методическое пособие для воспитателей старших и подготовительных групп детского сада»  - СПб.: Образовательные проекты; М.: НИИ школьных технологий, 2008. </a:t>
            </a:r>
            <a:r>
              <a:rPr lang="ru-RU" sz="2400" smtClean="0"/>
              <a:t>– 160с.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308061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1475656" y="3068960"/>
            <a:ext cx="6724600" cy="1727448"/>
          </a:xfrm>
        </p:spPr>
        <p:txBody>
          <a:bodyPr/>
          <a:lstStyle/>
          <a:p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73212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7584" y="188640"/>
            <a:ext cx="8191500" cy="1008112"/>
          </a:xfrm>
        </p:spPr>
        <p:txBody>
          <a:bodyPr/>
          <a:lstStyle/>
          <a:p>
            <a:pPr marL="0" indent="0">
              <a:buNone/>
            </a:pPr>
            <a:r>
              <a:rPr lang="ru-RU" sz="3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Авторы </a:t>
            </a:r>
            <a:r>
              <a:rPr lang="ru-RU" sz="36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социо</a:t>
            </a:r>
            <a:r>
              <a:rPr lang="ru-RU" sz="3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-игровой технологии</a:t>
            </a:r>
            <a:endParaRPr lang="ru-RU" sz="36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https://trizway.com/images/autors/BIG/Bukatov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1416967"/>
            <a:ext cx="2653308" cy="32243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23528" y="4941168"/>
            <a:ext cx="280831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В. М.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Букатов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8" name="Picture 4" descr="http://www.mosdrama.ru/upload/information_items_118098915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35896" y="1995169"/>
            <a:ext cx="2227035" cy="32275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3275856" y="5338641"/>
            <a:ext cx="28193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А. П.  Ершова </a:t>
            </a:r>
          </a:p>
        </p:txBody>
      </p:sp>
      <p:pic>
        <p:nvPicPr>
          <p:cNvPr id="1030" name="Picture 6" descr="http://www.openlesson.ru/wp-content/gallery/fotoportret/Shul_ish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72200" y="2634916"/>
            <a:ext cx="2087901" cy="32275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6395873" y="6021288"/>
            <a:ext cx="245900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Е. Е.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Шулешко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96342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1484784"/>
            <a:ext cx="9004923" cy="5184576"/>
          </a:xfrm>
        </p:spPr>
        <p:txBody>
          <a:bodyPr/>
          <a:lstStyle/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дети могут реализовать себя как личность,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проявлять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лидерские качества,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научиться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эффективно взаимодействовать друг с другом,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ощущать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помощь сверстников,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преодолевать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страх и неуверенность,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быть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на равных,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развивать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познавательный интерес и творческую деятельность. </a:t>
            </a: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развивает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коммуникативные и интеллектуальные способности детей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способствует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познавательному, социальному, художественному, физическому развитию детей, даёт положительные результаты в области </a:t>
            </a: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эмоционально-волевой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сферы. </a:t>
            </a:r>
          </a:p>
        </p:txBody>
      </p:sp>
      <p:sp>
        <p:nvSpPr>
          <p:cNvPr id="5" name="Объект 2"/>
          <p:cNvSpPr txBox="1">
            <a:spLocks/>
          </p:cNvSpPr>
          <p:nvPr/>
        </p:nvSpPr>
        <p:spPr bwMode="gray">
          <a:xfrm>
            <a:off x="395536" y="199727"/>
            <a:ext cx="8191500" cy="1008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itchFamily="2" charset="2"/>
              <a:buChar char="v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26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ctr">
              <a:buNone/>
            </a:pPr>
            <a:r>
              <a:rPr lang="ru-RU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Социо</a:t>
            </a:r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-игровая </a:t>
            </a:r>
            <a:r>
              <a:rPr lang="ru-RU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технология позволяет </a:t>
            </a:r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решать   задачи ФГОС </a:t>
            </a:r>
            <a:r>
              <a:rPr lang="ru-RU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ДО</a:t>
            </a:r>
          </a:p>
        </p:txBody>
      </p:sp>
    </p:spTree>
    <p:extLst>
      <p:ext uri="{BB962C8B-B14F-4D97-AF65-F5344CB8AC3E}">
        <p14:creationId xmlns:p14="http://schemas.microsoft.com/office/powerpoint/2010/main" val="892366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dirty="0"/>
              <a:t/>
            </a:r>
            <a:br>
              <a:rPr lang="ru-RU" altLang="ru-RU" dirty="0"/>
            </a:br>
            <a:r>
              <a:rPr lang="ru-RU" altLang="ru-RU" dirty="0" smtClean="0"/>
              <a:t/>
            </a:r>
            <a:br>
              <a:rPr lang="ru-RU" altLang="ru-RU" dirty="0" smtClean="0"/>
            </a:br>
            <a:endParaRPr lang="en-US" altLang="ru-RU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1619672" y="184991"/>
            <a:ext cx="72008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Основные правила </a:t>
            </a:r>
            <a:r>
              <a:rPr lang="ru-RU" sz="32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3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условия </a:t>
            </a:r>
          </a:p>
          <a:p>
            <a:pPr algn="ctr"/>
            <a:r>
              <a:rPr lang="ru-RU" sz="32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социо</a:t>
            </a:r>
            <a:r>
              <a:rPr lang="ru-RU" sz="3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-игровой технологии:</a:t>
            </a:r>
            <a:endParaRPr lang="ru-RU" sz="32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4" descr="http://bukashka.org/wp-content/2010/01/kit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69867" y="2170578"/>
            <a:ext cx="2376264" cy="2628962"/>
          </a:xfrm>
          <a:prstGeom prst="rect">
            <a:avLst/>
          </a:prstGeom>
          <a:ln w="38100" cap="sq">
            <a:solidFill>
              <a:srgbClr val="0000FF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7" name="TextBox 6"/>
          <p:cNvSpPr txBox="1"/>
          <p:nvPr/>
        </p:nvSpPr>
        <p:spPr>
          <a:xfrm>
            <a:off x="6482696" y="5025790"/>
            <a:ext cx="2350605" cy="461665"/>
          </a:xfrm>
          <a:prstGeom prst="rect">
            <a:avLst/>
          </a:prstGeom>
          <a:ln>
            <a:solidFill>
              <a:srgbClr val="003399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Малые группы</a:t>
            </a:r>
            <a:endParaRPr lang="ru-RU" sz="2400" b="1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AutoShape 5"/>
          <p:cNvSpPr>
            <a:spLocks noChangeArrowheads="1"/>
          </p:cNvSpPr>
          <p:nvPr/>
        </p:nvSpPr>
        <p:spPr bwMode="auto">
          <a:xfrm>
            <a:off x="3059832" y="1484784"/>
            <a:ext cx="2376264" cy="1621301"/>
          </a:xfrm>
          <a:prstGeom prst="wedgeEllipseCallout">
            <a:avLst>
              <a:gd name="adj1" fmla="val 89434"/>
              <a:gd name="adj2" fmla="val 51609"/>
            </a:avLst>
          </a:prstGeom>
          <a:gradFill rotWithShape="0">
            <a:gsLst>
              <a:gs pos="0">
                <a:srgbClr val="CCECFF"/>
              </a:gs>
              <a:gs pos="100000">
                <a:srgbClr val="E8F0F4">
                  <a:alpha val="79999"/>
                </a:srgbClr>
              </a:gs>
            </a:gsLst>
            <a:lin ang="5400000" scaled="1"/>
          </a:gra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lIns="90000" tIns="46800" rIns="90000" bIns="46800"/>
          <a:lstStyle/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ru-RU" i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275856" y="1772816"/>
            <a:ext cx="223224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Деление детей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по 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их желанию, сходству или жизненным ситуациям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AutoShape 5"/>
          <p:cNvSpPr>
            <a:spLocks noChangeArrowheads="1"/>
          </p:cNvSpPr>
          <p:nvPr/>
        </p:nvSpPr>
        <p:spPr bwMode="auto">
          <a:xfrm>
            <a:off x="301824" y="1772816"/>
            <a:ext cx="2541984" cy="1712243"/>
          </a:xfrm>
          <a:prstGeom prst="wedgeEllipseCallout">
            <a:avLst>
              <a:gd name="adj1" fmla="val 136498"/>
              <a:gd name="adj2" fmla="val 56159"/>
            </a:avLst>
          </a:prstGeom>
          <a:gradFill rotWithShape="0">
            <a:gsLst>
              <a:gs pos="0">
                <a:srgbClr val="CCECFF"/>
              </a:gs>
              <a:gs pos="100000">
                <a:srgbClr val="E8F0F4">
                  <a:alpha val="79999"/>
                </a:srgbClr>
              </a:gs>
            </a:gsLst>
            <a:lin ang="5400000" scaled="1"/>
          </a:gra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lIns="90000" tIns="46800" rIns="90000" bIns="46800"/>
          <a:lstStyle/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ru-RU" i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01824" y="2028867"/>
            <a:ext cx="254198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Деление на подгруппы по предметам, объединённым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одним названием (признаком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)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AutoShape 5"/>
          <p:cNvSpPr>
            <a:spLocks noChangeArrowheads="1"/>
          </p:cNvSpPr>
          <p:nvPr/>
        </p:nvSpPr>
        <p:spPr bwMode="auto">
          <a:xfrm>
            <a:off x="301824" y="3541467"/>
            <a:ext cx="2376264" cy="1757818"/>
          </a:xfrm>
          <a:prstGeom prst="wedgeEllipseCallout">
            <a:avLst>
              <a:gd name="adj1" fmla="val 148506"/>
              <a:gd name="adj2" fmla="val -42458"/>
            </a:avLst>
          </a:prstGeom>
          <a:gradFill rotWithShape="0">
            <a:gsLst>
              <a:gs pos="0">
                <a:srgbClr val="CCECFF"/>
              </a:gs>
              <a:gs pos="100000">
                <a:srgbClr val="E8F0F4">
                  <a:alpha val="79999"/>
                </a:srgbClr>
              </a:gs>
            </a:gsLst>
            <a:lin ang="5400000" scaled="1"/>
          </a:gra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lIns="90000" tIns="46800" rIns="90000" bIns="46800"/>
          <a:lstStyle/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ru-RU" i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92088" y="3813948"/>
            <a:ext cx="22860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Объединение путем образования пар (троек, четвёрок, шестёрок)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AutoShape 5"/>
          <p:cNvSpPr>
            <a:spLocks noChangeArrowheads="1"/>
          </p:cNvSpPr>
          <p:nvPr/>
        </p:nvSpPr>
        <p:spPr bwMode="auto">
          <a:xfrm>
            <a:off x="1115616" y="5236699"/>
            <a:ext cx="2376264" cy="1504669"/>
          </a:xfrm>
          <a:prstGeom prst="wedgeEllipseCallout">
            <a:avLst>
              <a:gd name="adj1" fmla="val 118245"/>
              <a:gd name="adj2" fmla="val -132806"/>
            </a:avLst>
          </a:prstGeom>
          <a:gradFill rotWithShape="0">
            <a:gsLst>
              <a:gs pos="0">
                <a:srgbClr val="CCECFF"/>
              </a:gs>
              <a:gs pos="100000">
                <a:srgbClr val="E8F0F4">
                  <a:alpha val="79999"/>
                </a:srgbClr>
              </a:gs>
            </a:gsLst>
            <a:lin ang="5400000" scaled="1"/>
          </a:gra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lIns="90000" tIns="46800" rIns="90000" bIns="46800"/>
          <a:lstStyle/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ru-RU" i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187624" y="5573534"/>
            <a:ext cx="230425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Деление на подгруппы по разрезному материалу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AutoShape 5"/>
          <p:cNvSpPr>
            <a:spLocks noChangeArrowheads="1"/>
          </p:cNvSpPr>
          <p:nvPr/>
        </p:nvSpPr>
        <p:spPr bwMode="auto">
          <a:xfrm>
            <a:off x="3707904" y="4891166"/>
            <a:ext cx="2376264" cy="1621301"/>
          </a:xfrm>
          <a:prstGeom prst="wedgeEllipseCallout">
            <a:avLst>
              <a:gd name="adj1" fmla="val 57305"/>
              <a:gd name="adj2" fmla="val -86377"/>
            </a:avLst>
          </a:prstGeom>
          <a:gradFill rotWithShape="0">
            <a:gsLst>
              <a:gs pos="0">
                <a:srgbClr val="CCECFF"/>
              </a:gs>
              <a:gs pos="100000">
                <a:srgbClr val="E8F0F4">
                  <a:alpha val="79999"/>
                </a:srgbClr>
              </a:gs>
            </a:gsLst>
            <a:lin ang="5400000" scaled="1"/>
          </a:gra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lIns="90000" tIns="46800" rIns="90000" bIns="46800"/>
          <a:lstStyle/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ru-RU" i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3779912" y="5282825"/>
            <a:ext cx="230425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Деление на подгруппы по слову, движению, действию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ttp://bukashka.org/wp-content/2010/01/kit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5687" y="1916832"/>
            <a:ext cx="2736303" cy="3027289"/>
          </a:xfrm>
          <a:prstGeom prst="rect">
            <a:avLst/>
          </a:prstGeom>
          <a:ln w="38100" cap="sq">
            <a:solidFill>
              <a:srgbClr val="0000FF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190355" y="5244008"/>
            <a:ext cx="2736303" cy="461665"/>
          </a:xfrm>
          <a:prstGeom prst="rect">
            <a:avLst/>
          </a:prstGeom>
          <a:ln>
            <a:solidFill>
              <a:srgbClr val="003399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Смена лидерства</a:t>
            </a:r>
            <a:endParaRPr lang="ru-RU" sz="2400" b="1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AutoShape 5"/>
          <p:cNvSpPr>
            <a:spLocks noChangeArrowheads="1"/>
          </p:cNvSpPr>
          <p:nvPr/>
        </p:nvSpPr>
        <p:spPr bwMode="auto">
          <a:xfrm>
            <a:off x="3923928" y="2204864"/>
            <a:ext cx="5040560" cy="3500809"/>
          </a:xfrm>
          <a:prstGeom prst="wedgeEllipseCallout">
            <a:avLst>
              <a:gd name="adj1" fmla="val -66721"/>
              <a:gd name="adj2" fmla="val -5081"/>
            </a:avLst>
          </a:prstGeom>
          <a:gradFill rotWithShape="0">
            <a:gsLst>
              <a:gs pos="0">
                <a:srgbClr val="CCECFF"/>
              </a:gs>
              <a:gs pos="100000">
                <a:srgbClr val="E8F0F4">
                  <a:alpha val="79999"/>
                </a:srgbClr>
              </a:gs>
            </a:gsLst>
            <a:lin ang="5400000" scaled="1"/>
          </a:gra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lIns="90000" tIns="46800" rIns="90000" bIns="46800"/>
          <a:lstStyle/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ru-RU" i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427984" y="2681915"/>
            <a:ext cx="4248472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абота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в малых группах предполагает коллективную деятельность, а мнение всей группы выражает лидер (капитан команды), которого выбирают сами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дети (голосованием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, по считалочке и 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т.д.). </a:t>
            </a:r>
          </a:p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Каждый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раз, когда меняется состав группы, - меняется и лидер. </a:t>
            </a:r>
          </a:p>
        </p:txBody>
      </p:sp>
    </p:spTree>
    <p:extLst>
      <p:ext uri="{BB962C8B-B14F-4D97-AF65-F5344CB8AC3E}">
        <p14:creationId xmlns:p14="http://schemas.microsoft.com/office/powerpoint/2010/main" val="933023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ttp://bukashka.org/wp-content/2010/01/kit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28184" y="2276872"/>
            <a:ext cx="2592288" cy="2867958"/>
          </a:xfrm>
          <a:prstGeom prst="rect">
            <a:avLst/>
          </a:prstGeom>
          <a:ln w="38100" cap="sq">
            <a:solidFill>
              <a:srgbClr val="0000FF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5940152" y="5392862"/>
            <a:ext cx="3067489" cy="923330"/>
          </a:xfrm>
          <a:prstGeom prst="rect">
            <a:avLst/>
          </a:prstGeom>
          <a:ln>
            <a:solidFill>
              <a:srgbClr val="003399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dirty="0">
                <a:solidFill>
                  <a:srgbClr val="003399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b="1" dirty="0" smtClean="0">
                <a:solidFill>
                  <a:srgbClr val="003399"/>
                </a:solidFill>
                <a:latin typeface="Times New Roman" pitchFamily="18" charset="0"/>
                <a:cs typeface="Times New Roman" pitchFamily="18" charset="0"/>
              </a:rPr>
              <a:t>бучение </a:t>
            </a:r>
            <a:r>
              <a:rPr lang="ru-RU" b="1" dirty="0">
                <a:solidFill>
                  <a:srgbClr val="003399"/>
                </a:solidFill>
                <a:latin typeface="Times New Roman" pitchFamily="18" charset="0"/>
                <a:cs typeface="Times New Roman" pitchFamily="18" charset="0"/>
              </a:rPr>
              <a:t>сочетается с двигательной активностью и сменой мизансцен</a:t>
            </a:r>
          </a:p>
        </p:txBody>
      </p:sp>
      <p:sp>
        <p:nvSpPr>
          <p:cNvPr id="8" name="AutoShape 5"/>
          <p:cNvSpPr>
            <a:spLocks noChangeArrowheads="1"/>
          </p:cNvSpPr>
          <p:nvPr/>
        </p:nvSpPr>
        <p:spPr bwMode="auto">
          <a:xfrm>
            <a:off x="179512" y="1772816"/>
            <a:ext cx="5040560" cy="3620046"/>
          </a:xfrm>
          <a:prstGeom prst="wedgeEllipseCallout">
            <a:avLst>
              <a:gd name="adj1" fmla="val 68367"/>
              <a:gd name="adj2" fmla="val 8866"/>
            </a:avLst>
          </a:prstGeom>
          <a:gradFill rotWithShape="0">
            <a:gsLst>
              <a:gs pos="0">
                <a:srgbClr val="CCECFF"/>
              </a:gs>
              <a:gs pos="100000">
                <a:srgbClr val="E8F0F4">
                  <a:alpha val="79999"/>
                </a:srgbClr>
              </a:gs>
            </a:gsLst>
            <a:lin ang="5400000" scaled="1"/>
          </a:gra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lIns="90000" tIns="46800" rIns="90000" bIns="46800"/>
          <a:lstStyle/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ru-RU" i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39552" y="2132856"/>
            <a:ext cx="4374232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Дети могут общаться в разных уголках группы: за столами, на полу, в любимом уголке и т. д.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Чем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чаще они меняют мизансцены, места, позы, тем активнее и работоспособнее их нервная деятельность.  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ДОУ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создаются благоприятные условия для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здоровьесбережения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4143994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ttp://bukashka.org/wp-content/2010/01/kit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1939942"/>
            <a:ext cx="3168352" cy="3505282"/>
          </a:xfrm>
          <a:prstGeom prst="rect">
            <a:avLst/>
          </a:prstGeom>
          <a:ln w="38100" cap="sq">
            <a:solidFill>
              <a:srgbClr val="0000FF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395536" y="5633326"/>
            <a:ext cx="3168352" cy="461665"/>
          </a:xfrm>
          <a:prstGeom prst="rect">
            <a:avLst/>
          </a:prstGeom>
          <a:ln>
            <a:solidFill>
              <a:srgbClr val="003399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Смена темпа и ритма</a:t>
            </a:r>
            <a:endParaRPr lang="ru-RU" sz="2400" b="1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AutoShape 5"/>
          <p:cNvSpPr>
            <a:spLocks noChangeArrowheads="1"/>
          </p:cNvSpPr>
          <p:nvPr/>
        </p:nvSpPr>
        <p:spPr bwMode="auto">
          <a:xfrm>
            <a:off x="4499992" y="2492895"/>
            <a:ext cx="4464496" cy="2952329"/>
          </a:xfrm>
          <a:prstGeom prst="wedgeEllipseCallout">
            <a:avLst>
              <a:gd name="adj1" fmla="val -66721"/>
              <a:gd name="adj2" fmla="val -5081"/>
            </a:avLst>
          </a:prstGeom>
          <a:gradFill rotWithShape="0">
            <a:gsLst>
              <a:gs pos="0">
                <a:srgbClr val="CCECFF"/>
              </a:gs>
              <a:gs pos="100000">
                <a:srgbClr val="E8F0F4">
                  <a:alpha val="79999"/>
                </a:srgbClr>
              </a:gs>
            </a:gsLst>
            <a:lin ang="5400000" scaled="1"/>
          </a:gra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lIns="90000" tIns="46800" rIns="90000" bIns="46800"/>
          <a:lstStyle/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ru-RU" i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446240" y="2852936"/>
            <a:ext cx="4572000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Менять темп и ритм помогает ограничение во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времени </a:t>
            </a:r>
          </a:p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(песочные или обычные часы). </a:t>
            </a:r>
          </a:p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У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детей возникает понимание, что каждое задание имеет свое начало и конец, и требует определенной сосредоточенности.</a:t>
            </a:r>
          </a:p>
        </p:txBody>
      </p:sp>
    </p:spTree>
    <p:extLst>
      <p:ext uri="{BB962C8B-B14F-4D97-AF65-F5344CB8AC3E}">
        <p14:creationId xmlns:p14="http://schemas.microsoft.com/office/powerpoint/2010/main" val="4161844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ttp://bukashka.org/wp-content/2010/01/kit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75428" y="2108408"/>
            <a:ext cx="3096343" cy="3425616"/>
          </a:xfrm>
          <a:prstGeom prst="rect">
            <a:avLst/>
          </a:prstGeom>
          <a:ln w="38100" cap="sq">
            <a:solidFill>
              <a:srgbClr val="0000FF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5760132" y="5733256"/>
            <a:ext cx="3168351" cy="707886"/>
          </a:xfrm>
          <a:prstGeom prst="rect">
            <a:avLst/>
          </a:prstGeom>
          <a:ln>
            <a:solidFill>
              <a:srgbClr val="003399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Интеграция </a:t>
            </a:r>
          </a:p>
          <a:p>
            <a:pPr algn="ctr"/>
            <a:r>
              <a:rPr lang="ru-RU" sz="20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всех видов деятельности</a:t>
            </a:r>
            <a:endParaRPr lang="ru-RU" sz="2000" b="1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AutoShape 5"/>
          <p:cNvSpPr>
            <a:spLocks noChangeArrowheads="1"/>
          </p:cNvSpPr>
          <p:nvPr/>
        </p:nvSpPr>
        <p:spPr bwMode="auto">
          <a:xfrm>
            <a:off x="199228" y="2197208"/>
            <a:ext cx="4608512" cy="3248016"/>
          </a:xfrm>
          <a:prstGeom prst="wedgeEllipseCallout">
            <a:avLst>
              <a:gd name="adj1" fmla="val 69459"/>
              <a:gd name="adj2" fmla="val 6999"/>
            </a:avLst>
          </a:prstGeom>
          <a:gradFill rotWithShape="0">
            <a:gsLst>
              <a:gs pos="0">
                <a:srgbClr val="CCECFF"/>
              </a:gs>
              <a:gs pos="100000">
                <a:srgbClr val="E8F0F4">
                  <a:alpha val="79999"/>
                </a:srgbClr>
              </a:gs>
            </a:gsLst>
            <a:lin ang="5400000" scaled="1"/>
          </a:gra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lIns="90000" tIns="46800" rIns="90000" bIns="46800"/>
          <a:lstStyle/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ru-RU" i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63084" y="2708920"/>
            <a:ext cx="372616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Обучение происходит в игровой форме, для этого можно использовать различные игры, которые развивают внимание, фонематический слух, мышление, умение взаимодействовать друг с другом.</a:t>
            </a:r>
          </a:p>
        </p:txBody>
      </p:sp>
    </p:spTree>
    <p:extLst>
      <p:ext uri="{BB962C8B-B14F-4D97-AF65-F5344CB8AC3E}">
        <p14:creationId xmlns:p14="http://schemas.microsoft.com/office/powerpoint/2010/main" val="453534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ttp://bukashka.org/wp-content/2010/01/kit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1916832"/>
            <a:ext cx="3096343" cy="3425616"/>
          </a:xfrm>
          <a:prstGeom prst="rect">
            <a:avLst/>
          </a:prstGeom>
          <a:ln w="38100" cap="sq">
            <a:solidFill>
              <a:srgbClr val="0000FF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431539" y="5589240"/>
            <a:ext cx="3168351" cy="461665"/>
          </a:xfrm>
          <a:prstGeom prst="rect">
            <a:avLst/>
          </a:prstGeom>
          <a:ln>
            <a:solidFill>
              <a:srgbClr val="003399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rgbClr val="003399"/>
                </a:solidFill>
                <a:latin typeface="Times New Roman" pitchFamily="18" charset="0"/>
                <a:cs typeface="Times New Roman" pitchFamily="18" charset="0"/>
              </a:rPr>
              <a:t>«133 зайца»</a:t>
            </a:r>
          </a:p>
        </p:txBody>
      </p:sp>
      <p:sp>
        <p:nvSpPr>
          <p:cNvPr id="8" name="AutoShape 5"/>
          <p:cNvSpPr>
            <a:spLocks noChangeArrowheads="1"/>
          </p:cNvSpPr>
          <p:nvPr/>
        </p:nvSpPr>
        <p:spPr bwMode="auto">
          <a:xfrm>
            <a:off x="4499992" y="2492895"/>
            <a:ext cx="4464496" cy="2952329"/>
          </a:xfrm>
          <a:prstGeom prst="wedgeEllipseCallout">
            <a:avLst>
              <a:gd name="adj1" fmla="val -66721"/>
              <a:gd name="adj2" fmla="val -5081"/>
            </a:avLst>
          </a:prstGeom>
          <a:gradFill rotWithShape="0">
            <a:gsLst>
              <a:gs pos="0">
                <a:srgbClr val="CCECFF"/>
              </a:gs>
              <a:gs pos="100000">
                <a:srgbClr val="E8F0F4">
                  <a:alpha val="79999"/>
                </a:srgbClr>
              </a:gs>
            </a:gsLst>
            <a:lin ang="5400000" scaled="1"/>
          </a:gra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lIns="90000" tIns="46800" rIns="90000" bIns="46800"/>
          <a:lstStyle/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ru-RU" i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446240" y="2852936"/>
            <a:ext cx="4572000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Если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сразу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погнаться </a:t>
            </a:r>
          </a:p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133 зайцами,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то, глядишь,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 десяток наловишь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и среди пойманных пяток зайцев может оказаться из тех, о которых и не мечталось раньше -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нечаянная радость»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909065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db2004204gl">
  <a:themeElements>
    <a:clrScheme name="Тема Office 3">
      <a:dk1>
        <a:srgbClr val="000000"/>
      </a:dk1>
      <a:lt1>
        <a:srgbClr val="FFFFFF"/>
      </a:lt1>
      <a:dk2>
        <a:srgbClr val="003366"/>
      </a:dk2>
      <a:lt2>
        <a:srgbClr val="C0C0C0"/>
      </a:lt2>
      <a:accent1>
        <a:srgbClr val="4EA7EA"/>
      </a:accent1>
      <a:accent2>
        <a:srgbClr val="93C052"/>
      </a:accent2>
      <a:accent3>
        <a:srgbClr val="FFFFFF"/>
      </a:accent3>
      <a:accent4>
        <a:srgbClr val="000000"/>
      </a:accent4>
      <a:accent5>
        <a:srgbClr val="B2D0F3"/>
      </a:accent5>
      <a:accent6>
        <a:srgbClr val="85AE49"/>
      </a:accent6>
      <a:hlink>
        <a:srgbClr val="9999FF"/>
      </a:hlink>
      <a:folHlink>
        <a:srgbClr val="855ADA"/>
      </a:folHlink>
    </a:clrScheme>
    <a:fontScheme name="Тема Offic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ема Office 1">
        <a:dk1>
          <a:srgbClr val="000000"/>
        </a:dk1>
        <a:lt1>
          <a:srgbClr val="FFFFFF"/>
        </a:lt1>
        <a:dk2>
          <a:srgbClr val="193583"/>
        </a:dk2>
        <a:lt2>
          <a:srgbClr val="C0C0C0"/>
        </a:lt2>
        <a:accent1>
          <a:srgbClr val="E46C22"/>
        </a:accent1>
        <a:accent2>
          <a:srgbClr val="14CAEE"/>
        </a:accent2>
        <a:accent3>
          <a:srgbClr val="FFFFFF"/>
        </a:accent3>
        <a:accent4>
          <a:srgbClr val="000000"/>
        </a:accent4>
        <a:accent5>
          <a:srgbClr val="EFBAAB"/>
        </a:accent5>
        <a:accent6>
          <a:srgbClr val="11B7D8"/>
        </a:accent6>
        <a:hlink>
          <a:srgbClr val="6A6AE2"/>
        </a:hlink>
        <a:folHlink>
          <a:srgbClr val="66A444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3366"/>
        </a:dk2>
        <a:lt2>
          <a:srgbClr val="C0C0C0"/>
        </a:lt2>
        <a:accent1>
          <a:srgbClr val="76CA2A"/>
        </a:accent1>
        <a:accent2>
          <a:srgbClr val="E5772D"/>
        </a:accent2>
        <a:accent3>
          <a:srgbClr val="FFFFFF"/>
        </a:accent3>
        <a:accent4>
          <a:srgbClr val="000000"/>
        </a:accent4>
        <a:accent5>
          <a:srgbClr val="BDE1AC"/>
        </a:accent5>
        <a:accent6>
          <a:srgbClr val="CF6B28"/>
        </a:accent6>
        <a:hlink>
          <a:srgbClr val="1A50B2"/>
        </a:hlink>
        <a:folHlink>
          <a:srgbClr val="855AD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FF"/>
        </a:lt1>
        <a:dk2>
          <a:srgbClr val="003366"/>
        </a:dk2>
        <a:lt2>
          <a:srgbClr val="C0C0C0"/>
        </a:lt2>
        <a:accent1>
          <a:srgbClr val="4EA7EA"/>
        </a:accent1>
        <a:accent2>
          <a:srgbClr val="93C052"/>
        </a:accent2>
        <a:accent3>
          <a:srgbClr val="FFFFFF"/>
        </a:accent3>
        <a:accent4>
          <a:srgbClr val="000000"/>
        </a:accent4>
        <a:accent5>
          <a:srgbClr val="B2D0F3"/>
        </a:accent5>
        <a:accent6>
          <a:srgbClr val="85AE49"/>
        </a:accent6>
        <a:hlink>
          <a:srgbClr val="9999FF"/>
        </a:hlink>
        <a:folHlink>
          <a:srgbClr val="855AD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cdb2004204gl</Template>
  <TotalTime>316</TotalTime>
  <Words>468</Words>
  <Application>Microsoft Office PowerPoint</Application>
  <PresentationFormat>Экран (4:3)</PresentationFormat>
  <Paragraphs>96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cdb2004204gl</vt:lpstr>
      <vt:lpstr>Социо-игровая технология в работе педагога – психолога ДОУ</vt:lpstr>
      <vt:lpstr>Презентация PowerPoint</vt:lpstr>
      <vt:lpstr>Презентация PowerPoint</vt:lpstr>
      <vt:lpstr>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Этапы работы </vt:lpstr>
      <vt:lpstr>Презентация PowerPoint</vt:lpstr>
      <vt:lpstr>Группы игровых заданий:</vt:lpstr>
      <vt:lpstr>Презентация PowerPoint</vt:lpstr>
      <vt:lpstr>литература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Социо-игровая технология в работе педагога – психолога ДОУ</dc:title>
  <dc:creator>Mehanik</dc:creator>
  <cp:lastModifiedBy>Бабич</cp:lastModifiedBy>
  <cp:revision>88</cp:revision>
  <dcterms:created xsi:type="dcterms:W3CDTF">2015-04-13T16:43:36Z</dcterms:created>
  <dcterms:modified xsi:type="dcterms:W3CDTF">2017-09-10T13:30:28Z</dcterms:modified>
</cp:coreProperties>
</file>