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0" r:id="rId2"/>
    <p:sldId id="267" r:id="rId3"/>
    <p:sldId id="271" r:id="rId4"/>
    <p:sldId id="259" r:id="rId5"/>
    <p:sldId id="273" r:id="rId6"/>
    <p:sldId id="260" r:id="rId7"/>
    <p:sldId id="261" r:id="rId8"/>
    <p:sldId id="268" r:id="rId9"/>
    <p:sldId id="262" r:id="rId10"/>
    <p:sldId id="266" r:id="rId11"/>
    <p:sldId id="265" r:id="rId12"/>
    <p:sldId id="272" r:id="rId13"/>
    <p:sldId id="269" r:id="rId14"/>
    <p:sldId id="27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06/relationships/legacyDocTextInfo" Target="legacyDocTextInfo.bin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665F7A-044E-4D42-8A9C-4E9905D50A7B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C444B3B-4B06-4EA2-B740-462FBB1F0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80A7-FBA0-4110-A5DD-406955F973EF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C2715-0A47-4522-B0C6-BFF3E09AF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34D5B-2413-4B9A-AE90-AAA0D350682D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9D32A-5FE9-4FD5-92B9-C97D73FD8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543C-F222-4EDF-B5BF-7042A23D8520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D742F-A1AE-47A9-BA0C-74D7710FD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7C5C2-EA5E-4159-8F22-7C28356F6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A1A69-4BA1-4252-8699-A0349F533C71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9DBA2-36D2-4468-97A1-E106BF0DC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982E9-74A9-402B-B3F5-A03462F6F4C3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0DEEE-29DD-45C8-9143-F91B8FAB2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C2144-F5B9-4947-BC86-70D53649B2B0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22003-305D-4A02-9940-5151CBCEF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A756B-0F95-4167-9A0C-73FF8690F994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F81C6-641C-41F6-8B8D-282D6FF2E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E1607-ADE3-4CC4-AC97-5DF73FBBDB5C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64569-C51F-42F5-BDAE-1AC84B22E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BE93C-53AE-4847-9EF5-9B6ACB39477A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97A80-F117-4D9F-841B-983EA1748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8FC09-177A-42BC-A153-D9663E0BC6CD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2A608-2DCB-4FC9-8625-2B7741F43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67262-3CC9-42D5-97EB-1461681DB9F7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8EB66-6191-46BA-8729-72441D0EF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944123-4C05-434C-AD84-F6692660635D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DF98E7-9614-40A1-B832-3AD8E979F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572250"/>
            <a:ext cx="914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Виталий Валентинович Бианки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бианки фото_Pic1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28662" y="2000240"/>
            <a:ext cx="2779968" cy="3868234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071938" y="2071688"/>
            <a:ext cx="464343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>
                <a:latin typeface="Times New Roman" pitchFamily="18" charset="0"/>
                <a:cs typeface="Times New Roman" pitchFamily="18" charset="0"/>
              </a:rPr>
              <a:t>-1894 год, Петербург,  семья ученого,  </a:t>
            </a:r>
          </a:p>
          <a:p>
            <a:pPr eaLnBrk="0" hangingPunct="0"/>
            <a:r>
              <a:rPr lang="ru-RU" sz="2800">
                <a:latin typeface="Times New Roman" pitchFamily="18" charset="0"/>
                <a:cs typeface="Times New Roman" pitchFamily="18" charset="0"/>
              </a:rPr>
              <a:t>-Петербургский университет,  -путешествовал,</a:t>
            </a:r>
            <a:endParaRPr lang="ru-RU" sz="2800"/>
          </a:p>
          <a:p>
            <a:pPr eaLnBrk="0" hangingPunct="0"/>
            <a:r>
              <a:rPr lang="ru-RU" sz="2800">
                <a:latin typeface="Times New Roman" pitchFamily="18" charset="0"/>
                <a:cs typeface="Times New Roman" pitchFamily="18" charset="0"/>
              </a:rPr>
              <a:t>-произведения о природе, </a:t>
            </a:r>
          </a:p>
          <a:p>
            <a:pPr eaLnBrk="0" hangingPunct="0"/>
            <a:r>
              <a:rPr lang="ru-RU" sz="2800">
                <a:latin typeface="Times New Roman" pitchFamily="18" charset="0"/>
                <a:cs typeface="Times New Roman" pitchFamily="18" charset="0"/>
              </a:rPr>
              <a:t>-герои </a:t>
            </a:r>
            <a:r>
              <a:rPr lang="ru-RU" sz="2800">
                <a:cs typeface="Times New Roman" pitchFamily="18" charset="0"/>
              </a:rPr>
              <a:t>–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птицы, животные, растения, </a:t>
            </a:r>
          </a:p>
          <a:p>
            <a:pPr eaLnBrk="0" hangingPunct="0"/>
            <a:r>
              <a:rPr lang="ru-RU" sz="2800">
                <a:latin typeface="Times New Roman" pitchFamily="18" charset="0"/>
                <a:cs typeface="Times New Roman" pitchFamily="18" charset="0"/>
              </a:rPr>
              <a:t>-бережно любить. 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6149" name="Diagram 5"/>
          <p:cNvGraphicFramePr>
            <a:graphicFrameLocks/>
          </p:cNvGraphicFramePr>
          <p:nvPr>
            <p:ph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500063"/>
            <a:ext cx="8143875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latin typeface="+mn-lt"/>
              </a:rPr>
              <a:t>Вывод: </a:t>
            </a:r>
          </a:p>
          <a:p>
            <a:pPr>
              <a:defRPr/>
            </a:pPr>
            <a:r>
              <a:rPr lang="ru-RU" sz="3600" dirty="0">
                <a:latin typeface="+mn-lt"/>
              </a:rPr>
              <a:t>животные помогают человеку, а человек должен помогать животным.</a:t>
            </a:r>
          </a:p>
        </p:txBody>
      </p:sp>
      <p:pic>
        <p:nvPicPr>
          <p:cNvPr id="31746" name="Picture 2" descr="C:\Documents and Settings\Admin\Мои документы\Мои рисунки\56449_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2571744"/>
            <a:ext cx="3200400" cy="3857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C:\Documents and Settings\Admin\Мои документы\Мои рисунки\big41555124177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714620"/>
            <a:ext cx="3143272" cy="35361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786188" y="4000500"/>
            <a:ext cx="1428750" cy="642938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rgbClr val="000066"/>
                </a:solidFill>
              </a:rPr>
              <a:t>Кто оказался лучшим знатоком природы?</a:t>
            </a:r>
          </a:p>
        </p:txBody>
      </p:sp>
      <p:pic>
        <p:nvPicPr>
          <p:cNvPr id="13315" name="Picture 3" descr="kak_de_velikoe_ravnovesie_narushil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4859338" y="2276475"/>
            <a:ext cx="3240087" cy="247332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87450" y="1844675"/>
            <a:ext cx="2447925" cy="3024188"/>
            <a:chOff x="748" y="1162"/>
            <a:chExt cx="1542" cy="1905"/>
          </a:xfrm>
        </p:grpSpPr>
        <p:sp>
          <p:nvSpPr>
            <p:cNvPr id="14342" name="Rectangle 5" descr="Циновка"/>
            <p:cNvSpPr>
              <a:spLocks noChangeArrowheads="1"/>
            </p:cNvSpPr>
            <p:nvPr/>
          </p:nvSpPr>
          <p:spPr bwMode="auto">
            <a:xfrm>
              <a:off x="748" y="1162"/>
              <a:ext cx="1542" cy="1905"/>
            </a:xfrm>
            <a:prstGeom prst="rect">
              <a:avLst/>
            </a:prstGeom>
            <a:blipFill dpi="0" rotWithShape="1">
              <a:blip r:embed="rId3" cstate="print"/>
              <a:srcRect/>
              <a:tile tx="0" ty="0" sx="100000" sy="100000" flip="none" algn="tl"/>
            </a:blipFill>
            <a:ln w="381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4343" name="Picture 6" descr="MCAN00610_0000[1]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66" y="1434"/>
              <a:ext cx="924" cy="1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042988" y="5300663"/>
            <a:ext cx="7270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66"/>
                </a:solidFill>
              </a:rPr>
              <a:t>Дружно не грузно, а врозь хоть брось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3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534400" cy="5943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457200" y="152400"/>
            <a:ext cx="8229600" cy="18288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Сказка - ложь,</a:t>
            </a:r>
          </a:p>
        </p:txBody>
      </p:sp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685800" y="2209800"/>
            <a:ext cx="7772400" cy="1525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да в ней намёк,</a:t>
            </a:r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381000" y="3733800"/>
            <a:ext cx="8305800" cy="24384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добрым молодцам - урок!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3"/>
          <p:cNvSpPr>
            <a:spLocks noChangeArrowheads="1"/>
          </p:cNvSpPr>
          <p:nvPr/>
        </p:nvSpPr>
        <p:spPr bwMode="auto">
          <a:xfrm>
            <a:off x="428625" y="2828925"/>
            <a:ext cx="84296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1.Подготовить выразительное чтение сказки по ролям.</a:t>
            </a:r>
            <a:br>
              <a:rPr lang="ru-RU" sz="2800"/>
            </a:br>
            <a:r>
              <a:rPr lang="ru-RU" sz="2800"/>
              <a:t>2. Подготовить пересказ.</a:t>
            </a:r>
            <a:br>
              <a:rPr lang="ru-RU" sz="2800"/>
            </a:br>
            <a:r>
              <a:rPr lang="ru-RU" sz="2800"/>
              <a:t>3.Нарисовать иллюстрации к  сказке.</a:t>
            </a: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1714500" y="857250"/>
            <a:ext cx="5786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Домашнее задание: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38" y="714375"/>
            <a:ext cx="8072437" cy="5694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Повсюду: в лесу, на полянке,</a:t>
            </a: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реке, на болоте, в полях –</a:t>
            </a: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встретишь героев Бианки,</a:t>
            </a: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них побываешь в гостях.</a:t>
            </a: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птиц, насекомых, лягушек</a:t>
            </a: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Рассказы и сказки прочтёшь.</a:t>
            </a: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лучше знакомых зверюшек</a:t>
            </a:r>
          </a:p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Узнаешь , дружок, и поймёшь.</a:t>
            </a:r>
          </a:p>
          <a:p>
            <a:pPr>
              <a:defRPr/>
            </a:pP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53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Сова</a:t>
            </a:r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/>
            </a:r>
            <a:b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</a:br>
            <a:endParaRPr lang="ru-RU" dirty="0"/>
          </a:p>
        </p:txBody>
      </p:sp>
      <p:pic>
        <p:nvPicPr>
          <p:cNvPr id="4096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75" y="1571625"/>
            <a:ext cx="2808288" cy="4248150"/>
          </a:xfrm>
          <a:noFill/>
        </p:spPr>
      </p:pic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3995738" y="3105150"/>
            <a:ext cx="47529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Всю ночь летает - мышей добывает.</a:t>
            </a:r>
          </a:p>
          <a:p>
            <a:r>
              <a:rPr lang="ru-RU" sz="3600"/>
              <a:t>А станет светло - спать летит в дупло.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428625" y="500063"/>
            <a:ext cx="428625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	Сова – ночная хищная птица. Живёт чаще в смешанных и хвойных лесах. Охотится ночами, преимущественно на мышевидных грызунов, этим приносит человеку большую пользу. Гнездится в брошенных гнёздах других птиц, например ворон. </a:t>
            </a:r>
          </a:p>
        </p:txBody>
      </p:sp>
      <p:pic>
        <p:nvPicPr>
          <p:cNvPr id="15362" name="Picture 2" descr="C:\Documents and Settings\Admin\Мои документы\Мои рисунки\6a011570e40a00970c0133f0ec1ca3970b-800w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28604"/>
            <a:ext cx="4098939" cy="6040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85794"/>
            <a:ext cx="857256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Виталий Валентинович Бианки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3714750" y="1714500"/>
            <a:ext cx="16430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Сова</a:t>
            </a:r>
          </a:p>
        </p:txBody>
      </p:sp>
      <p:pic>
        <p:nvPicPr>
          <p:cNvPr id="8196" name="Picture 2" descr="Сова - Виталий Биа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928938"/>
            <a:ext cx="223837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428625" y="1285875"/>
            <a:ext cx="821531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>
                <a:latin typeface="Calibri" pitchFamily="34" charset="0"/>
                <a:ea typeface="Calibri" pitchFamily="34" charset="0"/>
                <a:cs typeface="Times New Roman" pitchFamily="18" charset="0"/>
              </a:rPr>
              <a:t>хо-ро-нишь-ся – хоронишься</a:t>
            </a:r>
          </a:p>
          <a:p>
            <a:pPr eaLnBrk="0" hangingPunct="0"/>
            <a:r>
              <a:rPr lang="ru-RU" sz="4000">
                <a:latin typeface="Calibri" pitchFamily="34" charset="0"/>
                <a:ea typeface="Calibri" pitchFamily="34" charset="0"/>
                <a:cs typeface="Times New Roman" pitchFamily="18" charset="0"/>
              </a:rPr>
              <a:t>сто-ро-нишь-ся – сторонишься</a:t>
            </a:r>
          </a:p>
          <a:p>
            <a:pPr eaLnBrk="0" hangingPunct="0"/>
            <a:r>
              <a:rPr lang="ru-RU" sz="4000">
                <a:latin typeface="Calibri" pitchFamily="34" charset="0"/>
                <a:ea typeface="Calibri" pitchFamily="34" charset="0"/>
                <a:cs typeface="Times New Roman" pitchFamily="18" charset="0"/>
              </a:rPr>
              <a:t>рас-сер-ди-лась – рассердилась</a:t>
            </a:r>
          </a:p>
          <a:p>
            <a:pPr eaLnBrk="0" hangingPunct="0"/>
            <a:r>
              <a:rPr lang="ru-RU" sz="4000">
                <a:latin typeface="Calibri" pitchFamily="34" charset="0"/>
                <a:ea typeface="Calibri" pitchFamily="34" charset="0"/>
                <a:cs typeface="Times New Roman" pitchFamily="18" charset="0"/>
              </a:rPr>
              <a:t>от-ча-ян-на-я – отчаянная</a:t>
            </a:r>
          </a:p>
          <a:p>
            <a:pPr eaLnBrk="0" hangingPunct="0"/>
            <a:r>
              <a:rPr lang="ru-RU" sz="4000">
                <a:latin typeface="Calibri" pitchFamily="34" charset="0"/>
                <a:ea typeface="Calibri" pitchFamily="34" charset="0"/>
                <a:cs typeface="Times New Roman" pitchFamily="18" charset="0"/>
              </a:rPr>
              <a:t>пе-ре-кли-ка-ют-ся – перекликаются</a:t>
            </a:r>
          </a:p>
          <a:p>
            <a:pPr eaLnBrk="0" hangingPunct="0"/>
            <a:r>
              <a:rPr lang="ru-RU" sz="4000">
                <a:latin typeface="Calibri" pitchFamily="34" charset="0"/>
                <a:ea typeface="Calibri" pitchFamily="34" charset="0"/>
                <a:cs typeface="Times New Roman" pitchFamily="18" charset="0"/>
              </a:rPr>
              <a:t>за-гля-ды-ва-ют – заглядывают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1535907" y="1250156"/>
            <a:ext cx="285750" cy="714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4893469" y="1321594"/>
            <a:ext cx="285750" cy="7143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1678782" y="1964531"/>
            <a:ext cx="285750" cy="714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5250657" y="1964531"/>
            <a:ext cx="285750" cy="714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607469" y="2607469"/>
            <a:ext cx="285750" cy="7143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6179344" y="2607469"/>
            <a:ext cx="285750" cy="7143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464469" y="3178969"/>
            <a:ext cx="285750" cy="7143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4607719" y="3178969"/>
            <a:ext cx="285750" cy="7143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036094" y="3821906"/>
            <a:ext cx="285750" cy="7143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108032" y="3750469"/>
            <a:ext cx="285750" cy="714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607344" y="4393406"/>
            <a:ext cx="285750" cy="7143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322094" y="4393406"/>
            <a:ext cx="285750" cy="7143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857250" y="1071563"/>
            <a:ext cx="7643813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40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стар – старик – стариковом</a:t>
            </a:r>
          </a:p>
          <a:p>
            <a:pPr algn="just" eaLnBrk="0" hangingPunct="0"/>
            <a:r>
              <a:rPr lang="ru-RU" sz="40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шмель – шмели - шмелиные</a:t>
            </a:r>
          </a:p>
          <a:p>
            <a:pPr algn="just" eaLnBrk="0" hangingPunct="0"/>
            <a:r>
              <a:rPr lang="ru-RU" sz="40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корм – кормовой</a:t>
            </a:r>
          </a:p>
          <a:p>
            <a:pPr algn="just" eaLnBrk="0" hangingPunct="0"/>
            <a:r>
              <a:rPr lang="ru-RU" sz="40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глаза – глазищами</a:t>
            </a:r>
          </a:p>
          <a:p>
            <a:pPr algn="just" eaLnBrk="0" hangingPunct="0"/>
            <a:r>
              <a:rPr lang="ru-RU" sz="40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лез – вылезла</a:t>
            </a:r>
          </a:p>
          <a:p>
            <a:pPr algn="just" eaLnBrk="0" hangingPunct="0"/>
            <a:r>
              <a:rPr lang="ru-RU" sz="40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носить – переносить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rot="5400000">
            <a:off x="4250532" y="1750219"/>
            <a:ext cx="285750" cy="714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295400"/>
            <a:ext cx="8458200" cy="1143000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ru-RU" sz="8000" b="1" smtClean="0">
                <a:solidFill>
                  <a:srgbClr val="0066FF"/>
                </a:solidFill>
                <a:latin typeface="Monotype Corsiva" pitchFamily="66" charset="0"/>
              </a:rPr>
              <a:t>Сказка –несказка</a:t>
            </a:r>
            <a:br>
              <a:rPr lang="ru-RU" sz="8000" b="1" smtClean="0">
                <a:solidFill>
                  <a:srgbClr val="0066FF"/>
                </a:solidFill>
                <a:latin typeface="Monotype Corsiva" pitchFamily="66" charset="0"/>
              </a:rPr>
            </a:br>
            <a:endParaRPr lang="ru-RU" sz="8000" b="1" smtClean="0">
              <a:solidFill>
                <a:srgbClr val="0066FF"/>
              </a:solidFill>
              <a:latin typeface="Monotype Corsiva" pitchFamily="66" charset="0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733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smtClean="0"/>
              <a:t>  Познавательная сказка.</a:t>
            </a:r>
          </a:p>
          <a:p>
            <a:pPr eaLnBrk="1" hangingPunct="1">
              <a:buFontTx/>
              <a:buNone/>
            </a:pPr>
            <a:r>
              <a:rPr lang="ru-RU" sz="4400" smtClean="0"/>
              <a:t>  Сообщает новые знания о природе, объясняет какое-то природное явление.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C:\Documents and Settings\Admin\Мои документы\Мои рисунки\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571500"/>
            <a:ext cx="10858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право 3"/>
          <p:cNvSpPr/>
          <p:nvPr/>
        </p:nvSpPr>
        <p:spPr>
          <a:xfrm>
            <a:off x="1928813" y="1357313"/>
            <a:ext cx="857250" cy="35718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724" name="Picture 4" descr="C:\Documents and Settings\Admin\Мои документы\Мои рисунки\inde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50" y="714375"/>
            <a:ext cx="1814513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5286375" y="1357313"/>
            <a:ext cx="857250" cy="35718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725" name="Picture 5" descr="C:\Documents and Settings\Admin\Мои документы\Мои рисунки\3689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571500"/>
            <a:ext cx="1995487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C:\Documents and Settings\Admin\Мои документы\Мои рисунки\lp003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286250"/>
            <a:ext cx="1571625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/>
          <p:cNvSpPr/>
          <p:nvPr/>
        </p:nvSpPr>
        <p:spPr>
          <a:xfrm rot="5400000">
            <a:off x="6893719" y="3107531"/>
            <a:ext cx="857250" cy="35718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727" name="Picture 7" descr="C:\Documents and Settings\Admin\Мои документы\Мои рисунки\slide0009_image01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84625" y="2786063"/>
            <a:ext cx="20701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право 10"/>
          <p:cNvSpPr/>
          <p:nvPr/>
        </p:nvSpPr>
        <p:spPr>
          <a:xfrm rot="13566260">
            <a:off x="5712619" y="4112419"/>
            <a:ext cx="857250" cy="35718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728" name="Picture 8" descr="C:\Documents and Settings\Admin\Мои документы\Мои рисунки\ac441de4ebb5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4429125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трелка вправо 12"/>
          <p:cNvSpPr/>
          <p:nvPr/>
        </p:nvSpPr>
        <p:spPr>
          <a:xfrm rot="8102065">
            <a:off x="3144838" y="3965575"/>
            <a:ext cx="857250" cy="35718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3566260">
            <a:off x="1712119" y="4112419"/>
            <a:ext cx="857250" cy="35718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304" name="Picture 16" descr="Как дед великое равновесие нарушил - Фильмы и анимация - Видео - WWW.ISFANA.R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500" y="2571750"/>
            <a:ext cx="12668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6" grpId="0" animBg="1" autoUpdateAnimBg="0"/>
      <p:bldP spid="9" grpId="0" animBg="1" autoUpdateAnimBg="0"/>
      <p:bldP spid="11" grpId="0" animBg="1" autoUpdateAnimBg="0"/>
      <p:bldP spid="13" grpId="0" animBg="1" autoUpdateAnimBg="0"/>
      <p:bldP spid="15" grpId="0" animBg="1" autoUpdateAnimBg="0"/>
    </p:bldLst>
  </p:timing>
</p:sld>
</file>

<file path=ppt/theme/theme1.xml><?xml version="1.0" encoding="utf-8"?>
<a:theme xmlns:a="http://schemas.openxmlformats.org/drawingml/2006/main" name="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</Template>
  <TotalTime>750</TotalTime>
  <Words>224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Monotype Corsiva</vt:lpstr>
      <vt:lpstr>6</vt:lpstr>
      <vt:lpstr>Виталий Валентинович Бианки</vt:lpstr>
      <vt:lpstr>Слайд 2</vt:lpstr>
      <vt:lpstr>Сова </vt:lpstr>
      <vt:lpstr>Слайд 4</vt:lpstr>
      <vt:lpstr>Слайд 5</vt:lpstr>
      <vt:lpstr>Слайд 6</vt:lpstr>
      <vt:lpstr>Слайд 7</vt:lpstr>
      <vt:lpstr>Сказка –несказка </vt:lpstr>
      <vt:lpstr>Слайд 9</vt:lpstr>
      <vt:lpstr>Слайд 10</vt:lpstr>
      <vt:lpstr>Слайд 11</vt:lpstr>
      <vt:lpstr>Кто оказался лучшим знатоком природы?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RePack by SPecialiST</cp:lastModifiedBy>
  <cp:revision>81</cp:revision>
  <dcterms:created xsi:type="dcterms:W3CDTF">2010-11-19T18:40:17Z</dcterms:created>
  <dcterms:modified xsi:type="dcterms:W3CDTF">2017-09-10T10:55:10Z</dcterms:modified>
</cp:coreProperties>
</file>