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rawings/drawing1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72" r:id="rId5"/>
    <p:sldId id="273" r:id="rId6"/>
    <p:sldId id="274" r:id="rId7"/>
    <p:sldId id="275" r:id="rId8"/>
    <p:sldId id="276" r:id="rId9"/>
    <p:sldId id="277" r:id="rId10"/>
    <p:sldId id="262" r:id="rId11"/>
    <p:sldId id="294" r:id="rId12"/>
    <p:sldId id="298" r:id="rId13"/>
    <p:sldId id="278" r:id="rId14"/>
    <p:sldId id="279" r:id="rId15"/>
    <p:sldId id="281" r:id="rId16"/>
    <p:sldId id="283" r:id="rId17"/>
    <p:sldId id="284" r:id="rId18"/>
    <p:sldId id="302" r:id="rId19"/>
    <p:sldId id="295" r:id="rId20"/>
    <p:sldId id="292" r:id="rId21"/>
    <p:sldId id="290" r:id="rId22"/>
    <p:sldId id="296" r:id="rId23"/>
    <p:sldId id="291" r:id="rId24"/>
    <p:sldId id="288" r:id="rId25"/>
    <p:sldId id="289" r:id="rId26"/>
    <p:sldId id="293" r:id="rId27"/>
    <p:sldId id="280" r:id="rId28"/>
    <p:sldId id="286" r:id="rId29"/>
    <p:sldId id="299" r:id="rId30"/>
    <p:sldId id="300" r:id="rId31"/>
    <p:sldId id="301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94" autoAdjust="0"/>
    <p:restoredTop sz="94671" autoAdjust="0"/>
  </p:normalViewPr>
  <p:slideViewPr>
    <p:cSldViewPr>
      <p:cViewPr>
        <p:scale>
          <a:sx n="100" d="100"/>
          <a:sy n="100" d="100"/>
        </p:scale>
        <p:origin x="-528" y="5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04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6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Количественный показатель жителей планеты</a:t>
            </a:r>
            <a:endParaRPr lang="ru-RU" dirty="0"/>
          </a:p>
        </c:rich>
      </c:tx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Взаимоотношения поколений</c:v>
                </c:pt>
              </c:strCache>
            </c:strRef>
          </c:tx>
          <c:explosion val="2"/>
          <c:cat>
            <c:strRef>
              <c:f>Лист1!$A$2:$A$4</c:f>
              <c:strCache>
                <c:ptCount val="3"/>
                <c:pt idx="0">
                  <c:v>молодежь</c:v>
                </c:pt>
                <c:pt idx="1">
                  <c:v>старшее поколение</c:v>
                </c:pt>
                <c:pt idx="2">
                  <c:v>средний возраст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15</c:v>
                </c:pt>
                <c:pt idx="1">
                  <c:v>50</c:v>
                </c:pt>
                <c:pt idx="2">
                  <c:v>35</c:v>
                </c:pt>
              </c:numCache>
            </c:numRef>
          </c:val>
        </c:ser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0.15064</cdr:x>
      <cdr:y>0.27105</cdr:y>
    </cdr:from>
    <cdr:to>
      <cdr:x>0.40005</cdr:x>
      <cdr:y>0.39833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90464" y="1313684"/>
          <a:ext cx="1805463" cy="6168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800" dirty="0" smtClean="0"/>
        </a:p>
        <a:p xmlns:a="http://schemas.openxmlformats.org/drawingml/2006/main">
          <a:r>
            <a:rPr lang="ru-RU" sz="1800" dirty="0" smtClean="0"/>
            <a:t>молодежь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0.46636</cdr:x>
      <cdr:y>0.31878</cdr:y>
    </cdr:from>
    <cdr:to>
      <cdr:x>0.5907</cdr:x>
      <cdr:y>0.46197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051176" y="1442789"/>
          <a:ext cx="1080120" cy="6480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0.44978</cdr:x>
      <cdr:y>0.23923</cdr:y>
    </cdr:from>
    <cdr:to>
      <cdr:x>0.58241</cdr:x>
      <cdr:y>0.55743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907160" y="1082749"/>
          <a:ext cx="1152128" cy="14401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0.25863</cdr:x>
      <cdr:y>0.208</cdr:y>
    </cdr:from>
    <cdr:to>
      <cdr:x>0.54096</cdr:x>
      <cdr:y>0.59823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872208" y="1008113"/>
          <a:ext cx="2043801" cy="189129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ctr"/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ctr"/>
          <a:endParaRPr lang="ru-RU" sz="20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ctr"/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Средний возраст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0.43768</cdr:x>
      <cdr:y>0.62401</cdr:y>
    </cdr:from>
    <cdr:to>
      <cdr:x>0.75599</cdr:x>
      <cdr:y>0.87563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168352" y="3024336"/>
          <a:ext cx="2304256" cy="121952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2000" b="1" dirty="0" smtClean="0"/>
        </a:p>
        <a:p xmlns:a="http://schemas.openxmlformats.org/drawingml/2006/main">
          <a:r>
            <a:rPr lang="ru-RU" sz="2000" b="1" dirty="0" smtClean="0"/>
            <a:t>Старшее поколение</a:t>
          </a:r>
          <a:endParaRPr lang="ru-RU" sz="2000" b="1" dirty="0"/>
        </a:p>
      </cdr:txBody>
    </cdr:sp>
  </cdr:relSizeAnchor>
  <cdr:relSizeAnchor xmlns:cdr="http://schemas.openxmlformats.org/drawingml/2006/chartDrawing">
    <cdr:from>
      <cdr:x>0.48884</cdr:x>
      <cdr:y>0.65766</cdr:y>
    </cdr:from>
    <cdr:to>
      <cdr:x>0.61516</cdr:x>
      <cdr:y>0.84632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3538736" y="318742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0.51726</cdr:x>
      <cdr:y>0.31594</cdr:y>
    </cdr:from>
    <cdr:to>
      <cdr:x>0.68636</cdr:x>
      <cdr:y>0.41994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3744416" y="1531243"/>
          <a:ext cx="1224136" cy="5040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молодежь</a:t>
          </a:r>
          <a:endParaRPr lang="ru-RU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200" b="0" i="1" dirty="0" smtClean="0"/>
              <a:t>Ребята, посмотрите на слайд и подумайте</a:t>
            </a:r>
            <a:br>
              <a:rPr lang="ru-RU" sz="3200" b="0" i="1" dirty="0" smtClean="0"/>
            </a:br>
            <a:r>
              <a:rPr lang="ru-RU" sz="3200" b="0" i="1" dirty="0" smtClean="0"/>
              <a:t>Что объединяет эти картинки?</a:t>
            </a:r>
            <a:endParaRPr lang="ru-RU" sz="3200" b="0" i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642492"/>
            <a:ext cx="2271239" cy="35507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2053" name="Picture 5" descr="C:\Users\Ирина\Desktop\бабушк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51994" y="1844824"/>
            <a:ext cx="2759386" cy="32849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60229">
            <a:off x="3491880" y="3268460"/>
            <a:ext cx="2673553" cy="33300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889308">
            <a:off x="323528" y="3487316"/>
            <a:ext cx="2271396" cy="32129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98010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78395" y="260648"/>
            <a:ext cx="4749990" cy="6264696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 </a:t>
            </a:r>
            <a:r>
              <a:rPr lang="ru-RU" b="1" dirty="0" smtClean="0"/>
              <a:t> </a:t>
            </a:r>
            <a:r>
              <a:rPr lang="ru-RU" b="1" i="1" dirty="0" smtClean="0">
                <a:solidFill>
                  <a:srgbClr val="00B050"/>
                </a:solidFill>
              </a:rPr>
              <a:t>Возраст</a:t>
            </a:r>
            <a:r>
              <a:rPr lang="ru-RU" b="1" dirty="0" smtClean="0"/>
              <a:t> </a:t>
            </a:r>
            <a:r>
              <a:rPr lang="ru-RU" dirty="0"/>
              <a:t>— продолжительность периода от момента рождения живого организма до настоящего или любого другого определённого момента </a:t>
            </a:r>
            <a:r>
              <a:rPr lang="ru-RU" dirty="0" smtClean="0"/>
              <a:t>времени.</a:t>
            </a:r>
            <a:endParaRPr lang="ru-RU" dirty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    Обычно </a:t>
            </a:r>
            <a:r>
              <a:rPr lang="ru-RU" dirty="0"/>
              <a:t>под словом </a:t>
            </a:r>
            <a:r>
              <a:rPr lang="ru-RU" b="1" i="1" dirty="0">
                <a:solidFill>
                  <a:srgbClr val="00B050"/>
                </a:solidFill>
              </a:rPr>
              <a:t>«возраст» </a:t>
            </a:r>
            <a:r>
              <a:rPr lang="ru-RU" dirty="0"/>
              <a:t>понимается календарный возраст (</a:t>
            </a:r>
            <a:r>
              <a:rPr lang="ru-RU" i="1" u="sng" dirty="0"/>
              <a:t>паспортный возраст, хронологический возраст</a:t>
            </a:r>
            <a:r>
              <a:rPr lang="ru-RU" dirty="0"/>
              <a:t>), при котором не учитываются факторы развития организма. Наблюдаемые отличия индивидуальных особенностей развития организма от средних показателей послужили основанием для введение понятия «биологический возраст», или «возраст развития</a:t>
            </a:r>
            <a:r>
              <a:rPr lang="ru-RU" dirty="0" smtClean="0"/>
              <a:t>».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1"/>
            <a:ext cx="3170891" cy="6557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2062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Вывод №1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052736"/>
            <a:ext cx="7867600" cy="5027389"/>
          </a:xfrm>
        </p:spPr>
        <p:txBody>
          <a:bodyPr/>
          <a:lstStyle/>
          <a:p>
            <a:pPr marL="0" indent="0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возраст уникален и неповторим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 descr="E:\картинки для урока\младенец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57110"/>
            <a:ext cx="2286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71270" y="3616174"/>
            <a:ext cx="19050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 descr="E:\картинки для урока\младенец 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66270" y="2157110"/>
            <a:ext cx="1905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E:\картинки для урока\ясельки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71270" y="2157110"/>
            <a:ext cx="1905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E:\картинки для урока\женщина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37650" y="3585860"/>
            <a:ext cx="1492464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E:\картинки для урока\мужчина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5975" y="4999495"/>
            <a:ext cx="1328517" cy="1640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E:\бабушка молодая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0114" y="3601997"/>
            <a:ext cx="21621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 descr="E:\дедешка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37520" y="2157110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E:\бабушка старая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5975" y="3598978"/>
            <a:ext cx="19716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31" name="Picture 11" descr="E:\картинки для урока\школьник 1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64463" y="5055470"/>
            <a:ext cx="6161730" cy="1595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21447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Физминутка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b="1" dirty="0" smtClean="0">
                <a:solidFill>
                  <a:srgbClr val="7030A0"/>
                </a:solidFill>
              </a:rPr>
              <a:t>Вертикальные движения глаз вверх-вниз(5 раз)</a:t>
            </a:r>
          </a:p>
          <a:p>
            <a:pPr algn="ctr"/>
            <a:r>
              <a:rPr lang="ru-RU" sz="1800" b="1" dirty="0" smtClean="0">
                <a:solidFill>
                  <a:srgbClr val="7030A0"/>
                </a:solidFill>
              </a:rPr>
              <a:t>Горизонтальные движения вправо-влево(5 раз)</a:t>
            </a:r>
          </a:p>
          <a:p>
            <a:pPr algn="ctr"/>
            <a:r>
              <a:rPr lang="ru-RU" sz="1800" b="1" dirty="0" smtClean="0">
                <a:solidFill>
                  <a:srgbClr val="7030A0"/>
                </a:solidFill>
              </a:rPr>
              <a:t>Вращение глазами по часовой стрелке и против(5 раз)</a:t>
            </a:r>
          </a:p>
          <a:p>
            <a:pPr algn="ctr"/>
            <a:r>
              <a:rPr lang="ru-RU" sz="1800" b="1" dirty="0" smtClean="0">
                <a:solidFill>
                  <a:srgbClr val="7030A0"/>
                </a:solidFill>
              </a:rPr>
              <a:t>Закрыть глаза и представить радугу</a:t>
            </a:r>
          </a:p>
          <a:p>
            <a:pPr algn="ctr"/>
            <a:r>
              <a:rPr lang="ru-RU" sz="1800" b="1" dirty="0" err="1" smtClean="0">
                <a:solidFill>
                  <a:srgbClr val="7030A0"/>
                </a:solidFill>
              </a:rPr>
              <a:t>Пожмуриться</a:t>
            </a:r>
            <a:r>
              <a:rPr lang="ru-RU" sz="1800" b="1" dirty="0" smtClean="0">
                <a:solidFill>
                  <a:srgbClr val="7030A0"/>
                </a:solidFill>
              </a:rPr>
              <a:t> </a:t>
            </a:r>
            <a:r>
              <a:rPr lang="ru-RU" sz="1800" b="1" smtClean="0">
                <a:solidFill>
                  <a:srgbClr val="7030A0"/>
                </a:solidFill>
              </a:rPr>
              <a:t>несколько раз(5 раз)</a:t>
            </a:r>
            <a:endParaRPr lang="ru-RU" sz="1800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ru-RU" sz="18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1800" dirty="0" smtClean="0">
                <a:solidFill>
                  <a:srgbClr val="FF0000"/>
                </a:solidFill>
              </a:rPr>
              <a:t>Реснички опускаются…глазки закрываются…</a:t>
            </a:r>
          </a:p>
          <a:p>
            <a:pPr marL="0" indent="0" algn="ctr">
              <a:buNone/>
            </a:pPr>
            <a:r>
              <a:rPr lang="ru-RU" sz="1800" dirty="0" smtClean="0">
                <a:solidFill>
                  <a:srgbClr val="FF0000"/>
                </a:solidFill>
              </a:rPr>
              <a:t>Мы спокойно отдыхаем….дышится </a:t>
            </a:r>
            <a:r>
              <a:rPr lang="ru-RU" sz="1800" dirty="0" err="1" smtClean="0">
                <a:solidFill>
                  <a:srgbClr val="FF0000"/>
                </a:solidFill>
              </a:rPr>
              <a:t>легко..ровно</a:t>
            </a:r>
            <a:r>
              <a:rPr lang="ru-RU" sz="1800" dirty="0" smtClean="0">
                <a:solidFill>
                  <a:srgbClr val="FF0000"/>
                </a:solidFill>
              </a:rPr>
              <a:t>…глубоко……</a:t>
            </a:r>
          </a:p>
          <a:p>
            <a:pPr marL="0" indent="0" algn="ctr">
              <a:buNone/>
            </a:pPr>
            <a:r>
              <a:rPr lang="ru-RU" sz="1800" dirty="0" smtClean="0">
                <a:solidFill>
                  <a:srgbClr val="FF0000"/>
                </a:solidFill>
              </a:rPr>
              <a:t>…………………………………………………………………………………………………..</a:t>
            </a:r>
          </a:p>
          <a:p>
            <a:pPr marL="0" indent="0" algn="ctr">
              <a:buNone/>
            </a:pPr>
            <a:r>
              <a:rPr lang="ru-RU" sz="1800" dirty="0" smtClean="0">
                <a:solidFill>
                  <a:srgbClr val="FF0000"/>
                </a:solidFill>
              </a:rPr>
              <a:t>Хорошо нам отдыхать, но пора уже вставать ..Глазки открываются… ручки повыше поднимаются</a:t>
            </a:r>
          </a:p>
          <a:p>
            <a:pPr marL="0" indent="0" algn="ctr">
              <a:buNone/>
            </a:pPr>
            <a:r>
              <a:rPr lang="ru-RU" sz="1800" dirty="0" smtClean="0">
                <a:solidFill>
                  <a:srgbClr val="FF0000"/>
                </a:solidFill>
              </a:rPr>
              <a:t>Потянулись!... Улыбнулись! На урок вернулись!!!</a:t>
            </a:r>
            <a:endParaRPr lang="ru-RU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991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Социальная типология возрастов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2179624"/>
          </a:xfrm>
          <a:solidFill>
            <a:srgbClr val="FFFF00"/>
          </a:solidFill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b="1" dirty="0" smtClean="0"/>
              <a:t>Детство и подростковый возраст (до 15 лет)</a:t>
            </a:r>
          </a:p>
          <a:p>
            <a:pPr marL="0" indent="0" algn="ctr">
              <a:buNone/>
            </a:pPr>
            <a:r>
              <a:rPr lang="ru-RU" sz="2400" b="1" dirty="0" smtClean="0"/>
              <a:t>Юность (15-30 лет)</a:t>
            </a:r>
          </a:p>
          <a:p>
            <a:pPr marL="0" indent="0" algn="ctr">
              <a:buNone/>
            </a:pPr>
            <a:r>
              <a:rPr lang="ru-RU" sz="2400" b="1" dirty="0" smtClean="0"/>
              <a:t>Зрелость (30-60 лет)</a:t>
            </a:r>
          </a:p>
          <a:p>
            <a:pPr marL="0" indent="0" algn="ctr">
              <a:buNone/>
            </a:pPr>
            <a:r>
              <a:rPr lang="ru-RU" sz="2400" b="1" dirty="0" smtClean="0"/>
              <a:t>Пожилой возраст (60-80 лет)</a:t>
            </a:r>
          </a:p>
          <a:p>
            <a:pPr marL="0" indent="0" algn="ctr">
              <a:buNone/>
            </a:pPr>
            <a:r>
              <a:rPr lang="ru-RU" sz="2400" b="1" dirty="0" smtClean="0"/>
              <a:t>Старость ( старше 80 лет)</a:t>
            </a:r>
          </a:p>
          <a:p>
            <a:pPr marL="0" indent="0" algn="ctr">
              <a:buNone/>
            </a:pPr>
            <a:r>
              <a:rPr lang="ru-RU" sz="3600" b="1" dirty="0" smtClean="0"/>
              <a:t>Все люди одинакового возраста, живущие в одно время – это </a:t>
            </a:r>
            <a:r>
              <a:rPr lang="ru-RU" sz="3600" b="1" u="sng" dirty="0" smtClean="0"/>
              <a:t>ПОКОЛЕНИЕ</a:t>
            </a:r>
            <a:endParaRPr lang="ru-RU" sz="3600" b="1" u="sng" dirty="0"/>
          </a:p>
        </p:txBody>
      </p:sp>
    </p:spTree>
    <p:extLst>
      <p:ext uri="{BB962C8B-B14F-4D97-AF65-F5344CB8AC3E}">
        <p14:creationId xmlns:p14="http://schemas.microsoft.com/office/powerpoint/2010/main" xmlns="" val="3610012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7239000" cy="583504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Каждому </a:t>
            </a:r>
            <a:r>
              <a:rPr lang="ru-RU" u="sng" dirty="0" smtClean="0"/>
              <a:t>поколению </a:t>
            </a:r>
            <a:r>
              <a:rPr lang="ru-RU" dirty="0" smtClean="0"/>
              <a:t>соответствует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605385" y="1340768"/>
            <a:ext cx="1224136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32489" y="3573016"/>
            <a:ext cx="32282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 smtClean="0"/>
              <a:t>Социальная роль</a:t>
            </a:r>
            <a:endParaRPr lang="ru-RU" sz="2400" u="sng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5292080" y="1340768"/>
            <a:ext cx="1584176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572000" y="3573016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 smtClean="0"/>
              <a:t>Социальный статус</a:t>
            </a:r>
            <a:endParaRPr lang="ru-RU" sz="2400" u="sng" dirty="0"/>
          </a:p>
        </p:txBody>
      </p:sp>
      <p:sp>
        <p:nvSpPr>
          <p:cNvPr id="15" name="TextBox 14"/>
          <p:cNvSpPr txBox="1"/>
          <p:nvPr/>
        </p:nvSpPr>
        <p:spPr>
          <a:xfrm>
            <a:off x="899592" y="4365104"/>
            <a:ext cx="66967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Вспомните, что ученые-обществоведы  вкладывают в понятия «социальный статус» и «социальная роль»</a:t>
            </a:r>
            <a:endParaRPr lang="ru-RU" sz="2800" b="1" dirty="0"/>
          </a:p>
        </p:txBody>
      </p:sp>
      <p:sp>
        <p:nvSpPr>
          <p:cNvPr id="16" name="5-конечная звезда 15"/>
          <p:cNvSpPr/>
          <p:nvPr/>
        </p:nvSpPr>
        <p:spPr>
          <a:xfrm>
            <a:off x="442392" y="4766633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4355976" y="1916832"/>
            <a:ext cx="1440161" cy="1656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932040" y="1886446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Возрастной статус</a:t>
            </a:r>
            <a:endParaRPr lang="ru-RU" sz="2400" dirty="0"/>
          </a:p>
        </p:txBody>
      </p:sp>
      <p:cxnSp>
        <p:nvCxnSpPr>
          <p:cNvPr id="21" name="Прямая со стрелкой 20"/>
          <p:cNvCxnSpPr/>
          <p:nvPr/>
        </p:nvCxnSpPr>
        <p:spPr>
          <a:xfrm flipH="1">
            <a:off x="2478311" y="1873387"/>
            <a:ext cx="1382439" cy="15924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75289" y="1886446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Возрастная роль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013006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7239000" cy="569103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Социальная роль </a:t>
            </a:r>
            <a:r>
              <a:rPr lang="ru-RU" sz="2800" dirty="0" smtClean="0"/>
              <a:t>– это модель поведения человека в обществе в соответствии с занимаемым положением в обществе(сын, ученик, покупатель и др.)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Социальный статус </a:t>
            </a:r>
            <a:r>
              <a:rPr lang="ru-RU" sz="2800" dirty="0" smtClean="0"/>
              <a:t>– это положение человека в обществе, которое формируется из критериев: уровень дохода, уровень образования, уровень профессионализма и др.)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Найдите </a:t>
            </a:r>
            <a:r>
              <a:rPr lang="ru-RU" sz="2800" b="1" dirty="0">
                <a:solidFill>
                  <a:srgbClr val="FF0000"/>
                </a:solidFill>
              </a:rPr>
              <a:t>в учебнике 2 </a:t>
            </a:r>
            <a:r>
              <a:rPr lang="ru-RU" sz="2800" b="1" dirty="0" smtClean="0">
                <a:solidFill>
                  <a:srgbClr val="FF0000"/>
                </a:solidFill>
              </a:rPr>
              <a:t>недостающих </a:t>
            </a:r>
            <a:r>
              <a:rPr lang="ru-RU" sz="2800" b="1" dirty="0">
                <a:solidFill>
                  <a:srgbClr val="FF0000"/>
                </a:solidFill>
              </a:rPr>
              <a:t>термина (возрастная роль и возрастной статус) на с.80</a:t>
            </a:r>
          </a:p>
          <a:p>
            <a:pPr marL="0" indent="0">
              <a:buNone/>
            </a:pPr>
            <a:endParaRPr lang="ru-RU" sz="2800" dirty="0"/>
          </a:p>
        </p:txBody>
      </p:sp>
      <p:sp>
        <p:nvSpPr>
          <p:cNvPr id="4" name="5-конечная звезда 3"/>
          <p:cNvSpPr/>
          <p:nvPr/>
        </p:nvSpPr>
        <p:spPr>
          <a:xfrm>
            <a:off x="395536" y="4581128"/>
            <a:ext cx="576064" cy="6480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85369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7239000" cy="5691032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3000" b="1" dirty="0">
                <a:solidFill>
                  <a:srgbClr val="FF0000"/>
                </a:solidFill>
              </a:rPr>
              <a:t>Возрастной статус </a:t>
            </a:r>
            <a:r>
              <a:rPr lang="ru-RU" sz="3000" dirty="0"/>
              <a:t>– это совокупность прав и обязанностей, характерных для того или иного возраста</a:t>
            </a:r>
          </a:p>
          <a:p>
            <a:pPr marL="0" indent="0">
              <a:buNone/>
            </a:pPr>
            <a:r>
              <a:rPr lang="ru-RU" sz="3000" b="1" dirty="0">
                <a:solidFill>
                  <a:srgbClr val="FF0000"/>
                </a:solidFill>
              </a:rPr>
              <a:t>Возрастная роль </a:t>
            </a:r>
            <a:r>
              <a:rPr lang="ru-RU" sz="3000" dirty="0"/>
              <a:t>– это поведение человека в соответствии со своим возрастным статусом.</a:t>
            </a:r>
          </a:p>
          <a:p>
            <a:pPr marL="0" indent="0">
              <a:buNone/>
            </a:pPr>
            <a:endParaRPr lang="ru-RU" sz="3000" dirty="0" smtClean="0"/>
          </a:p>
        </p:txBody>
      </p:sp>
    </p:spTree>
    <p:extLst>
      <p:ext uri="{BB962C8B-B14F-4D97-AF65-F5344CB8AC3E}">
        <p14:creationId xmlns:p14="http://schemas.microsoft.com/office/powerpoint/2010/main" xmlns="" val="3675219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5152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Модель тик- так -</a:t>
            </a:r>
            <a:r>
              <a:rPr lang="ru-RU" sz="2400" dirty="0" err="1" smtClean="0"/>
              <a:t>тоу</a:t>
            </a:r>
            <a:endParaRPr lang="ru-RU" sz="24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95190545"/>
              </p:ext>
            </p:extLst>
          </p:nvPr>
        </p:nvGraphicFramePr>
        <p:xfrm>
          <a:off x="179512" y="1124744"/>
          <a:ext cx="7920880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2"/>
                <a:gridCol w="2880320"/>
                <a:gridCol w="2592288"/>
              </a:tblGrid>
              <a:tr h="432048">
                <a:tc>
                  <a:txBody>
                    <a:bodyPr/>
                    <a:lstStyle/>
                    <a:p>
                      <a:r>
                        <a:rPr lang="ru-RU" dirty="0" smtClean="0"/>
                        <a:t>периодизация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возраст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Исполняемые роли</a:t>
                      </a:r>
                      <a:endParaRPr lang="ru-RU" dirty="0"/>
                    </a:p>
                  </a:txBody>
                  <a:tcPr/>
                </a:tc>
              </a:tr>
              <a:tr h="165618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Детство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(1-15)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???</a:t>
                      </a:r>
                      <a:endParaRPr lang="ru-RU" dirty="0"/>
                    </a:p>
                  </a:txBody>
                  <a:tcPr/>
                </a:tc>
              </a:tr>
              <a:tr h="18002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???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Работник, муж, водитель, </a:t>
                      </a:r>
                      <a:endParaRPr lang="ru-RU" dirty="0"/>
                    </a:p>
                  </a:txBody>
                  <a:tcPr/>
                </a:tc>
              </a:tr>
              <a:tr h="172819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Пожилой</a:t>
                      </a:r>
                      <a:r>
                        <a:rPr lang="ru-RU" baseline="0" dirty="0" smtClean="0"/>
                        <a:t> возраст(60-80)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???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56792"/>
            <a:ext cx="1881134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3027" y="3212976"/>
            <a:ext cx="1971675" cy="1800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 descr="E:\бабушка старая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3028" y="5013176"/>
            <a:ext cx="1971675" cy="17281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18367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7239000" cy="4846320"/>
          </a:xfrm>
        </p:spPr>
        <p:txBody>
          <a:bodyPr/>
          <a:lstStyle/>
          <a:p>
            <a:pPr marL="0" indent="0" algn="ctr">
              <a:buNone/>
            </a:pPr>
            <a:endParaRPr lang="ru-RU" sz="5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взаимосвязаны роли и возраст человека???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964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3403104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/>
              <a:t>Каждому возрасту </a:t>
            </a:r>
            <a:r>
              <a:rPr lang="ru-RU" b="1" dirty="0" smtClean="0"/>
              <a:t>присущи </a:t>
            </a:r>
            <a:r>
              <a:rPr lang="ru-RU" b="1" dirty="0"/>
              <a:t>свои особенности, роли, обязанности, стиль поведения, возможности и ограничения</a:t>
            </a:r>
            <a:r>
              <a:rPr lang="ru-RU" b="1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2" descr="http://otvetin.ru/uploads/posts/2010-03/1267543353_kik5.jpg"/>
          <p:cNvPicPr>
            <a:picLocks noChangeAspect="1" noChangeArrowheads="1"/>
          </p:cNvPicPr>
          <p:nvPr/>
        </p:nvPicPr>
        <p:blipFill>
          <a:blip r:embed="rId2" cstate="email"/>
          <a:srcRect b="3703"/>
          <a:stretch>
            <a:fillRect/>
          </a:stretch>
        </p:blipFill>
        <p:spPr bwMode="auto">
          <a:xfrm>
            <a:off x="3635897" y="3284983"/>
            <a:ext cx="2808312" cy="3570847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  <p:pic>
        <p:nvPicPr>
          <p:cNvPr id="5" name="Picture 2" descr="http://www.webguru-india.com/blog/wp-content/uploads/2011/08/pic-2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44208" y="-10018"/>
            <a:ext cx="2699792" cy="3295002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  <p:pic>
        <p:nvPicPr>
          <p:cNvPr id="6" name="Picture 2" descr="http://img-fotki.yandex.ru/get/4612/119528728.d97/0_a4fa3_15621f41_XL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638225" y="3284984"/>
            <a:ext cx="2505776" cy="3570846"/>
          </a:xfrm>
          <a:prstGeom prst="rect">
            <a:avLst/>
          </a:prstGeom>
          <a:noFill/>
        </p:spPr>
      </p:pic>
      <p:pic>
        <p:nvPicPr>
          <p:cNvPr id="7" name="Picture 2" descr="http://www.obnovi.com/uploads/posts/2011-12/1322828818_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635895" y="0"/>
            <a:ext cx="2808313" cy="3284983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777725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рина\Desktop\x_89e2670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340768"/>
            <a:ext cx="6496108" cy="511944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33012" y="188640"/>
            <a:ext cx="80753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chemeClr val="accent2">
                    <a:lumMod val="75000"/>
                  </a:schemeClr>
                </a:solidFill>
              </a:rPr>
              <a:t>Догадались?</a:t>
            </a:r>
            <a:endParaRPr lang="ru-RU" sz="54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0403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Домашнее задание </a:t>
            </a:r>
            <a:r>
              <a:rPr lang="ru-RU" dirty="0" smtClean="0">
                <a:solidFill>
                  <a:srgbClr val="7030A0"/>
                </a:solidFill>
              </a:rPr>
              <a:t>первого</a:t>
            </a:r>
            <a:r>
              <a:rPr lang="ru-RU" dirty="0" smtClean="0"/>
              <a:t> уровня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Выучить основные термины темы «Возрасты нашей жизни»(поколение, возрастная роль, возрастной статус) и знать основное содержание параграфа 11.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7334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Наша жизнь-это постоянное взаимодействие представителей разных поколений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/>
          </a:p>
        </p:txBody>
      </p:sp>
      <p:pic>
        <p:nvPicPr>
          <p:cNvPr id="4098" name="Picture 2" descr="E:\двухпоколенная семь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537855"/>
            <a:ext cx="4427984" cy="53201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E:\многопоколенная семь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628800"/>
            <a:ext cx="4716016" cy="5229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07763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 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1800" y="1480592"/>
            <a:ext cx="3296491" cy="4599533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b="1" dirty="0"/>
              <a:t>Наша жизнь-это взаимоотношения поколений, поэтому, чтобы жизнь была комфортной и </a:t>
            </a:r>
            <a:r>
              <a:rPr lang="ru-RU" b="1" dirty="0" smtClean="0"/>
              <a:t>продуктивной, </a:t>
            </a:r>
            <a:r>
              <a:rPr lang="ru-RU" b="1" dirty="0"/>
              <a:t>общение поколений должно строится на </a:t>
            </a:r>
            <a:r>
              <a:rPr lang="ru-RU" b="1" dirty="0" smtClean="0"/>
              <a:t>любви, взаимоуважении </a:t>
            </a:r>
            <a:r>
              <a:rPr lang="ru-RU" b="1" dirty="0"/>
              <a:t>и взаимопонимании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6" descr="http://img-fotki.yandex.ru/get/5814/89635038.62a/0_6fe6e_a5c64d7b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52536" y="1480592"/>
            <a:ext cx="3357586" cy="4414828"/>
          </a:xfrm>
          <a:prstGeom prst="rect">
            <a:avLst/>
          </a:prstGeom>
          <a:noFill/>
        </p:spPr>
      </p:pic>
      <p:pic>
        <p:nvPicPr>
          <p:cNvPr id="5" name="Picture 2" descr="http://freelance.ru/img/portfolio/pics/00/04/CE/31512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12160" y="1628800"/>
            <a:ext cx="2952328" cy="40236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77398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Домашнее задание </a:t>
            </a:r>
            <a:r>
              <a:rPr lang="ru-RU" dirty="0" smtClean="0">
                <a:solidFill>
                  <a:srgbClr val="002060"/>
                </a:solidFill>
              </a:rPr>
              <a:t>второго</a:t>
            </a:r>
            <a:r>
              <a:rPr lang="ru-RU" dirty="0" smtClean="0"/>
              <a:t> уровня: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Разработайте  правила взаимоотношений людей разных поколений (оформить в виде памятки)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5151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100" dirty="0" smtClean="0"/>
              <a:t>Анализ возрастной ситуации</a:t>
            </a:r>
            <a:br>
              <a:rPr lang="ru-RU" sz="3100" dirty="0" smtClean="0"/>
            </a:br>
            <a:endParaRPr lang="ru-RU" sz="27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926355199"/>
              </p:ext>
            </p:extLst>
          </p:nvPr>
        </p:nvGraphicFramePr>
        <p:xfrm>
          <a:off x="467544" y="1628800"/>
          <a:ext cx="7239000" cy="4846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408411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20040"/>
            <a:ext cx="7588696" cy="1143000"/>
          </a:xfrm>
        </p:spPr>
        <p:txBody>
          <a:bodyPr>
            <a:normAutofit/>
          </a:bodyPr>
          <a:lstStyle/>
          <a:p>
            <a:r>
              <a:rPr lang="ru-RU" sz="3000" dirty="0" smtClean="0"/>
              <a:t>Результаты работы с диаграммой</a:t>
            </a:r>
            <a:endParaRPr lang="ru-RU" sz="3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algn="ctr">
              <a:buFont typeface="+mj-lt"/>
              <a:buAutoNum type="arabicPeriod"/>
            </a:pPr>
            <a:endParaRPr lang="ru-RU" sz="36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ctr">
              <a:buFont typeface="+mj-lt"/>
              <a:buAutoNum type="arabicPeriod"/>
            </a:pPr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Человеческое общество стареет (больше жителей старшего поколения)(?????????)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Мало молодежи (??????????)</a:t>
            </a:r>
            <a:endParaRPr lang="ru-RU" sz="3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949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Домашнее задание </a:t>
            </a:r>
            <a:r>
              <a:rPr lang="ru-RU" dirty="0" smtClean="0">
                <a:solidFill>
                  <a:srgbClr val="7030A0"/>
                </a:solidFill>
              </a:rPr>
              <a:t>третьего </a:t>
            </a:r>
            <a:r>
              <a:rPr lang="ru-RU" dirty="0" smtClean="0"/>
              <a:t>уровня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3200" dirty="0" smtClean="0"/>
              <a:t>Проанализируйте диаграмму и подумайте </a:t>
            </a:r>
            <a:r>
              <a:rPr lang="ru-RU" sz="3200" dirty="0"/>
              <a:t>дома над причинами такой ситуации (в качестве источника информации можно пользоваться учебником с.77-79)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3422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Каждый возраст уникален и неповторим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Каждому возрасту присуще свои особенности, роли, обязанности, стиль поведения, возможности и ограничения.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Наша жизнь-это взаимоотношения поколений, поэтому, чтобы жизнь была комфортной и продуктивной общение поколений должно строится на взаимоуважении и взаимопонимании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5770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585143910"/>
              </p:ext>
            </p:extLst>
          </p:nvPr>
        </p:nvGraphicFramePr>
        <p:xfrm>
          <a:off x="107504" y="-27384"/>
          <a:ext cx="8928992" cy="676875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65652"/>
                <a:gridCol w="6104910"/>
                <a:gridCol w="1558430"/>
              </a:tblGrid>
              <a:tr h="148002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До</a:t>
                      </a:r>
                    </a:p>
                    <a:p>
                      <a:pPr algn="ctr"/>
                      <a:r>
                        <a:rPr lang="ru-RU" dirty="0" smtClean="0"/>
                        <a:t>урока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Утверждения</a:t>
                      </a:r>
                    </a:p>
                    <a:p>
                      <a:pPr algn="ctr"/>
                      <a:r>
                        <a:rPr lang="ru-RU" sz="2000" dirty="0" smtClean="0"/>
                        <a:t> если Вы согласны «+», не согласны «-»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После</a:t>
                      </a:r>
                    </a:p>
                    <a:p>
                      <a:pPr algn="ctr"/>
                      <a:r>
                        <a:rPr lang="ru-RU" dirty="0" smtClean="0"/>
                        <a:t>урока</a:t>
                      </a:r>
                      <a:endParaRPr lang="ru-RU" dirty="0"/>
                    </a:p>
                  </a:txBody>
                  <a:tcPr/>
                </a:tc>
              </a:tr>
              <a:tr h="42665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Члены</a:t>
                      </a:r>
                      <a:r>
                        <a:rPr lang="ru-RU" sz="16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одной семьи относятся к одному поколению</a:t>
                      </a:r>
                      <a:endParaRPr lang="ru-RU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1886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Детство-самый</a:t>
                      </a:r>
                      <a:r>
                        <a:rPr lang="ru-RU" sz="16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главный возраст в жизни человека</a:t>
                      </a:r>
                      <a:endParaRPr lang="ru-RU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6731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Старость-это расцвет жизненного</a:t>
                      </a:r>
                      <a:r>
                        <a:rPr lang="ru-RU" sz="16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опыта, но закат физических сил</a:t>
                      </a:r>
                      <a:endParaRPr lang="ru-RU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627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Нужно много физических сил для успешной реализации социальных ролей</a:t>
                      </a:r>
                      <a:endParaRPr lang="ru-RU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6731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В период новорожденности ребенок  не имеет жизненного  опыта</a:t>
                      </a:r>
                      <a:endParaRPr lang="ru-RU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5179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Паспорт получают подростки, потому что малыши не могут поставить подпись</a:t>
                      </a:r>
                      <a:endParaRPr lang="ru-RU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283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С каждым возрастным этапом  жизненный опыт увеличивается</a:t>
                      </a:r>
                      <a:endParaRPr lang="ru-RU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5179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Права ли поговорка «</a:t>
                      </a:r>
                      <a:r>
                        <a:rPr lang="ru-RU" sz="16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Опыт приходит в старости, но у некоторых старость приходит одна.»</a:t>
                      </a:r>
                      <a:endParaRPr lang="ru-RU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231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Деление  жизни</a:t>
                      </a:r>
                      <a:r>
                        <a:rPr lang="ru-RU" sz="16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 человека на этапы  можно разделить с точки зрения биологии и социологии.</a:t>
                      </a:r>
                      <a:endParaRPr lang="ru-RU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06899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  <a:endParaRPr lang="ru-RU" sz="3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7228656" cy="48269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уровень </a:t>
            </a:r>
            <a:r>
              <a:rPr lang="ru-RU" dirty="0"/>
              <a:t>- Выучить основные термины темы «Возрасты нашей жизни»(поколение, возрастная роль, возрастной статус) и знать основное содержание параграфа 11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2 уровень </a:t>
            </a:r>
            <a:r>
              <a:rPr lang="ru-RU" dirty="0"/>
              <a:t>- Разработайте  правила взаимоотношений людей разного поколения (оформить в виде памятки</a:t>
            </a:r>
            <a:r>
              <a:rPr lang="ru-RU" dirty="0" smtClean="0"/>
              <a:t>)</a:t>
            </a:r>
            <a:endParaRPr lang="ru-RU" dirty="0"/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3 уровень </a:t>
            </a:r>
            <a:r>
              <a:rPr lang="ru-RU" dirty="0" smtClean="0"/>
              <a:t>- Проанализируйте </a:t>
            </a:r>
            <a:r>
              <a:rPr lang="ru-RU" dirty="0"/>
              <a:t>диаграмму и подумайте дома над причинами такой ситуации (в качестве источника информации можно пользоваться учебником с.77-79)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4051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Ирина\Desktop\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4256" y="1196752"/>
            <a:ext cx="7032606" cy="566124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4257" y="0"/>
            <a:ext cx="7716136" cy="1628800"/>
          </a:xfrm>
        </p:spPr>
        <p:txBody>
          <a:bodyPr/>
          <a:lstStyle/>
          <a:p>
            <a:pPr marL="0" indent="0" algn="ctr">
              <a:buNone/>
            </a:pPr>
            <a:r>
              <a:rPr lang="ru-RU" b="1" i="1" dirty="0" smtClean="0">
                <a:solidFill>
                  <a:srgbClr val="00B050"/>
                </a:solidFill>
              </a:rPr>
              <a:t>Эти слайды отражают возрастные этапы развития жизни человека</a:t>
            </a:r>
            <a:endParaRPr lang="ru-RU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135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Рефлексия</a:t>
            </a:r>
            <a:r>
              <a:rPr lang="en-US" sz="2800" dirty="0" smtClean="0"/>
              <a:t>__________________</a:t>
            </a:r>
            <a:r>
              <a:rPr lang="ru-RU" sz="2800" smtClean="0"/>
              <a:t>ФИО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836712"/>
            <a:ext cx="7239000" cy="5350376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/>
              <a:t>Вам нужно поставить знак «+»в графах и подсчитать общее количество плюсов. 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11583797"/>
              </p:ext>
            </p:extLst>
          </p:nvPr>
        </p:nvGraphicFramePr>
        <p:xfrm>
          <a:off x="251520" y="1124744"/>
          <a:ext cx="7704855" cy="40839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36504"/>
                <a:gridCol w="1584176"/>
                <a:gridCol w="1584175"/>
              </a:tblGrid>
              <a:tr h="989055">
                <a:tc>
                  <a:txBody>
                    <a:bodyPr/>
                    <a:lstStyle/>
                    <a:p>
                      <a:r>
                        <a:rPr lang="ru-RU" dirty="0" smtClean="0"/>
                        <a:t>Вопросы для оценивания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Заполняю сам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Заполняет партнер по парте</a:t>
                      </a:r>
                      <a:endParaRPr lang="ru-RU" dirty="0"/>
                    </a:p>
                  </a:txBody>
                  <a:tcPr/>
                </a:tc>
              </a:tr>
              <a:tr h="30708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 получил новые знания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088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 был активным на уроке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468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 выполнил все задания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учителя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852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 был хорошим партнером для выполнения заданий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556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 заслуживаю высокой отметки за свою работу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4119">
                <a:tc>
                  <a:txBody>
                    <a:bodyPr/>
                    <a:lstStyle/>
                    <a:p>
                      <a:pPr algn="r"/>
                      <a:r>
                        <a:rPr lang="ru-RU" sz="1600" b="1" dirty="0" smtClean="0"/>
                        <a:t>итого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95536" y="5373216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или 5 «+»- ты можешь гордиться собой, теперь ты можешь идти к новым знаниям</a:t>
            </a:r>
          </a:p>
          <a:p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«+» - ты неплохо потрудился, но нужно прилагать больше усилий</a:t>
            </a:r>
          </a:p>
          <a:p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или 2 «+» - твои усилия оценены, но они вряд ли принесут тебе пользу, тебе есть о чем подумать</a:t>
            </a:r>
            <a:endParaRPr lang="ru-RU" sz="1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957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124744"/>
            <a:ext cx="64807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знания-это совместный труд всего класса, работа каждого важна для достижения цели, поэтому верьте в свои силы, реализуйте задуманное и применяйте ваши знания в жизни</a:t>
            </a:r>
          </a:p>
          <a:p>
            <a:pPr algn="ctr"/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урок. </a:t>
            </a:r>
          </a:p>
        </p:txBody>
      </p:sp>
    </p:spTree>
    <p:extLst>
      <p:ext uri="{BB962C8B-B14F-4D97-AF65-F5344CB8AC3E}">
        <p14:creationId xmlns:p14="http://schemas.microsoft.com/office/powerpoint/2010/main" xmlns="" val="234188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Запишем тему урока….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2692" y="1844824"/>
            <a:ext cx="7331636" cy="316835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Inverted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Возрас</a:t>
            </a:r>
            <a:r>
              <a:rPr lang="ru-RU" sz="54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ты нашей жизни</a:t>
            </a:r>
            <a:endParaRPr lang="ru-RU" sz="54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049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050186346"/>
              </p:ext>
            </p:extLst>
          </p:nvPr>
        </p:nvGraphicFramePr>
        <p:xfrm>
          <a:off x="107504" y="44623"/>
          <a:ext cx="9036496" cy="662473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65652"/>
                <a:gridCol w="6104910"/>
                <a:gridCol w="1665934"/>
              </a:tblGrid>
              <a:tr h="154769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До</a:t>
                      </a:r>
                    </a:p>
                    <a:p>
                      <a:pPr algn="ctr"/>
                      <a:r>
                        <a:rPr lang="ru-RU" dirty="0" smtClean="0"/>
                        <a:t>урока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Утверждения</a:t>
                      </a:r>
                    </a:p>
                    <a:p>
                      <a:pPr algn="ctr"/>
                      <a:r>
                        <a:rPr lang="ru-RU" sz="2000" dirty="0" smtClean="0"/>
                        <a:t> если Вы согласны «+», не согласны «-»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После</a:t>
                      </a:r>
                    </a:p>
                    <a:p>
                      <a:pPr algn="ctr"/>
                      <a:r>
                        <a:rPr lang="ru-RU" dirty="0" smtClean="0"/>
                        <a:t>урока</a:t>
                      </a:r>
                      <a:endParaRPr lang="ru-RU" dirty="0"/>
                    </a:p>
                  </a:txBody>
                  <a:tcPr/>
                </a:tc>
              </a:tr>
              <a:tr h="41381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Члены</a:t>
                      </a:r>
                      <a:r>
                        <a:rPr lang="ru-RU" sz="16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одной семьи относятся к одному поколению</a:t>
                      </a:r>
                      <a:endParaRPr lang="ru-RU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0324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Детство-самый</a:t>
                      </a:r>
                      <a:r>
                        <a:rPr lang="ru-RU" sz="16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главный возраст в жизни человека</a:t>
                      </a:r>
                      <a:endParaRPr lang="ru-RU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616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Старость-это расцвет жизненного</a:t>
                      </a:r>
                      <a:r>
                        <a:rPr lang="ru-RU" sz="16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опыта, но закат физических сил</a:t>
                      </a:r>
                      <a:endParaRPr lang="ru-RU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169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Нужно много физических сил для успешной реализации социальных ролей</a:t>
                      </a:r>
                      <a:endParaRPr lang="ru-RU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169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В период новорожденности ребенок  не имеет жизненного  опыта</a:t>
                      </a:r>
                      <a:endParaRPr lang="ru-RU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218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Паспорт получают подростки, потому что малыши не могут поставить подпись</a:t>
                      </a:r>
                      <a:endParaRPr lang="ru-RU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169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С каждым возрастным этапом  жизненный опыт увеличивается</a:t>
                      </a:r>
                      <a:endParaRPr lang="ru-RU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218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Права ли поговорка «</a:t>
                      </a:r>
                      <a:r>
                        <a:rPr lang="ru-RU" sz="16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Опыт приходит в старости, но у некоторых старость приходит одна.»</a:t>
                      </a:r>
                      <a:endParaRPr lang="ru-RU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384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Деление  жизни</a:t>
                      </a:r>
                      <a:r>
                        <a:rPr lang="ru-RU" sz="16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 человека на этапы  можно разделить с точки зрения биологии и социологии.</a:t>
                      </a:r>
                      <a:endParaRPr lang="ru-RU" sz="16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Цель 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>
                <a:solidFill>
                  <a:schemeClr val="tx1"/>
                </a:solidFill>
              </a:rPr>
              <a:t>Определить смысловое понятие термина </a:t>
            </a:r>
            <a:r>
              <a:rPr lang="ru-RU" sz="4400" u="sng" dirty="0" smtClean="0">
                <a:solidFill>
                  <a:schemeClr val="tx1"/>
                </a:solidFill>
              </a:rPr>
              <a:t>«возраст» </a:t>
            </a:r>
          </a:p>
          <a:p>
            <a:pPr marL="0" indent="0" algn="ctr">
              <a:buNone/>
            </a:pPr>
            <a:r>
              <a:rPr lang="ru-RU" sz="4400" dirty="0" smtClean="0">
                <a:solidFill>
                  <a:schemeClr val="tx1"/>
                </a:solidFill>
              </a:rPr>
              <a:t>и рассмотреть его содержание с различных научных точек зрения.</a:t>
            </a:r>
          </a:p>
          <a:p>
            <a:pPr marL="0" indent="0" algn="ctr">
              <a:buNone/>
            </a:pPr>
            <a:endParaRPr lang="ru-RU" sz="4400" b="1" u="sng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832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План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4000" dirty="0" smtClean="0"/>
              <a:t>Что такое «возраст»?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/>
              <a:t>Виды  возрастов человека.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/>
              <a:t>Взаимосвязь различных видов возрастов.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396624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такое возраст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u="sng" dirty="0" smtClean="0"/>
              <a:t>Толковый словарь Ожегова</a:t>
            </a:r>
            <a:r>
              <a:rPr lang="ru-RU" dirty="0" smtClean="0"/>
              <a:t>: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Возраст – это количество прожитого    времени, лет.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Возраст – это ступень в развитии, росте         			кого(чего)-либо.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8500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908720"/>
            <a:ext cx="7867600" cy="5171405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Человек-существо биосоциальное</a:t>
            </a: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3743908" y="1605815"/>
            <a:ext cx="360040" cy="8870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55576" y="2852936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Возраст-характеристика человека, а значит также имеет две стороны</a:t>
            </a:r>
            <a:endParaRPr lang="ru-RU" sz="2400" b="1" dirty="0"/>
          </a:p>
        </p:txBody>
      </p:sp>
      <p:sp>
        <p:nvSpPr>
          <p:cNvPr id="6" name="Стрелка вниз 5"/>
          <p:cNvSpPr/>
          <p:nvPr/>
        </p:nvSpPr>
        <p:spPr>
          <a:xfrm>
            <a:off x="2123374" y="3753264"/>
            <a:ext cx="360040" cy="5057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5868144" y="3753265"/>
            <a:ext cx="360040" cy="5057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043608" y="4653136"/>
            <a:ext cx="27003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Возраст с точки зрения биологической (природной) стороны человека</a:t>
            </a:r>
            <a:endParaRPr lang="ru-RU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4801700" y="4653136"/>
            <a:ext cx="27363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Возраст с точки зрения социальной (общественной) стороны человека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655602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/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424</TotalTime>
  <Words>1050</Words>
  <Application>Microsoft Office PowerPoint</Application>
  <PresentationFormat>Экран (4:3)</PresentationFormat>
  <Paragraphs>149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Изящная</vt:lpstr>
      <vt:lpstr>Ребята, посмотрите на слайд и подумайте Что объединяет эти картинки?</vt:lpstr>
      <vt:lpstr>Слайд 2</vt:lpstr>
      <vt:lpstr>Слайд 3</vt:lpstr>
      <vt:lpstr>Запишем тему урока….</vt:lpstr>
      <vt:lpstr>Слайд 5</vt:lpstr>
      <vt:lpstr>Цель  урока</vt:lpstr>
      <vt:lpstr>План урока</vt:lpstr>
      <vt:lpstr>Что такое возраст</vt:lpstr>
      <vt:lpstr>Слайд 9</vt:lpstr>
      <vt:lpstr>Слайд 10</vt:lpstr>
      <vt:lpstr>Вывод №1 </vt:lpstr>
      <vt:lpstr>Физминутка</vt:lpstr>
      <vt:lpstr>Социальная типология возрастов</vt:lpstr>
      <vt:lpstr>Слайд 14</vt:lpstr>
      <vt:lpstr>Слайд 15</vt:lpstr>
      <vt:lpstr>Слайд 16</vt:lpstr>
      <vt:lpstr>Модель тик- так -тоу</vt:lpstr>
      <vt:lpstr>Слайд 18</vt:lpstr>
      <vt:lpstr>Вывод 2</vt:lpstr>
      <vt:lpstr>Домашнее задание первого уровня</vt:lpstr>
      <vt:lpstr>Наша жизнь-это постоянное взаимодействие представителей разных поколений</vt:lpstr>
      <vt:lpstr>Вывод 3</vt:lpstr>
      <vt:lpstr>Домашнее задание второго уровня:</vt:lpstr>
      <vt:lpstr>Анализ возрастной ситуации </vt:lpstr>
      <vt:lpstr>Результаты работы с диаграммой</vt:lpstr>
      <vt:lpstr>Домашнее задание третьего уровня</vt:lpstr>
      <vt:lpstr>Выводы:</vt:lpstr>
      <vt:lpstr>Слайд 28</vt:lpstr>
      <vt:lpstr>Домашнее задание</vt:lpstr>
      <vt:lpstr>Рефлексия__________________ФИО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ДОБРОГО ВСЕМ ДНЯ!!!</dc:title>
  <dc:creator>Ирина</dc:creator>
  <cp:lastModifiedBy>SONY</cp:lastModifiedBy>
  <cp:revision>47</cp:revision>
  <dcterms:created xsi:type="dcterms:W3CDTF">2014-11-20T19:37:32Z</dcterms:created>
  <dcterms:modified xsi:type="dcterms:W3CDTF">2017-09-10T16:37:30Z</dcterms:modified>
</cp:coreProperties>
</file>