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009900"/>
    <a:srgbClr val="660033"/>
    <a:srgbClr val="D60093"/>
    <a:srgbClr val="0000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2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28A2D-BBB6-469D-B80C-A70D0AF192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10EB3-CDAF-4FB6-ABA7-064196F3D1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2A833-553C-42DF-B4DE-E2830118B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0A38E-A60F-475F-8D27-E7360FDD4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49896-1785-4748-8F39-9A05FFCAB6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47760-C9F7-4AC6-BCCF-8918616428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0400D-1188-4EFE-A8D9-FCAF087A65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76941-827A-40EC-8FFF-FDE4455E42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C0D98-6598-4685-9D05-799F70F37D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8DF5F-1862-4E18-9C9B-1FF36C2281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E9079-D5FA-4717-8FD2-DB72E1DA69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CFA7A-F8C5-4BD8-B648-A1193DF3E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C244-06A0-4FE4-8EE2-0481F42C01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E6F6F-EB78-45DC-9D71-BC66C92D07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34D1FCDD-3FB1-4BE1-9C32-162AB0B9C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6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60" name="Rectangle 16"/>
          <p:cNvSpPr>
            <a:spLocks noGrp="1" noChangeArrowheads="1"/>
          </p:cNvSpPr>
          <p:nvPr>
            <p:ph type="title"/>
          </p:nvPr>
        </p:nvSpPr>
        <p:spPr>
          <a:xfrm>
            <a:off x="428596" y="928670"/>
            <a:ext cx="8291513" cy="2057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b="1" dirty="0" smtClean="0">
                <a:solidFill>
                  <a:srgbClr val="00FF00"/>
                </a:solidFill>
                <a:latin typeface="Times New Roman" pitchFamily="18" charset="0"/>
              </a:rPr>
              <a:t>Игровые </a:t>
            </a:r>
            <a:r>
              <a:rPr lang="ru-RU" sz="3600" b="1" dirty="0" smtClean="0">
                <a:solidFill>
                  <a:srgbClr val="00FF00"/>
                </a:solidFill>
                <a:latin typeface="Times New Roman" pitchFamily="18" charset="0"/>
              </a:rPr>
              <a:t>технологии </a:t>
            </a:r>
            <a:br>
              <a:rPr lang="ru-RU" sz="3600" b="1" dirty="0" smtClean="0">
                <a:solidFill>
                  <a:srgbClr val="00FF00"/>
                </a:solidFill>
                <a:latin typeface="Times New Roman" pitchFamily="18" charset="0"/>
              </a:rPr>
            </a:br>
            <a:r>
              <a:rPr lang="ru-RU" sz="3600" b="1" dirty="0" smtClean="0">
                <a:solidFill>
                  <a:srgbClr val="00FF00"/>
                </a:solidFill>
                <a:latin typeface="Times New Roman" pitchFamily="18" charset="0"/>
              </a:rPr>
              <a:t>на уроках физической культуры.</a:t>
            </a:r>
            <a:br>
              <a:rPr lang="ru-RU" sz="3600" b="1" dirty="0" smtClean="0">
                <a:solidFill>
                  <a:srgbClr val="00FF00"/>
                </a:solidFill>
                <a:latin typeface="Times New Roman" pitchFamily="18" charset="0"/>
              </a:rPr>
            </a:br>
            <a:endParaRPr lang="ru-RU" sz="3600" b="1" dirty="0" smtClean="0">
              <a:solidFill>
                <a:srgbClr val="00FF00"/>
              </a:solidFill>
              <a:latin typeface="Times New Roman" pitchFamily="18" charset="0"/>
            </a:endParaRPr>
          </a:p>
        </p:txBody>
      </p:sp>
      <p:sp>
        <p:nvSpPr>
          <p:cNvPr id="3076" name="Rectangle 21"/>
          <p:cNvSpPr>
            <a:spLocks noChangeArrowheads="1"/>
          </p:cNvSpPr>
          <p:nvPr/>
        </p:nvSpPr>
        <p:spPr bwMode="auto">
          <a:xfrm>
            <a:off x="2217738" y="4564063"/>
            <a:ext cx="60991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Выполнила учитель физической культуры </a:t>
            </a:r>
          </a:p>
          <a:p>
            <a:pPr algn="r"/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МБОУ СОШ №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</a:rPr>
              <a:t>9 г.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Т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</a:rPr>
              <a:t>аштагол</a:t>
            </a:r>
          </a:p>
          <a:p>
            <a:pPr algn="r"/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</a:rPr>
              <a:t>Севрюкова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</a:rPr>
              <a:t> Елена Николаевна</a:t>
            </a:r>
            <a:endParaRPr lang="ru-RU" sz="20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600" smtClean="0">
                <a:solidFill>
                  <a:srgbClr val="009900"/>
                </a:solidFill>
                <a:latin typeface="Times New Roman" pitchFamily="18" charset="0"/>
              </a:rPr>
              <a:t>Чтобы игра приносила пользу следует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1905000"/>
            <a:ext cx="6072230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соблюдать правила игры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технику безопасности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проводить игру </a:t>
            </a:r>
            <a:r>
              <a:rPr lang="ru-RU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с</a:t>
            </a:r>
          </a:p>
          <a:p>
            <a:pPr eaLnBrk="1" hangingPunct="1">
              <a:buNone/>
              <a:defRPr/>
            </a:pPr>
            <a:r>
              <a:rPr lang="ru-RU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дидактической </a:t>
            </a:r>
            <a:r>
              <a:rPr lang="ru-RU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направленностью </a:t>
            </a:r>
          </a:p>
        </p:txBody>
      </p:sp>
      <p:pic>
        <p:nvPicPr>
          <p:cNvPr id="12292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2214554"/>
            <a:ext cx="2419805" cy="237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009900"/>
                </a:solidFill>
                <a:latin typeface="Times New Roman" pitchFamily="18" charset="0"/>
              </a:rPr>
              <a:t>Требования к отбору игр</a:t>
            </a:r>
            <a:r>
              <a:rPr lang="ru-RU" smtClean="0"/>
              <a:t> 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57338"/>
            <a:ext cx="8229600" cy="496728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Игра должна давать новые понятия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В игре должны развиваться способности правильно оценивать пространственные и временные отношения , быстро реагировать на часто меняющуюся обстановку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Дидактическое и двигательное содержание игры должно соответствовать особенностям программного материала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 Степень сложности игры должна соответствовать усвоенным умениям и навыкам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  <p:bldP spid="8192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smtClean="0">
                <a:solidFill>
                  <a:srgbClr val="009900"/>
                </a:solidFill>
                <a:latin typeface="Times New Roman" pitchFamily="18" charset="0"/>
              </a:rPr>
              <a:t>При проведении игры необходимо соблюдать следующие правила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844675"/>
            <a:ext cx="6419850" cy="41148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  <a:defRPr/>
            </a:pP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Простота и доступность 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Ребенок  -  активный участник игры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Безопасность используемого инвентаря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Игра не должна унижать достоинства играющих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Учитывать принцип: от трудного к легкому; от сложного, к простому.</a:t>
            </a:r>
          </a:p>
        </p:txBody>
      </p:sp>
      <p:pic>
        <p:nvPicPr>
          <p:cNvPr id="14340" name="Picture 4" descr="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2060575"/>
            <a:ext cx="1968500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4652963"/>
            <a:ext cx="194310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4" dur="5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7" dur="5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0" dur="5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3" dur="500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6" dur="500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493694"/>
          </a:xfrm>
        </p:spPr>
        <p:txBody>
          <a:bodyPr/>
          <a:lstStyle/>
          <a:p>
            <a:pPr algn="ctr">
              <a:defRPr/>
            </a:pPr>
            <a:r>
              <a:rPr lang="ru-RU" alt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Схема игровой </a:t>
            </a:r>
            <a:r>
              <a:rPr lang="ru-RU" alt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br>
              <a:rPr lang="ru-RU" alt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928934"/>
            <a:ext cx="8229600" cy="3095625"/>
          </a:xfrm>
        </p:spPr>
        <p:txBody>
          <a:bodyPr/>
          <a:lstStyle/>
          <a:p>
            <a:pPr marL="514350" indent="-514350">
              <a:buFontTx/>
              <a:buNone/>
              <a:defRPr/>
            </a:pPr>
            <a:endParaRPr lang="ru-RU" b="1" dirty="0" smtClean="0">
              <a:solidFill>
                <a:srgbClr val="002060"/>
              </a:solidFill>
            </a:endParaRPr>
          </a:p>
          <a:p>
            <a:pPr marL="514350" indent="-514350">
              <a:buFontTx/>
              <a:buNone/>
              <a:defRPr/>
            </a:pPr>
            <a:endParaRPr lang="ru-RU" b="1" dirty="0" smtClean="0">
              <a:solidFill>
                <a:srgbClr val="002060"/>
              </a:solidFill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285720" y="857232"/>
            <a:ext cx="1487488" cy="1643074"/>
          </a:xfrm>
          <a:prstGeom prst="rightArrowCallout">
            <a:avLst>
              <a:gd name="adj1" fmla="val 28288"/>
              <a:gd name="adj2" fmla="val 28283"/>
              <a:gd name="adj3" fmla="val 20282"/>
              <a:gd name="adj4" fmla="val 68856"/>
            </a:avLst>
          </a:prstGeom>
          <a:solidFill>
            <a:srgbClr val="CCCC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vert270" wrap="none" anchor="ctr"/>
          <a:lstStyle/>
          <a:p>
            <a:pPr algn="ctr"/>
            <a:r>
              <a:rPr lang="ru-RU" altLang="ru-RU" b="1" dirty="0" smtClean="0">
                <a:solidFill>
                  <a:srgbClr val="000099"/>
                </a:solidFill>
              </a:rPr>
              <a:t>этап</a:t>
            </a:r>
          </a:p>
          <a:p>
            <a:pPr algn="ctr"/>
            <a:r>
              <a:rPr lang="ru-RU" altLang="ru-RU" b="1" dirty="0" smtClean="0">
                <a:solidFill>
                  <a:srgbClr val="000099"/>
                </a:solidFill>
              </a:rPr>
              <a:t>подготовки</a:t>
            </a:r>
            <a:endParaRPr lang="ru-RU" altLang="ru-RU" b="1" dirty="0">
              <a:solidFill>
                <a:srgbClr val="000099"/>
              </a:solidFill>
            </a:endParaRPr>
          </a:p>
        </p:txBody>
      </p:sp>
      <p:sp>
        <p:nvSpPr>
          <p:cNvPr id="7" name="AutoShape 14"/>
          <p:cNvSpPr>
            <a:spLocks noChangeArrowheads="1"/>
          </p:cNvSpPr>
          <p:nvPr/>
        </p:nvSpPr>
        <p:spPr bwMode="auto">
          <a:xfrm>
            <a:off x="1785918" y="785794"/>
            <a:ext cx="7200900" cy="1714512"/>
          </a:xfrm>
          <a:prstGeom prst="foldedCorner">
            <a:avLst>
              <a:gd name="adj" fmla="val 12500"/>
            </a:avLst>
          </a:prstGeom>
          <a:solidFill>
            <a:srgbClr val="CCCCFF"/>
          </a:solidFill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buFontTx/>
              <a:buChar char="•"/>
              <a:defRPr/>
            </a:pPr>
            <a:endParaRPr lang="ru-RU" altLang="ru-RU" b="1" dirty="0" smtClean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  <a:p>
            <a:pPr>
              <a:buFontTx/>
              <a:buChar char="•"/>
              <a:defRPr/>
            </a:pPr>
            <a:r>
              <a:rPr lang="ru-RU" altLang="ru-RU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ru-RU" altLang="ru-RU" b="1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учебного материала и требования физической </a:t>
            </a:r>
          </a:p>
          <a:p>
            <a:pPr>
              <a:buFontTx/>
              <a:buChar char="•"/>
              <a:defRPr/>
            </a:pPr>
            <a:r>
              <a:rPr lang="ru-RU" altLang="ru-RU" b="1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направленности учащихся</a:t>
            </a:r>
          </a:p>
          <a:p>
            <a:pPr>
              <a:buFontTx/>
              <a:buChar char="•"/>
              <a:defRPr/>
            </a:pPr>
            <a:r>
              <a:rPr lang="ru-RU" altLang="ru-RU" b="1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выбор игр, игровых заданий в </a:t>
            </a:r>
            <a:r>
              <a:rPr lang="ru-RU" altLang="ru-RU" b="1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соответствии с </a:t>
            </a:r>
            <a:r>
              <a:rPr lang="ru-RU" altLang="ru-RU" b="1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задачами урока</a:t>
            </a:r>
          </a:p>
          <a:p>
            <a:pPr>
              <a:buFontTx/>
              <a:buChar char="•"/>
              <a:defRPr/>
            </a:pPr>
            <a:r>
              <a:rPr lang="ru-RU" altLang="ru-RU" b="1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мотивирование игровых действий</a:t>
            </a:r>
          </a:p>
          <a:p>
            <a:pPr>
              <a:buFontTx/>
              <a:buChar char="•"/>
              <a:defRPr/>
            </a:pPr>
            <a:r>
              <a:rPr lang="ru-RU" altLang="ru-RU" b="1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выбор вида и организации игровой деятельности</a:t>
            </a:r>
          </a:p>
          <a:p>
            <a:pPr>
              <a:buFontTx/>
              <a:buChar char="•"/>
              <a:defRPr/>
            </a:pPr>
            <a:r>
              <a:rPr lang="ru-RU" altLang="ru-RU" b="1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система контроля </a:t>
            </a: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323850" y="2636839"/>
            <a:ext cx="1439863" cy="1649418"/>
          </a:xfrm>
          <a:prstGeom prst="rightArrowCallout">
            <a:avLst>
              <a:gd name="adj1" fmla="val 28288"/>
              <a:gd name="adj2" fmla="val 28281"/>
              <a:gd name="adj3" fmla="val 27227"/>
              <a:gd name="adj4" fmla="val 60981"/>
            </a:avLst>
          </a:prstGeom>
          <a:solidFill>
            <a:srgbClr val="CCCC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vert270" wrap="none" anchor="ctr"/>
          <a:lstStyle/>
          <a:p>
            <a:pPr algn="ctr"/>
            <a:r>
              <a:rPr lang="ru-RU" altLang="ru-RU" b="1" dirty="0" smtClean="0">
                <a:solidFill>
                  <a:srgbClr val="000099"/>
                </a:solidFill>
              </a:rPr>
              <a:t>этап</a:t>
            </a:r>
          </a:p>
          <a:p>
            <a:pPr algn="ctr"/>
            <a:r>
              <a:rPr lang="ru-RU" altLang="ru-RU" b="1" dirty="0" smtClean="0">
                <a:solidFill>
                  <a:srgbClr val="000099"/>
                </a:solidFill>
              </a:rPr>
              <a:t>проведения</a:t>
            </a:r>
            <a:endParaRPr lang="ru-RU" altLang="ru-RU" b="1" dirty="0">
              <a:solidFill>
                <a:srgbClr val="000099"/>
              </a:solidFill>
            </a:endParaRPr>
          </a:p>
        </p:txBody>
      </p:sp>
      <p:sp>
        <p:nvSpPr>
          <p:cNvPr id="10" name="AutoShape 15"/>
          <p:cNvSpPr>
            <a:spLocks noChangeArrowheads="1"/>
          </p:cNvSpPr>
          <p:nvPr/>
        </p:nvSpPr>
        <p:spPr bwMode="auto">
          <a:xfrm>
            <a:off x="1763713" y="2636838"/>
            <a:ext cx="7200900" cy="1649418"/>
          </a:xfrm>
          <a:prstGeom prst="foldedCorner">
            <a:avLst>
              <a:gd name="adj" fmla="val 12500"/>
            </a:avLst>
          </a:prstGeom>
          <a:solidFill>
            <a:srgbClr val="CCCCFF"/>
          </a:solidFill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buFontTx/>
              <a:buChar char="•"/>
              <a:defRPr/>
            </a:pPr>
            <a:r>
              <a:rPr lang="ru-RU" altLang="ru-RU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команд</a:t>
            </a:r>
          </a:p>
          <a:p>
            <a:pPr>
              <a:buFontTx/>
              <a:buChar char="•"/>
              <a:defRPr/>
            </a:pPr>
            <a:r>
              <a:rPr lang="ru-RU" altLang="ru-RU" b="1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постановка целей и задач</a:t>
            </a:r>
          </a:p>
          <a:p>
            <a:pPr>
              <a:buFontTx/>
              <a:buChar char="•"/>
              <a:defRPr/>
            </a:pPr>
            <a:r>
              <a:rPr lang="ru-RU" altLang="ru-RU" b="1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краткий инструктаж по технике безопасности</a:t>
            </a:r>
          </a:p>
          <a:p>
            <a:pPr>
              <a:buFontTx/>
              <a:buChar char="•"/>
              <a:defRPr/>
            </a:pPr>
            <a:r>
              <a:rPr lang="ru-RU" altLang="ru-RU" b="1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индивидуальное и коллективное поощрение в ходе игры</a:t>
            </a:r>
          </a:p>
          <a:p>
            <a:pPr>
              <a:buFontTx/>
              <a:buChar char="•"/>
              <a:defRPr/>
            </a:pPr>
            <a:r>
              <a:rPr lang="ru-RU" altLang="ru-RU" b="1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вывод по результатам игры и подведение итогов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>
            <a:off x="323850" y="4581525"/>
            <a:ext cx="1439863" cy="1704995"/>
          </a:xfrm>
          <a:prstGeom prst="rightArrowCallout">
            <a:avLst>
              <a:gd name="adj1" fmla="val 28285"/>
              <a:gd name="adj2" fmla="val 28285"/>
              <a:gd name="adj3" fmla="val 26412"/>
              <a:gd name="adj4" fmla="val 59356"/>
            </a:avLst>
          </a:prstGeom>
          <a:solidFill>
            <a:srgbClr val="CCCC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vert270" wrap="none" anchor="ctr"/>
          <a:lstStyle/>
          <a:p>
            <a:pPr algn="ctr"/>
            <a:r>
              <a:rPr lang="ru-RU" altLang="ru-RU" b="1" dirty="0" smtClean="0">
                <a:solidFill>
                  <a:srgbClr val="000099"/>
                </a:solidFill>
              </a:rPr>
              <a:t>этап</a:t>
            </a:r>
          </a:p>
          <a:p>
            <a:pPr algn="ctr"/>
            <a:r>
              <a:rPr lang="ru-RU" altLang="ru-RU" b="1" dirty="0" smtClean="0">
                <a:solidFill>
                  <a:srgbClr val="000099"/>
                </a:solidFill>
              </a:rPr>
              <a:t>анализа</a:t>
            </a:r>
            <a:endParaRPr lang="ru-RU" altLang="ru-RU" b="1" dirty="0">
              <a:solidFill>
                <a:srgbClr val="000099"/>
              </a:solidFill>
            </a:endParaRPr>
          </a:p>
        </p:txBody>
      </p:sp>
      <p:sp>
        <p:nvSpPr>
          <p:cNvPr id="12" name="AutoShape 16"/>
          <p:cNvSpPr>
            <a:spLocks noChangeArrowheads="1"/>
          </p:cNvSpPr>
          <p:nvPr/>
        </p:nvSpPr>
        <p:spPr bwMode="auto">
          <a:xfrm>
            <a:off x="1763713" y="4581525"/>
            <a:ext cx="7200900" cy="1704995"/>
          </a:xfrm>
          <a:prstGeom prst="foldedCorner">
            <a:avLst>
              <a:gd name="adj" fmla="val 12500"/>
            </a:avLst>
          </a:prstGeom>
          <a:solidFill>
            <a:srgbClr val="CCCCFF"/>
          </a:solidFill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buFontTx/>
              <a:buChar char="•"/>
              <a:defRPr/>
            </a:pPr>
            <a:r>
              <a:rPr lang="ru-RU" altLang="ru-RU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общий анализ игровой деятельности</a:t>
            </a:r>
          </a:p>
          <a:p>
            <a:pPr>
              <a:buFontTx/>
              <a:buChar char="•"/>
              <a:defRPr/>
            </a:pPr>
            <a:r>
              <a:rPr lang="ru-RU" altLang="ru-RU" b="1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самооценка по проведению игр</a:t>
            </a:r>
          </a:p>
          <a:p>
            <a:pPr>
              <a:buFontTx/>
              <a:buChar char="•"/>
              <a:defRPr/>
            </a:pPr>
            <a:r>
              <a:rPr lang="ru-RU" altLang="ru-RU" b="1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разработка рекомендаций по использованию игр</a:t>
            </a:r>
          </a:p>
          <a:p>
            <a:pPr>
              <a:buFontTx/>
              <a:buChar char="•"/>
              <a:defRPr/>
            </a:pPr>
            <a:r>
              <a:rPr lang="ru-RU" altLang="ru-RU" b="1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корректировка сюжета, правил игры, параметров </a:t>
            </a:r>
            <a:endParaRPr lang="ru-RU" altLang="ru-RU" b="1" dirty="0" smtClean="0">
              <a:solidFill>
                <a:schemeClr val="accent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altLang="ru-RU" b="1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нагрузки</a:t>
            </a:r>
            <a:r>
              <a:rPr lang="ru-RU" altLang="ru-RU" dirty="0" smtClean="0">
                <a:solidFill>
                  <a:schemeClr val="accent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dirty="0" smtClean="0">
              <a:solidFill>
                <a:schemeClr val="accent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6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Заключение </a:t>
            </a:r>
            <a:endParaRPr lang="ru-RU" sz="3600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114800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/>
                <a:ea typeface="Calibri"/>
              </a:rPr>
              <a:t>     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/>
                <a:ea typeface="Calibri"/>
              </a:rPr>
              <a:t>Урок с включением игрового компонента выполняет важные социальные функции, поскольку в ситуации спортивной игры (состязания) ребенок ощущает себя одновременно личностью и членом коллектива. Таким образом, игра является средством формирования нравственно-волевых качеств и социализации ребенка. Игра для ребенка то же, что речь для взрослого. Игра способствует самореализации и самоопределению младшего школьника в среде сверстников. Поскольку для игры требуется достаточно большое количество участников, то игровой процесс  включает в себя и постоянное развитие умений и навыков конструктивного общения со сверстниками. Создаются благоприятные условия для успешного формирования социальной ответственности не только за свои поступки и действия, но и за команду, членом которой он является при выполнении игровых действий.</a:t>
            </a:r>
            <a:endParaRPr lang="ru-RU" sz="2000" dirty="0">
              <a:effectLst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rgbClr val="009900"/>
                </a:solidFill>
                <a:latin typeface="Times New Roman" pitchFamily="18" charset="0"/>
              </a:rPr>
              <a:t>Игровая</a:t>
            </a:r>
            <a:r>
              <a:rPr lang="ru-RU" sz="4000" dirty="0" smtClean="0">
                <a:solidFill>
                  <a:srgbClr val="009900"/>
                </a:solidFill>
              </a:rPr>
              <a:t> </a:t>
            </a:r>
            <a:r>
              <a:rPr lang="ru-RU" sz="4000" dirty="0" smtClean="0">
                <a:solidFill>
                  <a:srgbClr val="009900"/>
                </a:solidFill>
                <a:latin typeface="Times New Roman" pitchFamily="18" charset="0"/>
              </a:rPr>
              <a:t>технология – это уникальная форма обучения.</a:t>
            </a: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Игра позволяет сделать обычный урок интересным и увлекательным.</a:t>
            </a:r>
          </a:p>
          <a:p>
            <a:pPr algn="ctr"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В игре ребенок учится познавать себя, познавать окружающий его мир и свое место в нем.</a:t>
            </a:r>
          </a:p>
        </p:txBody>
      </p:sp>
      <p:pic>
        <p:nvPicPr>
          <p:cNvPr id="4100" name="Picture 8" descr="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060575"/>
            <a:ext cx="4038600" cy="37449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009900"/>
                </a:solidFill>
                <a:latin typeface="Times New Roman" pitchFamily="18" charset="0"/>
              </a:rPr>
              <a:t>Игровая деятельность используется: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  <a:defRPr/>
            </a:pPr>
            <a:r>
              <a:rPr lang="ru-RU" sz="28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в качестве самостоятельных технологий для освоения понятия темы и даже раздела;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sz="28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 как элементы более обширной технологии;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sz="28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 в качестве урока или его части;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sz="28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как технология внеклассной работы.</a:t>
            </a:r>
          </a:p>
          <a:p>
            <a:pPr marL="609600" indent="-609600" eaLnBrk="1" hangingPunct="1">
              <a:buFontTx/>
              <a:buNone/>
              <a:defRPr/>
            </a:pPr>
            <a:endParaRPr lang="ru-RU" sz="2800" dirty="0" smtClean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  <p:bldP spid="686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009900"/>
                </a:solidFill>
                <a:latin typeface="Times New Roman" pitchFamily="18" charset="0"/>
              </a:rPr>
              <a:t>Игровые технологии используются для: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00174"/>
            <a:ext cx="8329642" cy="4519626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развития физических качеств;</a:t>
            </a:r>
          </a:p>
          <a:p>
            <a:pPr marL="533400" indent="-533400"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формирования умений и навыков в выполнении физических упражнений;</a:t>
            </a:r>
          </a:p>
          <a:p>
            <a:pPr marL="533400" indent="-533400"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активизации и совершенствовании основных психических </a:t>
            </a: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процессов</a:t>
            </a: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;</a:t>
            </a:r>
            <a:endParaRPr lang="ru-RU" sz="2800" dirty="0" smtClean="0">
              <a:solidFill>
                <a:srgbClr val="D60093"/>
              </a:solidFill>
              <a:effectLst/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присутствия соперничества и эмоциональность в двигательных действиях;</a:t>
            </a:r>
          </a:p>
          <a:p>
            <a:pPr marL="533400" indent="-533400"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 стремления учащихся добиваться победы при соблюдении правил игры или соревнования;</a:t>
            </a:r>
          </a:p>
          <a:p>
            <a:pPr marL="533400" indent="-533400"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проявления максимальных физических усилий и психического воздействия.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98" decel="100000" fill="hold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98" decel="100000" fill="hold"/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  <p:bldP spid="6963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009900"/>
                </a:solidFill>
                <a:latin typeface="Times New Roman" pitchFamily="18" charset="0"/>
              </a:rPr>
              <a:t>Игры на уроках выступают как средство побуждения, стимулирования учащихся к учебной деятельности.</a:t>
            </a:r>
            <a:r>
              <a:rPr lang="ru-RU" sz="4000" smtClean="0"/>
              <a:t> </a:t>
            </a:r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8291513" cy="41148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Для успешного решения задач урока дидактическая цель ставится перед учащимися  в форме игровой задачи; </a:t>
            </a: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учебная деятельность подчиняется правилам игры;</a:t>
            </a: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учебный материал используется в качестве его средства,  в учебную деятельность вводится элемент соревнования, который переводит дидактическую задачу в игровую; </a:t>
            </a: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успешное выполнение дидактического задания связывается с результатом игры.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8316913" y="1905000"/>
            <a:ext cx="369887" cy="84138"/>
          </a:xfrm>
        </p:spPr>
        <p:txBody>
          <a:bodyPr/>
          <a:lstStyle/>
          <a:p>
            <a:pPr eaLnBrk="1" hangingPunct="1"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rgbClr val="009900"/>
                </a:solidFill>
                <a:latin typeface="Times New Roman" pitchFamily="18" charset="0"/>
              </a:rPr>
              <a:t>Подвижные игры это доступный и очень эффективный метод воздействия на ребенка.</a:t>
            </a:r>
            <a:r>
              <a:rPr lang="ru-RU" sz="4000" dirty="0" smtClean="0"/>
              <a:t> 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561499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В игре используются </a:t>
            </a: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естественные движения  </a:t>
            </a: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в развлекательной ненавязчивой форме.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Главный признак подвижных игр - наличие двигательных действий, благодаря чему они являются отличным средством и методом физического развития.</a:t>
            </a:r>
          </a:p>
        </p:txBody>
      </p:sp>
      <p:pic>
        <p:nvPicPr>
          <p:cNvPr id="8196" name="Picture 7" descr="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072198" y="1785926"/>
            <a:ext cx="2830973" cy="2124927"/>
          </a:xfrm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2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2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2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27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27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27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/>
      <p:bldP spid="7270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9900"/>
                </a:solidFill>
                <a:latin typeface="Times New Roman" pitchFamily="18" charset="0"/>
              </a:rPr>
              <a:t>Подвижные игры развивают</a:t>
            </a:r>
            <a:r>
              <a:rPr lang="ru-RU" dirty="0" smtClean="0"/>
              <a:t> </a:t>
            </a:r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Физические  качества: 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быстрота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сила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 ловкость 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выносливость 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гибкость</a:t>
            </a:r>
          </a:p>
        </p:txBody>
      </p:sp>
      <p:sp>
        <p:nvSpPr>
          <p:cNvPr id="74758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Интеллектуальные</a:t>
            </a: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качества: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 память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 наблюдательность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сообразительность</a:t>
            </a:r>
          </a:p>
        </p:txBody>
      </p:sp>
      <p:pic>
        <p:nvPicPr>
          <p:cNvPr id="9221" name="Picture 7" descr="G:\Учитель 2015\человечки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4643446"/>
            <a:ext cx="2159000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009900"/>
                </a:solidFill>
                <a:latin typeface="Times New Roman" pitchFamily="18" charset="0"/>
              </a:rPr>
              <a:t>Игра – жизненно важная потребность детей!!!</a:t>
            </a: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3609975" cy="41148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Игра способствует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разностороннему физическому и умственному развитию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воспитанию морально - волевых качеств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D60093"/>
                </a:solidFill>
                <a:effectLst/>
                <a:latin typeface="Times New Roman" pitchFamily="18" charset="0"/>
              </a:rPr>
              <a:t>укреплению организма ребенка.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sz="quarter" idx="2"/>
          </p:nvPr>
        </p:nvSpPr>
        <p:spPr>
          <a:xfrm>
            <a:off x="4067175" y="1905000"/>
            <a:ext cx="4619625" cy="19812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Развивается ориентировка</a:t>
            </a:r>
          </a:p>
          <a:p>
            <a:pPr eaLnBrk="1" hangingPunct="1">
              <a:buFontTx/>
              <a:buNone/>
              <a:defRPr/>
            </a:pPr>
            <a:r>
              <a:rPr lang="ru-RU" sz="24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     в </a:t>
            </a:r>
            <a:r>
              <a:rPr lang="ru-RU" sz="24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пространстве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Координация 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Вырабатываются и закрепляются движения </a:t>
            </a:r>
          </a:p>
        </p:txBody>
      </p:sp>
      <p:pic>
        <p:nvPicPr>
          <p:cNvPr id="10245" name="Picture 8" descr="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4284663" y="4038600"/>
            <a:ext cx="3743325" cy="2414588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77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77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3000"/>
                                        <p:tgtEl>
                                          <p:spTgt spid="778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smtClean="0">
                <a:solidFill>
                  <a:srgbClr val="009900"/>
                </a:solidFill>
                <a:latin typeface="Times New Roman" pitchFamily="18" charset="0"/>
              </a:rPr>
              <a:t>В игре развиваются познавательные процессы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4762500" cy="4114800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ru-RU" sz="28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Ребенок  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sz="28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мыслит, 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sz="28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мгновенно реагирует на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ru-RU" sz="28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действия соперника и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ru-RU" sz="28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партнера,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hlink"/>
                </a:solidFill>
                <a:effectLst/>
                <a:latin typeface="Times New Roman" pitchFamily="18" charset="0"/>
              </a:rPr>
              <a:t>3.</a:t>
            </a:r>
            <a:r>
              <a:rPr lang="ru-RU" sz="28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 выбирает из множества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ru-RU" sz="28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действий одно, которое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ru-RU" sz="28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наиболее целесообразно.</a:t>
            </a:r>
          </a:p>
        </p:txBody>
      </p:sp>
      <p:pic>
        <p:nvPicPr>
          <p:cNvPr id="11268" name="Picture 5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2357430"/>
            <a:ext cx="2819390" cy="3037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/>
      <p:bldP spid="78851" grpId="0" build="p"/>
    </p:bldLst>
  </p:timing>
</p:sld>
</file>

<file path=ppt/theme/theme1.xml><?xml version="1.0" encoding="utf-8"?>
<a:theme xmlns:a="http://schemas.openxmlformats.org/drawingml/2006/main" name="Океан">
  <a:themeElements>
    <a:clrScheme name="Океан 2">
      <a:dk1>
        <a:srgbClr val="000066"/>
      </a:dk1>
      <a:lt1>
        <a:srgbClr val="FFFFFF"/>
      </a:lt1>
      <a:dk2>
        <a:srgbClr val="5D93FF"/>
      </a:dk2>
      <a:lt2>
        <a:srgbClr val="FFFFFF"/>
      </a:lt2>
      <a:accent1>
        <a:srgbClr val="6666FF"/>
      </a:accent1>
      <a:accent2>
        <a:srgbClr val="9999FF"/>
      </a:accent2>
      <a:accent3>
        <a:srgbClr val="B6C8FF"/>
      </a:accent3>
      <a:accent4>
        <a:srgbClr val="DADADA"/>
      </a:accent4>
      <a:accent5>
        <a:srgbClr val="B8B8FF"/>
      </a:accent5>
      <a:accent6>
        <a:srgbClr val="8A8AE7"/>
      </a:accent6>
      <a:hlink>
        <a:srgbClr val="FF3300"/>
      </a:hlink>
      <a:folHlink>
        <a:srgbClr val="FF9900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</TotalTime>
  <Words>649</Words>
  <Application>Microsoft Office PowerPoint</Application>
  <PresentationFormat>Экран (4:3)</PresentationFormat>
  <Paragraphs>99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Tahoma</vt:lpstr>
      <vt:lpstr>Arial</vt:lpstr>
      <vt:lpstr>Wingdings</vt:lpstr>
      <vt:lpstr>Calibri</vt:lpstr>
      <vt:lpstr>Times New Roman</vt:lpstr>
      <vt:lpstr>Океан</vt:lpstr>
      <vt:lpstr>Игровые технологии  на уроках физической культуры. </vt:lpstr>
      <vt:lpstr>Игровая технология – это уникальная форма обучения.</vt:lpstr>
      <vt:lpstr>Игровая деятельность используется:</vt:lpstr>
      <vt:lpstr>Игровые технологии используются для:</vt:lpstr>
      <vt:lpstr>Игры на уроках выступают как средство побуждения, стимулирования учащихся к учебной деятельности. </vt:lpstr>
      <vt:lpstr>Подвижные игры это доступный и очень эффективный метод воздействия на ребенка. </vt:lpstr>
      <vt:lpstr> Подвижные игры развивают </vt:lpstr>
      <vt:lpstr>Игра – жизненно важная потребность детей!!!</vt:lpstr>
      <vt:lpstr>В игре развиваются познавательные процессы</vt:lpstr>
      <vt:lpstr>Чтобы игра приносила пользу следует</vt:lpstr>
      <vt:lpstr>Требования к отбору игр </vt:lpstr>
      <vt:lpstr>При проведении игры необходимо соблюдать следующие правила</vt:lpstr>
      <vt:lpstr>Схема игровой деятельности </vt:lpstr>
      <vt:lpstr>Заключение </vt:lpstr>
    </vt:vector>
  </TitlesOfParts>
  <Company>БОУ СОШ №135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игровой технологии  на уроках физической культуры.</dc:title>
  <dc:creator>C-Sportzal</dc:creator>
  <cp:lastModifiedBy>Compucter</cp:lastModifiedBy>
  <cp:revision>16</cp:revision>
  <dcterms:created xsi:type="dcterms:W3CDTF">2015-01-19T11:00:52Z</dcterms:created>
  <dcterms:modified xsi:type="dcterms:W3CDTF">2017-04-26T07:58:18Z</dcterms:modified>
</cp:coreProperties>
</file>