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53" d="100"/>
          <a:sy n="53" d="100"/>
        </p:scale>
        <p:origin x="-99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6388" y="739588"/>
            <a:ext cx="8513762" cy="2729753"/>
          </a:xfrm>
        </p:spPr>
        <p:txBody>
          <a:bodyPr>
            <a:noAutofit/>
          </a:bodyPr>
          <a:lstStyle>
            <a:lvl1pPr algn="l">
              <a:lnSpc>
                <a:spcPts val="10800"/>
              </a:lnSpc>
              <a:defRPr sz="10000" b="1" spc="-2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6388" y="3505200"/>
            <a:ext cx="4683050" cy="1344706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44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75294"/>
            <a:ext cx="1600200" cy="365125"/>
          </a:xfrm>
        </p:spPr>
        <p:txBody>
          <a:bodyPr/>
          <a:lstStyle>
            <a:lvl1pPr>
              <a:defRPr sz="1100">
                <a:solidFill>
                  <a:schemeClr val="tx2"/>
                </a:solidFill>
              </a:defRPr>
            </a:lvl1pPr>
          </a:lstStyle>
          <a:p>
            <a:fld id="{D1F48585-F42A-DB4D-97B8-5CA5F7EE6A12}" type="datetimeFigureOut">
              <a:rPr lang="en-US" smtClean="0"/>
              <a:pPr/>
              <a:t>9/11/2017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09800" y="6275294"/>
            <a:ext cx="5638800" cy="365125"/>
          </a:xfrm>
        </p:spPr>
        <p:txBody>
          <a:bodyPr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6275294"/>
            <a:ext cx="609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823" y="1227427"/>
            <a:ext cx="3657600" cy="566738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194096">
            <a:off x="4845353" y="975801"/>
            <a:ext cx="3496570" cy="4747249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823" y="1799793"/>
            <a:ext cx="3657600" cy="3991408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48585-F42A-DB4D-97B8-5CA5F7EE6A12}" type="datetimeFigureOut">
              <a:rPr lang="en-US" smtClean="0"/>
              <a:pPr/>
              <a:t>9/11/2017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3C159-0D65-CC48-B7A9-12C2E0FB81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011" y="4329953"/>
            <a:ext cx="7907151" cy="927847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ru-RU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48585-F42A-DB4D-97B8-5CA5F7EE6A12}" type="datetimeFigureOut">
              <a:rPr lang="en-US" smtClean="0"/>
              <a:pPr/>
              <a:t>9/11/2017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3C159-0D65-CC48-B7A9-12C2E0FB81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34196" y="5257800"/>
            <a:ext cx="7904950" cy="9906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0" indent="0">
              <a:buNone/>
              <a:defRPr sz="1800"/>
            </a:lvl2pPr>
            <a:lvl3pPr marL="0" indent="0">
              <a:buNone/>
              <a:defRPr sz="18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rot="319004">
            <a:off x="2075968" y="741009"/>
            <a:ext cx="4914362" cy="3240064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idx="14"/>
          </p:nvPr>
        </p:nvSpPr>
        <p:spPr>
          <a:xfrm rot="21346724">
            <a:off x="436037" y="494284"/>
            <a:ext cx="4663440" cy="3030003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011" y="4329953"/>
            <a:ext cx="7907151" cy="927847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ru-RU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48585-F42A-DB4D-97B8-5CA5F7EE6A12}" type="datetimeFigureOut">
              <a:rPr lang="en-US" smtClean="0"/>
              <a:pPr/>
              <a:t>9/11/2017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3C159-0D65-CC48-B7A9-12C2E0FB81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34196" y="5257800"/>
            <a:ext cx="7904950" cy="9906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0" indent="0">
              <a:buNone/>
              <a:defRPr sz="1800"/>
            </a:lvl2pPr>
            <a:lvl3pPr marL="0" indent="0">
              <a:buNone/>
              <a:defRPr sz="18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rot="152337">
            <a:off x="4118577" y="735553"/>
            <a:ext cx="4663440" cy="3030003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48585-F42A-DB4D-97B8-5CA5F7EE6A12}" type="datetimeFigureOut">
              <a:rPr lang="en-US" smtClean="0"/>
              <a:pPr/>
              <a:t>9/11/2017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3C159-0D65-CC48-B7A9-12C2E0FB81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72400" y="685801"/>
            <a:ext cx="757518" cy="5440680"/>
          </a:xfrm>
        </p:spPr>
        <p:txBody>
          <a:bodyPr vert="eaVert">
            <a:noAutofit/>
          </a:bodyPr>
          <a:lstStyle/>
          <a:p>
            <a:r>
              <a:rPr lang="ru-RU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1825" y="685801"/>
            <a:ext cx="6561137" cy="5440680"/>
          </a:xfrm>
        </p:spPr>
        <p:txBody>
          <a:bodyPr vert="eaVert">
            <a:normAutofit/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48585-F42A-DB4D-97B8-5CA5F7EE6A12}" type="datetimeFigureOut">
              <a:rPr lang="en-US" smtClean="0"/>
              <a:pPr/>
              <a:t>9/11/2017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3C159-0D65-CC48-B7A9-12C2E0FB81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spcBef>
                <a:spcPts val="22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48585-F42A-DB4D-97B8-5CA5F7EE6A12}" type="datetimeFigureOut">
              <a:rPr lang="en-US" smtClean="0"/>
              <a:pPr/>
              <a:t>9/11/2017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3C159-0D65-CC48-B7A9-12C2E0FB81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151" y="4822206"/>
            <a:ext cx="8511989" cy="144697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13800"/>
              </a:lnSpc>
              <a:defRPr sz="13500" b="1" cap="none" spc="-2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4874" y="3525980"/>
            <a:ext cx="8355714" cy="1270752"/>
          </a:xfr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sz="4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151" y="4822206"/>
            <a:ext cx="8511989" cy="144697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13800"/>
              </a:lnSpc>
              <a:defRPr sz="13500" b="1" cap="none" spc="-2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4874" y="3525980"/>
            <a:ext cx="4428426" cy="1270752"/>
          </a:xfr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sz="4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7" name="Picture Placeholder 2"/>
          <p:cNvSpPr>
            <a:spLocks noGrp="1"/>
          </p:cNvSpPr>
          <p:nvPr>
            <p:ph type="pic" idx="13"/>
          </p:nvPr>
        </p:nvSpPr>
        <p:spPr>
          <a:xfrm rot="21263043">
            <a:off x="5231118" y="261015"/>
            <a:ext cx="3433660" cy="4204035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2012" y="2057400"/>
            <a:ext cx="3863788" cy="4068763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1646" y="2057400"/>
            <a:ext cx="3867912" cy="4068763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48585-F42A-DB4D-97B8-5CA5F7EE6A12}" type="datetimeFigureOut">
              <a:rPr lang="en-US" smtClean="0"/>
              <a:pPr/>
              <a:t>9/11/2017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3C159-0D65-CC48-B7A9-12C2E0FB81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582706"/>
            <a:ext cx="7918450" cy="788894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ru-R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5545" y="1546412"/>
            <a:ext cx="3867912" cy="464950"/>
          </a:xfrm>
        </p:spPr>
        <p:txBody>
          <a:bodyPr anchor="b">
            <a:noAutofit/>
          </a:bodyPr>
          <a:lstStyle>
            <a:lvl1pPr marL="0" indent="0" algn="ctr">
              <a:buNone/>
              <a:defRPr sz="26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936" y="2147887"/>
            <a:ext cx="3867912" cy="3951288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313" y="1545018"/>
            <a:ext cx="3867912" cy="466344"/>
          </a:xfrm>
        </p:spPr>
        <p:txBody>
          <a:bodyPr anchor="b">
            <a:noAutofit/>
          </a:bodyPr>
          <a:lstStyle>
            <a:lvl1pPr marL="0" indent="0" algn="ctr">
              <a:buNone/>
              <a:defRPr sz="26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313" y="2147887"/>
            <a:ext cx="3867912" cy="3951288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48585-F42A-DB4D-97B8-5CA5F7EE6A12}" type="datetimeFigureOut">
              <a:rPr lang="en-US" smtClean="0"/>
              <a:pPr/>
              <a:t>9/11/2017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3C159-0D65-CC48-B7A9-12C2E0FB81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 flipH="1">
            <a:off x="4574241" y="1694516"/>
            <a:ext cx="18288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 flipH="1">
            <a:off x="4574241" y="1694516"/>
            <a:ext cx="18288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Rectangle 12"/>
          <p:cNvSpPr/>
          <p:nvPr/>
        </p:nvSpPr>
        <p:spPr>
          <a:xfrm flipH="1">
            <a:off x="4574241" y="1694516"/>
            <a:ext cx="18288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4" name="Rectangle 13"/>
          <p:cNvSpPr/>
          <p:nvPr/>
        </p:nvSpPr>
        <p:spPr>
          <a:xfrm flipH="1">
            <a:off x="4574241" y="1694516"/>
            <a:ext cx="18288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48585-F42A-DB4D-97B8-5CA5F7EE6A12}" type="datetimeFigureOut">
              <a:rPr lang="en-US" smtClean="0"/>
              <a:pPr/>
              <a:t>9/11/2017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3C159-0D65-CC48-B7A9-12C2E0FB81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48585-F42A-DB4D-97B8-5CA5F7EE6A12}" type="datetimeFigureOut">
              <a:rPr lang="en-US" smtClean="0"/>
              <a:pPr/>
              <a:t>9/11/2017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3C159-0D65-CC48-B7A9-12C2E0FB81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825" y="1720103"/>
            <a:ext cx="3657600" cy="1162050"/>
          </a:xfrm>
        </p:spPr>
        <p:txBody>
          <a:bodyPr anchor="b">
            <a:noAutofit/>
          </a:bodyPr>
          <a:lstStyle>
            <a:lvl1pPr algn="ctr">
              <a:defRPr sz="3600" b="0"/>
            </a:lvl1pPr>
          </a:lstStyle>
          <a:p>
            <a:r>
              <a:rPr lang="ru-R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650" y="658906"/>
            <a:ext cx="3819338" cy="5467258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825" y="2877671"/>
            <a:ext cx="3657600" cy="2339788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48585-F42A-DB4D-97B8-5CA5F7EE6A12}" type="datetimeFigureOut">
              <a:rPr lang="en-US" smtClean="0"/>
              <a:pPr/>
              <a:t>9/11/2017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2775" y="582706"/>
            <a:ext cx="7918450" cy="78889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ru-R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8358" y="2044700"/>
            <a:ext cx="7167284" cy="4081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275294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D1F48585-F42A-DB4D-97B8-5CA5F7EE6A12}" type="datetimeFigureOut">
              <a:rPr lang="en-US" smtClean="0"/>
              <a:pPr/>
              <a:t>9/11/2017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05318" y="6275294"/>
            <a:ext cx="56432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27529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fld id="{9B13C159-0D65-CC48-B7A9-12C2E0FB814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2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bg2"/>
        </a:buClr>
        <a:buSzPct val="90000"/>
        <a:buFont typeface="Wingdings 2" pitchFamily="18" charset="2"/>
        <a:buChar char="Ü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SzPct val="90000"/>
        <a:buFont typeface="Wingdings 2" pitchFamily="18" charset="2"/>
        <a:buChar char="Ü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ct val="20000"/>
        </a:spcBef>
        <a:buClr>
          <a:schemeClr val="bg2"/>
        </a:buClr>
        <a:buSzPct val="90000"/>
        <a:buFont typeface="Wingdings 2" pitchFamily="18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SzPct val="90000"/>
        <a:buFont typeface="Wingdings 2" pitchFamily="18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ct val="20000"/>
        </a:spcBef>
        <a:buClr>
          <a:schemeClr val="bg2"/>
        </a:buClr>
        <a:buSzPct val="90000"/>
        <a:buFont typeface="Wingdings 2" pitchFamily="18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6388" y="76201"/>
            <a:ext cx="8304212" cy="1752600"/>
          </a:xfrm>
        </p:spPr>
        <p:txBody>
          <a:bodyPr/>
          <a:lstStyle/>
          <a:p>
            <a:r>
              <a:rPr lang="ru-RU" sz="7200" b="0" i="1" dirty="0" smtClean="0">
                <a:solidFill>
                  <a:schemeClr val="bg1">
                    <a:lumMod val="95000"/>
                  </a:schemeClr>
                </a:solidFill>
                <a:latin typeface="American Typewriter"/>
                <a:cs typeface="American Typewriter"/>
              </a:rPr>
              <a:t>      </a:t>
            </a:r>
            <a:r>
              <a:rPr lang="ru-RU" sz="4400" b="0" dirty="0" smtClean="0">
                <a:solidFill>
                  <a:schemeClr val="bg1">
                    <a:lumMod val="95000"/>
                  </a:schemeClr>
                </a:solidFill>
                <a:latin typeface="American Typewriter"/>
                <a:cs typeface="American Typewriter"/>
              </a:rPr>
              <a:t>Анри Руссо</a:t>
            </a:r>
            <a:r>
              <a:rPr lang="ru-RU" sz="3400" b="0" dirty="0" smtClean="0">
                <a:solidFill>
                  <a:schemeClr val="bg1">
                    <a:lumMod val="95000"/>
                  </a:schemeClr>
                </a:solidFill>
                <a:latin typeface="American Typewriter"/>
                <a:cs typeface="American Typewriter"/>
              </a:rPr>
              <a:t>. ( 1844 -1910 гг.)</a:t>
            </a:r>
            <a:endParaRPr lang="en-US" sz="3400" b="0" dirty="0">
              <a:solidFill>
                <a:schemeClr val="bg1">
                  <a:lumMod val="95000"/>
                </a:schemeClr>
              </a:solidFill>
              <a:latin typeface="American Typewriter"/>
              <a:cs typeface="American Typewriter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5791200"/>
            <a:ext cx="8210550" cy="88750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merican Typewriter"/>
                <a:cs typeface="American Typewriter"/>
              </a:rPr>
              <a:t>Выполняла ученица 11 А класса </a:t>
            </a:r>
          </a:p>
          <a:p>
            <a:r>
              <a:rPr lang="ru-RU" sz="20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American Typewriter"/>
                <a:cs typeface="American Typewriter"/>
              </a:rPr>
              <a:t>Мальцева Варвара .</a:t>
            </a:r>
            <a:endParaRPr lang="en-US" sz="2000" dirty="0">
              <a:solidFill>
                <a:schemeClr val="accent5">
                  <a:lumMod val="40000"/>
                  <a:lumOff val="60000"/>
                </a:schemeClr>
              </a:solidFill>
              <a:latin typeface="American Typewriter"/>
              <a:cs typeface="American Typewriter"/>
            </a:endParaRPr>
          </a:p>
        </p:txBody>
      </p:sp>
      <p:pic>
        <p:nvPicPr>
          <p:cNvPr id="4" name="Picture 3" descr="Rousseau0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971800" y="1676400"/>
            <a:ext cx="2819400" cy="37105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American Typewriter"/>
                <a:cs typeface="American Typewriter"/>
              </a:rPr>
              <a:t>Факты:</a:t>
            </a:r>
            <a:endParaRPr lang="en-US" dirty="0">
              <a:solidFill>
                <a:schemeClr val="bg1"/>
              </a:solidFill>
              <a:latin typeface="American Typewriter"/>
              <a:cs typeface="American Typewriter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xfrm>
            <a:off x="457200" y="6099175"/>
            <a:ext cx="3867912" cy="464950"/>
          </a:xfrm>
        </p:spPr>
        <p:txBody>
          <a:bodyPr/>
          <a:lstStyle/>
          <a:p>
            <a:r>
              <a:rPr lang="ru-RU" sz="1600" dirty="0" smtClean="0">
                <a:solidFill>
                  <a:srgbClr val="F5D2D2"/>
                </a:solidFill>
                <a:latin typeface="American Typewriter"/>
                <a:cs typeface="American Typewriter"/>
              </a:rPr>
              <a:t>Анри Руссо.</a:t>
            </a:r>
            <a:endParaRPr lang="en-US" sz="1600" dirty="0">
              <a:solidFill>
                <a:srgbClr val="F5D2D2"/>
              </a:solidFill>
              <a:latin typeface="American Typewriter"/>
              <a:cs typeface="American Typewriter"/>
            </a:endParaRPr>
          </a:p>
        </p:txBody>
      </p:sp>
      <p:pic>
        <p:nvPicPr>
          <p:cNvPr id="8" name="Content Placeholder 7" descr="Russo-Anri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838200" y="2092882"/>
            <a:ext cx="3200400" cy="37644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Text Placeholder 10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Руссо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Анри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Жюльен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Феликс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французский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живописец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. </a:t>
            </a:r>
          </a:p>
          <a:p>
            <a:r>
              <a:rPr lang="en-US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Руссо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был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художником-дилетантом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. </a:t>
            </a:r>
            <a:r>
              <a:rPr lang="en-US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Он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привлек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к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себе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внимание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парижского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авангарда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. </a:t>
            </a:r>
            <a:r>
              <a:rPr lang="en-US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когда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впервые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выставил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картины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в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Салоне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Независимых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в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1885 </a:t>
            </a:r>
            <a:r>
              <a:rPr lang="en-US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году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. </a:t>
            </a:r>
          </a:p>
          <a:p>
            <a:r>
              <a:rPr lang="en-US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Творчество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Руссо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вызывало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восхищение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Пабло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Пикассо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и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его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окружения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, </a:t>
            </a:r>
            <a:r>
              <a:rPr lang="en-US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где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ценили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необычное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, </a:t>
            </a:r>
            <a:r>
              <a:rPr lang="en-US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непринужденное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восприятие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мира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Руссо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, </a:t>
            </a:r>
            <a:r>
              <a:rPr lang="en-US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абсолютно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свободное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от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догм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академического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общения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. </a:t>
            </a:r>
            <a:r>
              <a:rPr lang="en-US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Интенсивный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цвет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, </a:t>
            </a:r>
            <a:r>
              <a:rPr lang="en-US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твердо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очерченные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формы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и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тщательно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исполненные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детали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характеризуют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наивный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стиль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Руссо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.</a:t>
            </a:r>
            <a:endParaRPr lang="en-US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b="1" i="1" dirty="0">
              <a:solidFill>
                <a:schemeClr val="bg1">
                  <a:lumMod val="85000"/>
                </a:schemeClr>
              </a:solidFill>
              <a:latin typeface="Helvetica CY"/>
              <a:cs typeface="Helvetica CY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107950"/>
            <a:ext cx="3276600" cy="6750050"/>
          </a:xfrm>
        </p:spPr>
        <p:txBody>
          <a:bodyPr>
            <a:normAutofit fontScale="92500" lnSpcReduction="10000"/>
          </a:bodyPr>
          <a:lstStyle/>
          <a:p>
            <a:r>
              <a:rPr lang="en-US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Создавая</a:t>
            </a:r>
            <a:r>
              <a:rPr lang="en-US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воображаемые</a:t>
            </a:r>
            <a:r>
              <a:rPr lang="en-US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джунгли</a:t>
            </a:r>
            <a:r>
              <a:rPr lang="en-US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, </a:t>
            </a:r>
            <a:r>
              <a:rPr lang="en-US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Руссо</a:t>
            </a:r>
            <a:r>
              <a:rPr lang="en-US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черпал</a:t>
            </a:r>
            <a:r>
              <a:rPr lang="en-US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вдохновение</a:t>
            </a:r>
            <a:r>
              <a:rPr lang="en-US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во</a:t>
            </a:r>
            <a:r>
              <a:rPr lang="en-US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время</a:t>
            </a:r>
            <a:r>
              <a:rPr lang="en-US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многочисленных</a:t>
            </a:r>
            <a:r>
              <a:rPr lang="en-US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посещений</a:t>
            </a:r>
            <a:r>
              <a:rPr lang="en-US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ботанического</a:t>
            </a:r>
            <a:r>
              <a:rPr lang="en-US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сада</a:t>
            </a:r>
            <a:r>
              <a:rPr lang="en-US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в</a:t>
            </a:r>
            <a:r>
              <a:rPr lang="en-US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Париже</a:t>
            </a:r>
            <a:r>
              <a:rPr lang="en-US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. </a:t>
            </a:r>
            <a:r>
              <a:rPr lang="en-US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Прозвище</a:t>
            </a:r>
            <a:r>
              <a:rPr lang="en-US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Руссо</a:t>
            </a:r>
            <a:r>
              <a:rPr lang="en-US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- </a:t>
            </a:r>
            <a:r>
              <a:rPr lang="en-US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Таможенник</a:t>
            </a:r>
            <a:r>
              <a:rPr lang="en-US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- </a:t>
            </a:r>
            <a:r>
              <a:rPr lang="en-US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обязано</a:t>
            </a:r>
            <a:r>
              <a:rPr lang="en-US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своим</a:t>
            </a:r>
            <a:r>
              <a:rPr lang="en-US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происхождением</a:t>
            </a:r>
            <a:r>
              <a:rPr lang="en-US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его</a:t>
            </a:r>
            <a:r>
              <a:rPr lang="en-US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основной</a:t>
            </a:r>
            <a:r>
              <a:rPr lang="en-US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профессии</a:t>
            </a:r>
            <a:r>
              <a:rPr lang="en-US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. </a:t>
            </a:r>
            <a:r>
              <a:rPr lang="en-US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Творчество</a:t>
            </a:r>
            <a:r>
              <a:rPr lang="en-US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Руссо</a:t>
            </a:r>
            <a:r>
              <a:rPr lang="en-US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послужило</a:t>
            </a:r>
            <a:r>
              <a:rPr lang="en-US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импульсом</a:t>
            </a:r>
            <a:r>
              <a:rPr lang="en-US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к</a:t>
            </a:r>
            <a:r>
              <a:rPr lang="en-US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признанию</a:t>
            </a:r>
            <a:r>
              <a:rPr lang="en-US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эстетической</a:t>
            </a:r>
            <a:r>
              <a:rPr lang="en-US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ценности</a:t>
            </a:r>
            <a:r>
              <a:rPr lang="en-US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примитивизма</a:t>
            </a:r>
            <a:r>
              <a:rPr lang="en-US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, </a:t>
            </a:r>
            <a:r>
              <a:rPr lang="en-US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к</a:t>
            </a:r>
            <a:r>
              <a:rPr lang="en-US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использованию</a:t>
            </a:r>
            <a:r>
              <a:rPr lang="en-US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его</a:t>
            </a:r>
            <a:r>
              <a:rPr lang="en-US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выразительных</a:t>
            </a:r>
            <a:r>
              <a:rPr lang="en-US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средств</a:t>
            </a:r>
            <a:r>
              <a:rPr lang="en-US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многими</a:t>
            </a:r>
            <a:r>
              <a:rPr lang="en-US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профессиональными</a:t>
            </a:r>
            <a:r>
              <a:rPr lang="en-US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художниками</a:t>
            </a:r>
            <a:r>
              <a:rPr lang="en-US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ХХ</a:t>
            </a:r>
            <a:r>
              <a:rPr lang="en-US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 </a:t>
            </a:r>
            <a:r>
              <a:rPr lang="en-US" i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века</a:t>
            </a:r>
            <a:r>
              <a:rPr lang="en-US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merican Typewriter"/>
                <a:cs typeface="American Typewriter"/>
              </a:rPr>
              <a:t>.</a:t>
            </a:r>
            <a:endParaRPr lang="en-US" i="1" dirty="0">
              <a:solidFill>
                <a:schemeClr val="accent5">
                  <a:lumMod val="20000"/>
                  <a:lumOff val="80000"/>
                </a:schemeClr>
              </a:solidFill>
              <a:latin typeface="American Typewriter"/>
              <a:cs typeface="American Typewriter"/>
            </a:endParaRPr>
          </a:p>
        </p:txBody>
      </p:sp>
      <p:pic>
        <p:nvPicPr>
          <p:cNvPr id="4" name="Picture 3" descr="not_detected_19134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3276755" cy="4038600"/>
          </a:xfrm>
          <a:prstGeom prst="rect">
            <a:avLst/>
          </a:prstGeom>
        </p:spPr>
      </p:pic>
      <p:pic>
        <p:nvPicPr>
          <p:cNvPr id="5" name="Picture 4" descr="the-equatorial-jungle-190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248400" y="0"/>
            <a:ext cx="2895600" cy="4038600"/>
          </a:xfrm>
          <a:prstGeom prst="rect">
            <a:avLst/>
          </a:prstGeom>
        </p:spPr>
      </p:pic>
      <p:pic>
        <p:nvPicPr>
          <p:cNvPr id="6" name="Picture 5" descr="surprised-rousseau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4038600"/>
            <a:ext cx="3276755" cy="2819400"/>
          </a:xfrm>
          <a:prstGeom prst="rect">
            <a:avLst/>
          </a:prstGeom>
        </p:spPr>
      </p:pic>
      <p:pic>
        <p:nvPicPr>
          <p:cNvPr id="7" name="Picture 6" descr="image1328960596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248400" y="3887816"/>
            <a:ext cx="2895600" cy="2970184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8279" y="0"/>
            <a:ext cx="3659842" cy="6858000"/>
          </a:xfrm>
        </p:spPr>
        <p:txBody>
          <a:bodyPr>
            <a:normAutofit lnSpcReduction="10000"/>
          </a:bodyPr>
          <a:lstStyle/>
          <a:p>
            <a:r>
              <a:rPr lang="en-US" dirty="0" err="1" smtClean="0">
                <a:solidFill>
                  <a:srgbClr val="F5D2D2"/>
                </a:solidFill>
                <a:latin typeface="American Typewriter"/>
                <a:cs typeface="American Typewriter"/>
              </a:rPr>
              <a:t>Начав</a:t>
            </a:r>
            <a:r>
              <a:rPr lang="en-US" dirty="0" smtClean="0">
                <a:solidFill>
                  <a:srgbClr val="F5D2D2"/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rgbClr val="F5D2D2"/>
                </a:solidFill>
                <a:latin typeface="American Typewriter"/>
                <a:cs typeface="American Typewriter"/>
              </a:rPr>
              <a:t>писать</a:t>
            </a:r>
            <a:r>
              <a:rPr lang="en-US" dirty="0" smtClean="0">
                <a:solidFill>
                  <a:srgbClr val="F5D2D2"/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rgbClr val="F5D2D2"/>
                </a:solidFill>
                <a:latin typeface="American Typewriter"/>
                <a:cs typeface="American Typewriter"/>
              </a:rPr>
              <a:t>пейзажи</a:t>
            </a:r>
            <a:r>
              <a:rPr lang="en-US" dirty="0" smtClean="0">
                <a:solidFill>
                  <a:srgbClr val="F5D2D2"/>
                </a:solidFill>
                <a:latin typeface="American Typewriter"/>
                <a:cs typeface="American Typewriter"/>
              </a:rPr>
              <a:t>, </a:t>
            </a:r>
            <a:r>
              <a:rPr lang="en-US" dirty="0" err="1" smtClean="0">
                <a:solidFill>
                  <a:srgbClr val="F5D2D2"/>
                </a:solidFill>
                <a:latin typeface="American Typewriter"/>
                <a:cs typeface="American Typewriter"/>
              </a:rPr>
              <a:t>художник</a:t>
            </a:r>
            <a:r>
              <a:rPr lang="en-US" dirty="0" smtClean="0">
                <a:solidFill>
                  <a:srgbClr val="F5D2D2"/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rgbClr val="F5D2D2"/>
                </a:solidFill>
                <a:latin typeface="American Typewriter"/>
                <a:cs typeface="American Typewriter"/>
              </a:rPr>
              <a:t>дает</a:t>
            </a:r>
            <a:r>
              <a:rPr lang="en-US" dirty="0" smtClean="0">
                <a:solidFill>
                  <a:srgbClr val="F5D2D2"/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rgbClr val="F5D2D2"/>
                </a:solidFill>
                <a:latin typeface="American Typewriter"/>
                <a:cs typeface="American Typewriter"/>
              </a:rPr>
              <a:t>волю</a:t>
            </a:r>
            <a:r>
              <a:rPr lang="en-US" dirty="0" smtClean="0">
                <a:solidFill>
                  <a:srgbClr val="F5D2D2"/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rgbClr val="F5D2D2"/>
                </a:solidFill>
                <a:latin typeface="American Typewriter"/>
                <a:cs typeface="American Typewriter"/>
              </a:rPr>
              <a:t>своей</a:t>
            </a:r>
            <a:r>
              <a:rPr lang="en-US" dirty="0" smtClean="0">
                <a:solidFill>
                  <a:srgbClr val="F5D2D2"/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rgbClr val="F5D2D2"/>
                </a:solidFill>
                <a:latin typeface="American Typewriter"/>
                <a:cs typeface="American Typewriter"/>
              </a:rPr>
              <a:t>безграничной</a:t>
            </a:r>
            <a:r>
              <a:rPr lang="en-US" dirty="0" smtClean="0">
                <a:solidFill>
                  <a:srgbClr val="F5D2D2"/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rgbClr val="F5D2D2"/>
                </a:solidFill>
                <a:latin typeface="American Typewriter"/>
                <a:cs typeface="American Typewriter"/>
              </a:rPr>
              <a:t>фантазии</a:t>
            </a:r>
            <a:r>
              <a:rPr lang="en-US" dirty="0" smtClean="0">
                <a:solidFill>
                  <a:srgbClr val="F5D2D2"/>
                </a:solidFill>
                <a:latin typeface="American Typewriter"/>
                <a:cs typeface="American Typewriter"/>
              </a:rPr>
              <a:t>. </a:t>
            </a:r>
            <a:r>
              <a:rPr lang="en-US" dirty="0" err="1" smtClean="0">
                <a:solidFill>
                  <a:srgbClr val="F5D2D2"/>
                </a:solidFill>
                <a:latin typeface="American Typewriter"/>
                <a:cs typeface="American Typewriter"/>
              </a:rPr>
              <a:t>На</a:t>
            </a:r>
            <a:r>
              <a:rPr lang="en-US" dirty="0" smtClean="0">
                <a:solidFill>
                  <a:srgbClr val="F5D2D2"/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rgbClr val="F5D2D2"/>
                </a:solidFill>
                <a:latin typeface="American Typewriter"/>
                <a:cs typeface="American Typewriter"/>
              </a:rPr>
              <a:t>его</a:t>
            </a:r>
            <a:r>
              <a:rPr lang="en-US" dirty="0" smtClean="0">
                <a:solidFill>
                  <a:srgbClr val="F5D2D2"/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rgbClr val="F5D2D2"/>
                </a:solidFill>
                <a:latin typeface="American Typewriter"/>
                <a:cs typeface="American Typewriter"/>
              </a:rPr>
              <a:t>полотнах</a:t>
            </a:r>
            <a:r>
              <a:rPr lang="en-US" dirty="0" smtClean="0">
                <a:solidFill>
                  <a:srgbClr val="F5D2D2"/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rgbClr val="F5D2D2"/>
                </a:solidFill>
                <a:latin typeface="American Typewriter"/>
                <a:cs typeface="American Typewriter"/>
              </a:rPr>
              <a:t>появляется</a:t>
            </a:r>
            <a:r>
              <a:rPr lang="en-US" dirty="0" smtClean="0">
                <a:solidFill>
                  <a:srgbClr val="F5D2D2"/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rgbClr val="F5D2D2"/>
                </a:solidFill>
                <a:latin typeface="American Typewriter"/>
                <a:cs typeface="American Typewriter"/>
              </a:rPr>
              <a:t>экзотическая</a:t>
            </a:r>
            <a:r>
              <a:rPr lang="en-US" dirty="0" smtClean="0">
                <a:solidFill>
                  <a:srgbClr val="F5D2D2"/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rgbClr val="F5D2D2"/>
                </a:solidFill>
                <a:latin typeface="American Typewriter"/>
                <a:cs typeface="American Typewriter"/>
              </a:rPr>
              <a:t>природа</a:t>
            </a:r>
            <a:r>
              <a:rPr lang="en-US" dirty="0" smtClean="0">
                <a:solidFill>
                  <a:srgbClr val="F5D2D2"/>
                </a:solidFill>
                <a:latin typeface="American Typewriter"/>
                <a:cs typeface="American Typewriter"/>
              </a:rPr>
              <a:t>, </a:t>
            </a:r>
            <a:r>
              <a:rPr lang="en-US" dirty="0" err="1" smtClean="0">
                <a:solidFill>
                  <a:srgbClr val="F5D2D2"/>
                </a:solidFill>
                <a:latin typeface="American Typewriter"/>
                <a:cs typeface="American Typewriter"/>
              </a:rPr>
              <a:t>естественные</a:t>
            </a:r>
            <a:r>
              <a:rPr lang="en-US" dirty="0" smtClean="0">
                <a:solidFill>
                  <a:srgbClr val="F5D2D2"/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rgbClr val="F5D2D2"/>
                </a:solidFill>
                <a:latin typeface="American Typewriter"/>
                <a:cs typeface="American Typewriter"/>
              </a:rPr>
              <a:t>пейзажи</a:t>
            </a:r>
            <a:r>
              <a:rPr lang="en-US" dirty="0" smtClean="0">
                <a:solidFill>
                  <a:srgbClr val="F5D2D2"/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rgbClr val="F5D2D2"/>
                </a:solidFill>
                <a:latin typeface="American Typewriter"/>
                <a:cs typeface="American Typewriter"/>
              </a:rPr>
              <a:t>преображаются</a:t>
            </a:r>
            <a:r>
              <a:rPr lang="en-US" dirty="0" smtClean="0">
                <a:solidFill>
                  <a:srgbClr val="F5D2D2"/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rgbClr val="F5D2D2"/>
                </a:solidFill>
                <a:latin typeface="American Typewriter"/>
                <a:cs typeface="American Typewriter"/>
              </a:rPr>
              <a:t>под</a:t>
            </a:r>
            <a:r>
              <a:rPr lang="en-US" dirty="0" smtClean="0">
                <a:solidFill>
                  <a:srgbClr val="F5D2D2"/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rgbClr val="F5D2D2"/>
                </a:solidFill>
                <a:latin typeface="American Typewriter"/>
                <a:cs typeface="American Typewriter"/>
              </a:rPr>
              <a:t>действием</a:t>
            </a:r>
            <a:r>
              <a:rPr lang="en-US" dirty="0" smtClean="0">
                <a:solidFill>
                  <a:srgbClr val="F5D2D2"/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rgbClr val="F5D2D2"/>
                </a:solidFill>
                <a:latin typeface="American Typewriter"/>
                <a:cs typeface="American Typewriter"/>
              </a:rPr>
              <a:t>воображения</a:t>
            </a:r>
            <a:r>
              <a:rPr lang="en-US" dirty="0" smtClean="0">
                <a:solidFill>
                  <a:srgbClr val="F5D2D2"/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rgbClr val="F5D2D2"/>
                </a:solidFill>
                <a:latin typeface="American Typewriter"/>
                <a:cs typeface="American Typewriter"/>
              </a:rPr>
              <a:t>художника.Часто</a:t>
            </a:r>
            <a:r>
              <a:rPr lang="en-US" dirty="0" smtClean="0">
                <a:solidFill>
                  <a:srgbClr val="F5D2D2"/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rgbClr val="F5D2D2"/>
                </a:solidFill>
                <a:latin typeface="American Typewriter"/>
                <a:cs typeface="American Typewriter"/>
              </a:rPr>
              <a:t>Руссо</a:t>
            </a:r>
            <a:r>
              <a:rPr lang="en-US" dirty="0" smtClean="0">
                <a:solidFill>
                  <a:srgbClr val="F5D2D2"/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rgbClr val="F5D2D2"/>
                </a:solidFill>
                <a:latin typeface="American Typewriter"/>
                <a:cs typeface="American Typewriter"/>
              </a:rPr>
              <a:t>изображает</a:t>
            </a:r>
            <a:r>
              <a:rPr lang="en-US" dirty="0" smtClean="0">
                <a:solidFill>
                  <a:srgbClr val="F5D2D2"/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rgbClr val="F5D2D2"/>
                </a:solidFill>
                <a:latin typeface="American Typewriter"/>
                <a:cs typeface="American Typewriter"/>
              </a:rPr>
              <a:t>в</a:t>
            </a:r>
            <a:r>
              <a:rPr lang="en-US" dirty="0" smtClean="0">
                <a:solidFill>
                  <a:srgbClr val="F5D2D2"/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rgbClr val="F5D2D2"/>
                </a:solidFill>
                <a:latin typeface="American Typewriter"/>
                <a:cs typeface="American Typewriter"/>
              </a:rPr>
              <a:t>своих</a:t>
            </a:r>
            <a:r>
              <a:rPr lang="en-US" dirty="0" smtClean="0">
                <a:solidFill>
                  <a:srgbClr val="F5D2D2"/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rgbClr val="F5D2D2"/>
                </a:solidFill>
                <a:latin typeface="American Typewriter"/>
                <a:cs typeface="American Typewriter"/>
              </a:rPr>
              <a:t>работах</a:t>
            </a:r>
            <a:r>
              <a:rPr lang="en-US" dirty="0" smtClean="0">
                <a:solidFill>
                  <a:srgbClr val="F5D2D2"/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rgbClr val="F5D2D2"/>
                </a:solidFill>
                <a:latin typeface="American Typewriter"/>
                <a:cs typeface="American Typewriter"/>
              </a:rPr>
              <a:t>привлекательные</a:t>
            </a:r>
            <a:r>
              <a:rPr lang="en-US" dirty="0" smtClean="0">
                <a:solidFill>
                  <a:srgbClr val="F5D2D2"/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rgbClr val="F5D2D2"/>
                </a:solidFill>
                <a:latin typeface="American Typewriter"/>
                <a:cs typeface="American Typewriter"/>
              </a:rPr>
              <a:t>джунгли</a:t>
            </a:r>
            <a:r>
              <a:rPr lang="en-US" dirty="0" smtClean="0">
                <a:solidFill>
                  <a:srgbClr val="F5D2D2"/>
                </a:solidFill>
                <a:latin typeface="American Typewriter"/>
                <a:cs typeface="American Typewriter"/>
              </a:rPr>
              <a:t>. </a:t>
            </a:r>
            <a:r>
              <a:rPr lang="en-US" dirty="0" err="1" smtClean="0">
                <a:solidFill>
                  <a:srgbClr val="F5D2D2"/>
                </a:solidFill>
                <a:latin typeface="American Typewriter"/>
                <a:cs typeface="American Typewriter"/>
              </a:rPr>
              <a:t>Руссо</a:t>
            </a:r>
            <a:r>
              <a:rPr lang="en-US" dirty="0" smtClean="0">
                <a:solidFill>
                  <a:srgbClr val="F5D2D2"/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rgbClr val="F5D2D2"/>
                </a:solidFill>
                <a:latin typeface="American Typewriter"/>
                <a:cs typeface="American Typewriter"/>
              </a:rPr>
              <a:t>как</a:t>
            </a:r>
            <a:r>
              <a:rPr lang="en-US" dirty="0" smtClean="0">
                <a:solidFill>
                  <a:srgbClr val="F5D2D2"/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rgbClr val="F5D2D2"/>
                </a:solidFill>
                <a:latin typeface="American Typewriter"/>
                <a:cs typeface="American Typewriter"/>
              </a:rPr>
              <a:t>художника</a:t>
            </a:r>
            <a:r>
              <a:rPr lang="en-US" dirty="0" smtClean="0">
                <a:solidFill>
                  <a:srgbClr val="F5D2D2"/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rgbClr val="F5D2D2"/>
                </a:solidFill>
                <a:latin typeface="American Typewriter"/>
                <a:cs typeface="American Typewriter"/>
              </a:rPr>
              <a:t>отличала</a:t>
            </a:r>
            <a:r>
              <a:rPr lang="en-US" dirty="0" smtClean="0">
                <a:solidFill>
                  <a:srgbClr val="F5D2D2"/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rgbClr val="F5D2D2"/>
                </a:solidFill>
                <a:latin typeface="American Typewriter"/>
                <a:cs typeface="American Typewriter"/>
              </a:rPr>
              <a:t>и</a:t>
            </a:r>
            <a:r>
              <a:rPr lang="en-US" dirty="0" smtClean="0">
                <a:solidFill>
                  <a:srgbClr val="F5D2D2"/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rgbClr val="F5D2D2"/>
                </a:solidFill>
                <a:latin typeface="American Typewriter"/>
                <a:cs typeface="American Typewriter"/>
              </a:rPr>
              <a:t>особая</a:t>
            </a:r>
            <a:r>
              <a:rPr lang="en-US" dirty="0" smtClean="0">
                <a:solidFill>
                  <a:srgbClr val="F5D2D2"/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rgbClr val="F5D2D2"/>
                </a:solidFill>
                <a:latin typeface="American Typewriter"/>
                <a:cs typeface="American Typewriter"/>
              </a:rPr>
              <a:t>работа</a:t>
            </a:r>
            <a:r>
              <a:rPr lang="en-US" dirty="0" smtClean="0">
                <a:solidFill>
                  <a:srgbClr val="F5D2D2"/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rgbClr val="F5D2D2"/>
                </a:solidFill>
                <a:latin typeface="American Typewriter"/>
                <a:cs typeface="American Typewriter"/>
              </a:rPr>
              <a:t>с</a:t>
            </a:r>
            <a:r>
              <a:rPr lang="en-US" dirty="0" smtClean="0">
                <a:solidFill>
                  <a:srgbClr val="F5D2D2"/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rgbClr val="F5D2D2"/>
                </a:solidFill>
                <a:latin typeface="American Typewriter"/>
                <a:cs typeface="American Typewriter"/>
              </a:rPr>
              <a:t>цветом</a:t>
            </a:r>
            <a:r>
              <a:rPr lang="en-US" dirty="0" smtClean="0">
                <a:solidFill>
                  <a:srgbClr val="F5D2D2"/>
                </a:solidFill>
                <a:latin typeface="American Typewriter"/>
                <a:cs typeface="American Typewriter"/>
              </a:rPr>
              <a:t>. </a:t>
            </a:r>
            <a:r>
              <a:rPr lang="en-US" dirty="0" err="1" smtClean="0">
                <a:solidFill>
                  <a:srgbClr val="F5D2D2"/>
                </a:solidFill>
                <a:latin typeface="American Typewriter"/>
                <a:cs typeface="American Typewriter"/>
              </a:rPr>
              <a:t>Художник</a:t>
            </a:r>
            <a:r>
              <a:rPr lang="en-US" dirty="0" smtClean="0">
                <a:solidFill>
                  <a:srgbClr val="F5D2D2"/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rgbClr val="F5D2D2"/>
                </a:solidFill>
                <a:latin typeface="American Typewriter"/>
                <a:cs typeface="American Typewriter"/>
              </a:rPr>
              <a:t>тщательно</a:t>
            </a:r>
            <a:r>
              <a:rPr lang="en-US" dirty="0" smtClean="0">
                <a:solidFill>
                  <a:srgbClr val="F5D2D2"/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rgbClr val="F5D2D2"/>
                </a:solidFill>
                <a:latin typeface="American Typewriter"/>
                <a:cs typeface="American Typewriter"/>
              </a:rPr>
              <a:t>прорабатывал</a:t>
            </a:r>
            <a:r>
              <a:rPr lang="en-US" dirty="0" smtClean="0">
                <a:solidFill>
                  <a:srgbClr val="F5D2D2"/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rgbClr val="F5D2D2"/>
                </a:solidFill>
                <a:latin typeface="American Typewriter"/>
                <a:cs typeface="American Typewriter"/>
              </a:rPr>
              <a:t>тона</a:t>
            </a:r>
            <a:r>
              <a:rPr lang="en-US" dirty="0" smtClean="0">
                <a:solidFill>
                  <a:srgbClr val="F5D2D2"/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rgbClr val="F5D2D2"/>
                </a:solidFill>
                <a:latin typeface="American Typewriter"/>
                <a:cs typeface="American Typewriter"/>
              </a:rPr>
              <a:t>картины</a:t>
            </a:r>
            <a:r>
              <a:rPr lang="en-US" dirty="0" smtClean="0">
                <a:solidFill>
                  <a:srgbClr val="F5D2D2"/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rgbClr val="F5D2D2"/>
                </a:solidFill>
                <a:latin typeface="American Typewriter"/>
                <a:cs typeface="American Typewriter"/>
              </a:rPr>
              <a:t>и</a:t>
            </a:r>
            <a:r>
              <a:rPr lang="en-US" dirty="0" smtClean="0">
                <a:solidFill>
                  <a:srgbClr val="F5D2D2"/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rgbClr val="F5D2D2"/>
                </a:solidFill>
                <a:latin typeface="American Typewriter"/>
                <a:cs typeface="American Typewriter"/>
              </a:rPr>
              <a:t>детали</a:t>
            </a:r>
            <a:r>
              <a:rPr lang="en-US" dirty="0" smtClean="0">
                <a:solidFill>
                  <a:srgbClr val="F5D2D2"/>
                </a:solidFill>
                <a:latin typeface="American Typewriter"/>
                <a:cs typeface="American Typewriter"/>
              </a:rPr>
              <a:t> </a:t>
            </a:r>
            <a:r>
              <a:rPr lang="en-US" dirty="0" err="1" smtClean="0">
                <a:solidFill>
                  <a:srgbClr val="F5D2D2"/>
                </a:solidFill>
                <a:latin typeface="American Typewriter"/>
                <a:cs typeface="American Typewriter"/>
              </a:rPr>
              <a:t>пейзажа</a:t>
            </a:r>
            <a:r>
              <a:rPr lang="en-US" dirty="0" smtClean="0">
                <a:solidFill>
                  <a:srgbClr val="F5D2D2"/>
                </a:solidFill>
                <a:latin typeface="American Typewriter"/>
                <a:cs typeface="American Typewriter"/>
              </a:rPr>
              <a:t>.</a:t>
            </a:r>
            <a:endParaRPr lang="en-US" dirty="0">
              <a:solidFill>
                <a:srgbClr val="F5D2D2"/>
              </a:solidFill>
              <a:latin typeface="American Typewriter"/>
              <a:cs typeface="American Typewriter"/>
            </a:endParaRPr>
          </a:p>
        </p:txBody>
      </p:sp>
      <p:pic>
        <p:nvPicPr>
          <p:cNvPr id="4" name="Picture 3" descr="rousseu1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3124200" cy="4075043"/>
          </a:xfrm>
          <a:prstGeom prst="rect">
            <a:avLst/>
          </a:prstGeom>
        </p:spPr>
      </p:pic>
      <p:pic>
        <p:nvPicPr>
          <p:cNvPr id="5" name="Picture 4" descr="pic1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3695808"/>
            <a:ext cx="3124200" cy="3162192"/>
          </a:xfrm>
          <a:prstGeom prst="rect">
            <a:avLst/>
          </a:prstGeom>
        </p:spPr>
      </p:pic>
      <p:pic>
        <p:nvPicPr>
          <p:cNvPr id="6" name="Picture 5" descr="0_13517b_d88eb635_orig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478121" y="0"/>
            <a:ext cx="2665878" cy="3578969"/>
          </a:xfrm>
          <a:prstGeom prst="rect">
            <a:avLst/>
          </a:prstGeom>
        </p:spPr>
      </p:pic>
      <p:pic>
        <p:nvPicPr>
          <p:cNvPr id="7" name="Picture 6" descr="woman-walking-in-an-exotic-forest-1905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478121" y="3578970"/>
            <a:ext cx="2665878" cy="327903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3209335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-877824"/>
            <a:ext cx="9144000" cy="7735824"/>
          </a:xfr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rtwork-monkeys-french-traditional-art-henri-rousseau-2012x1730-wallpaper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-1004386"/>
            <a:ext cx="9144000" cy="7862386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wilight">
  <a:themeElements>
    <a:clrScheme name="Twilight">
      <a:dk1>
        <a:sysClr val="windowText" lastClr="000000"/>
      </a:dk1>
      <a:lt1>
        <a:sysClr val="window" lastClr="FFFFFF"/>
      </a:lt1>
      <a:dk2>
        <a:srgbClr val="54638C"/>
      </a:dk2>
      <a:lt2>
        <a:srgbClr val="8D9AB3"/>
      </a:lt2>
      <a:accent1>
        <a:srgbClr val="FFAF03"/>
      </a:accent1>
      <a:accent2>
        <a:srgbClr val="FDE689"/>
      </a:accent2>
      <a:accent3>
        <a:srgbClr val="9E82E7"/>
      </a:accent3>
      <a:accent4>
        <a:srgbClr val="9735BB"/>
      </a:accent4>
      <a:accent5>
        <a:srgbClr val="BF2B2B"/>
      </a:accent5>
      <a:accent6>
        <a:srgbClr val="ED7307"/>
      </a:accent6>
      <a:hlink>
        <a:srgbClr val="FFAF03"/>
      </a:hlink>
      <a:folHlink>
        <a:srgbClr val="FDE689"/>
      </a:folHlink>
    </a:clrScheme>
    <a:fontScheme name="Twilight">
      <a:majorFont>
        <a:latin typeface="Century Gothic"/>
        <a:ea typeface=""/>
        <a:cs typeface=""/>
        <a:font script="Jpan" typeface="ＭＳ Ｐゴシック"/>
      </a:majorFont>
      <a:minorFont>
        <a:latin typeface="Century Gothic"/>
        <a:ea typeface=""/>
        <a:cs typeface=""/>
        <a:font script="Jpan" typeface="ＭＳ Ｐゴシック"/>
      </a:minorFont>
    </a:fontScheme>
    <a:fmtScheme name="Twilight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0000"/>
              </a:schemeClr>
            </a:gs>
            <a:gs pos="100000">
              <a:schemeClr val="phClr">
                <a:tint val="100000"/>
                <a:shade val="94000"/>
                <a:satMod val="135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60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38100" dist="12700" dir="5400000">
              <a:srgbClr val="FFFFFF">
                <a:alpha val="75000"/>
              </a:srgbClr>
            </a:innerShdw>
            <a:outerShdw blurRad="88900" dist="50800" dir="5400000" sx="102000" sy="102000" algn="tr" rotWithShape="0">
              <a:srgbClr val="808080">
                <a:alpha val="50000"/>
              </a:srgbClr>
            </a:outerShdw>
          </a:effectLst>
        </a:effectStyle>
        <a:effectStyle>
          <a:effectLst>
            <a:outerShdw blurRad="317500" dist="762000" dir="5400000" sy="45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alanced" dir="tl"/>
          </a:scene3d>
          <a:sp3d extrusionH="12700" prstMaterial="softEdge">
            <a:bevelT w="38100" h="1270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200000"/>
              </a:schemeClr>
              <a:schemeClr val="phClr">
                <a:tint val="30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20000"/>
                <a:satMod val="200000"/>
              </a:schemeClr>
              <a:schemeClr val="phClr">
                <a:tint val="50000"/>
                <a:satMod val="1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Twilight.thmx</Template>
  <TotalTime>75</TotalTime>
  <Words>195</Words>
  <Application>Microsoft Office PowerPoint</Application>
  <PresentationFormat>Экран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Twilight</vt:lpstr>
      <vt:lpstr>      Анри Руссо. ( 1844 -1910 гг.)</vt:lpstr>
      <vt:lpstr>Факты:</vt:lpstr>
      <vt:lpstr>Слайд 3</vt:lpstr>
      <vt:lpstr>Слайд 4</vt:lpstr>
      <vt:lpstr>Слайд 5</vt:lpstr>
      <vt:lpstr>Слайд 6</vt:lpstr>
    </vt:vector>
  </TitlesOfParts>
  <Company>arc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Анри Руссо.</dc:title>
  <dc:creator>Mavr</dc:creator>
  <cp:lastModifiedBy>Admin</cp:lastModifiedBy>
  <cp:revision>8</cp:revision>
  <dcterms:created xsi:type="dcterms:W3CDTF">2016-10-11T18:02:14Z</dcterms:created>
  <dcterms:modified xsi:type="dcterms:W3CDTF">2017-09-11T11:16:49Z</dcterms:modified>
</cp:coreProperties>
</file>