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  <p:sldMasterId id="2147483779" r:id="rId2"/>
  </p:sldMasterIdLst>
  <p:notesMasterIdLst>
    <p:notesMasterId r:id="rId8"/>
  </p:notesMasterIdLst>
  <p:sldIdLst>
    <p:sldId id="335" r:id="rId3"/>
    <p:sldId id="337" r:id="rId4"/>
    <p:sldId id="338" r:id="rId5"/>
    <p:sldId id="339" r:id="rId6"/>
    <p:sldId id="340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6600"/>
    <a:srgbClr val="CC0000"/>
    <a:srgbClr val="9900FF"/>
    <a:srgbClr val="000066"/>
    <a:srgbClr val="820C33"/>
    <a:srgbClr val="670D2B"/>
    <a:srgbClr val="61031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44" autoAdjust="0"/>
    <p:restoredTop sz="99875" autoAdjust="0"/>
  </p:normalViewPr>
  <p:slideViewPr>
    <p:cSldViewPr>
      <p:cViewPr varScale="1">
        <p:scale>
          <a:sx n="78" d="100"/>
          <a:sy n="78" d="100"/>
        </p:scale>
        <p:origin x="-91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EF8986F-F1EE-4109-9B0A-15EE1B75F726}" type="datetimeFigureOut">
              <a:rPr lang="ru-RU"/>
              <a:pPr>
                <a:defRPr/>
              </a:pPr>
              <a:t>11.09.2017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B1C5A33-05D7-435F-9B6A-B8626C6EC35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A81095-C08B-476F-AD02-123053398387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B5550E-F7A6-40A4-B14F-503BC5E15E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E3EFD-B57B-4080-AF30-8CA7806550FA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DC5F8-C9FF-429A-A159-8F3DFFFECE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A4F97-5705-4F24-88D4-71ADA0DD2BA0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DF50EB-9DA1-459F-A8FD-32D9631970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72E1E-58BC-462B-85B9-94C8C7F52CBA}" type="datetimeFigureOut">
              <a:rPr lang="ru-RU"/>
              <a:pPr>
                <a:defRPr/>
              </a:pPr>
              <a:t>11.09.2017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45093-D6F7-4379-9BB9-2652D6ED90B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7C0B2-3BBC-4852-9A49-BA112C15E3C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BC016-12D6-4EE1-ABC2-DC241C80018F}" type="datetimeFigureOut">
              <a:rPr lang="ru-RU"/>
              <a:pPr>
                <a:defRPr/>
              </a:pPr>
              <a:t>11.09.2017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9A515-608B-4DC9-8A63-EC3AB59B064C}" type="datetimeFigureOut">
              <a:rPr lang="ru-RU"/>
              <a:pPr>
                <a:defRPr/>
              </a:pPr>
              <a:t>11.09.2017</a:t>
            </a:fld>
            <a:endParaRPr lang="ru-RU" dirty="0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D3A24-10DB-4B07-BF32-C760D5F41FF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94F46-45AB-4ACF-AB2E-EC2920FCC3FD}" type="datetimeFigureOut">
              <a:rPr lang="ru-RU"/>
              <a:pPr>
                <a:defRPr/>
              </a:pPr>
              <a:t>11.09.2017</a:t>
            </a:fld>
            <a:endParaRPr lang="ru-RU" dirty="0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71304-4939-45A0-94E9-85D046899E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5F728F-F0AC-4C6A-9F1E-EDBB40D8B78D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9B245-8443-4DA4-B7CA-9C72B02713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97430-D1D0-4649-970B-BE165F0AA566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60411-9E4F-41CD-B743-1A36A8E942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7FA85-2A43-4450-A144-33DCCCD86E6F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88AB4-5946-453B-B308-B90BE40FC2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77C59B-D9F5-4608-8C22-197AA67737C4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BCC124-CB9A-41E8-95E9-A6E7B121EC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BEE7E-0D46-4ABC-8250-F75592F396EB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35CE1-059B-4F54-8CF5-3947FD437A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E1B8C-36FC-4E7E-B87D-58D31DDD591C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FE8BC-AE2D-4F2A-87C8-F28E9F4D17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539E6-E627-404A-B023-84411618A71F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8103D-8C55-4847-A971-7CFD9B9BFB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0DF51-A5BA-4378-B7E4-2815C5DAD231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4412B3-155F-488A-805B-BF56859BDF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F3F3"/>
            </a:gs>
            <a:gs pos="100000">
              <a:srgbClr val="FFCCCC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546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fld id="{9F554441-7234-44E0-BCAC-B224CADB7CE9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4546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46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4A457CDB-D0EC-4FBC-8CBB-F6C2E8A781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1" r:id="rId2"/>
    <p:sldLayoutId id="2147483790" r:id="rId3"/>
    <p:sldLayoutId id="2147483789" r:id="rId4"/>
    <p:sldLayoutId id="2147483788" r:id="rId5"/>
    <p:sldLayoutId id="2147483787" r:id="rId6"/>
    <p:sldLayoutId id="2147483786" r:id="rId7"/>
    <p:sldLayoutId id="2147483785" r:id="rId8"/>
    <p:sldLayoutId id="2147483784" r:id="rId9"/>
    <p:sldLayoutId id="2147483783" r:id="rId10"/>
    <p:sldLayoutId id="21474837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F3F3"/>
            </a:gs>
            <a:gs pos="100000">
              <a:srgbClr val="FFCCCC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7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42B09C7-1569-4C60-B4B2-F06C7CA7E6F3}" type="datetimeFigureOut">
              <a:rPr lang="ru-RU"/>
              <a:pPr>
                <a:defRPr/>
              </a:pPr>
              <a:t>11.09.2017</a:t>
            </a:fld>
            <a:endParaRPr lang="ru-RU" dirty="0"/>
          </a:p>
        </p:txBody>
      </p:sp>
      <p:sp>
        <p:nvSpPr>
          <p:cNvPr id="8" name="Номер слайда 8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</p:spPr>
        <p:txBody>
          <a:bodyPr vert="horz" lIns="0" tIns="0" rIns="0" bIns="0" anchor="ctr" anchorCtr="0">
            <a:no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129929D-D32D-4FA1-9D8D-551232CF8BF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4" r:id="rId3"/>
    <p:sldLayoutId id="2147483793" r:id="rId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entury Gothic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entury Gothic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entury Gothic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entury Gothic" pitchFamily="34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008ABF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Arial" charset="0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00729F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008ABF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008ABF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78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anchor="ctr"/>
          <a:lstStyle/>
          <a:p>
            <a:pPr algn="ctr">
              <a:defRPr/>
            </a:pPr>
            <a:r>
              <a:rPr lang="en-US" sz="4400" b="1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  <a:cs typeface="+mn-cs"/>
              </a:rPr>
              <a:t>The fundamentals of English grammar</a:t>
            </a:r>
            <a:r>
              <a:rPr lang="en-US" sz="2800">
                <a:solidFill>
                  <a:srgbClr val="990033"/>
                </a:solidFill>
                <a:latin typeface="Monotype Corsiva" pitchFamily="66" charset="0"/>
                <a:cs typeface="+mn-cs"/>
              </a:rPr>
              <a:t> </a:t>
            </a:r>
            <a:endParaRPr lang="ru-RU" sz="2800" b="1" i="1">
              <a:solidFill>
                <a:srgbClr val="990033"/>
              </a:solidFill>
              <a:latin typeface="Monotype Corsiva" pitchFamily="66" charset="0"/>
              <a:cs typeface="+mn-cs"/>
            </a:endParaRPr>
          </a:p>
        </p:txBody>
      </p:sp>
      <p:pic>
        <p:nvPicPr>
          <p:cNvPr id="536595" name="Picture 19" descr="BS0055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3141663"/>
            <a:ext cx="2740025" cy="342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20" descr="9-18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908050"/>
            <a:ext cx="3078163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6597" name="Text Box 21"/>
          <p:cNvSpPr txBox="1">
            <a:spLocks noChangeArrowheads="1"/>
          </p:cNvSpPr>
          <p:nvPr/>
        </p:nvSpPr>
        <p:spPr bwMode="auto">
          <a:xfrm>
            <a:off x="3851275" y="1700213"/>
            <a:ext cx="482441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5400" b="1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  <a:cs typeface="+mn-cs"/>
              </a:rPr>
              <a:t>Complex Object</a:t>
            </a:r>
            <a:endParaRPr lang="ru-RU" sz="5400" b="1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  <a:cs typeface="+mn-cs"/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36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36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36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rgbClr val="820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The verbs of wish</a:t>
            </a:r>
            <a:br>
              <a:rPr lang="en-US" sz="4000" b="1" dirty="0" smtClean="0">
                <a:solidFill>
                  <a:srgbClr val="820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en-US" sz="4000" b="1" dirty="0" smtClean="0">
                <a:solidFill>
                  <a:srgbClr val="820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(</a:t>
            </a:r>
            <a:r>
              <a:rPr lang="ru-RU" sz="4000" b="1" dirty="0" smtClean="0">
                <a:solidFill>
                  <a:srgbClr val="820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 глаголами желания</a:t>
            </a:r>
            <a:r>
              <a:rPr lang="en-US" sz="4000" b="1" dirty="0" smtClean="0">
                <a:solidFill>
                  <a:srgbClr val="820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)</a:t>
            </a:r>
            <a:endParaRPr lang="ru-RU" sz="4000" b="1" dirty="0" smtClean="0">
              <a:solidFill>
                <a:srgbClr val="820C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341438"/>
            <a:ext cx="2735263" cy="38354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2800" b="1" smtClean="0">
                <a:solidFill>
                  <a:srgbClr val="006600"/>
                </a:solidFill>
                <a:latin typeface="Monotype Corsiva" pitchFamily="66" charset="0"/>
              </a:rPr>
              <a:t>want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2800" b="1" smtClean="0">
                <a:solidFill>
                  <a:srgbClr val="006600"/>
                </a:solidFill>
                <a:latin typeface="Monotype Corsiva" pitchFamily="66" charset="0"/>
              </a:rPr>
              <a:t>would like</a:t>
            </a:r>
            <a:endParaRPr lang="ru-RU" sz="2800" b="1" smtClean="0">
              <a:solidFill>
                <a:srgbClr val="006600"/>
              </a:solidFill>
              <a:latin typeface="Monotype Corsiva" pitchFamily="66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2800" b="1" smtClean="0">
                <a:solidFill>
                  <a:srgbClr val="006600"/>
                </a:solidFill>
                <a:latin typeface="Monotype Corsiva" pitchFamily="66" charset="0"/>
              </a:rPr>
              <a:t>would prefer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2800" b="1" smtClean="0">
                <a:solidFill>
                  <a:srgbClr val="006600"/>
                </a:solidFill>
                <a:latin typeface="Monotype Corsiva" pitchFamily="66" charset="0"/>
              </a:rPr>
              <a:t>expect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2800" b="1" smtClean="0">
                <a:solidFill>
                  <a:srgbClr val="006600"/>
                </a:solidFill>
                <a:latin typeface="Monotype Corsiva" pitchFamily="66" charset="0"/>
              </a:rPr>
              <a:t>believe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2800" b="1" smtClean="0">
                <a:solidFill>
                  <a:srgbClr val="006600"/>
                </a:solidFill>
                <a:latin typeface="Monotype Corsiva" pitchFamily="66" charset="0"/>
              </a:rPr>
              <a:t>consider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2800" b="1" smtClean="0">
                <a:solidFill>
                  <a:srgbClr val="006600"/>
                </a:solidFill>
                <a:latin typeface="Monotype Corsiva" pitchFamily="66" charset="0"/>
              </a:rPr>
              <a:t>know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2800" b="1" smtClean="0">
                <a:solidFill>
                  <a:srgbClr val="006600"/>
                </a:solidFill>
                <a:latin typeface="Monotype Corsiva" pitchFamily="66" charset="0"/>
              </a:rPr>
              <a:t>allow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3600" smtClean="0">
              <a:solidFill>
                <a:srgbClr val="006600"/>
              </a:solidFill>
              <a:latin typeface="Monotype Corsiva" pitchFamily="66" charset="0"/>
            </a:endParaRPr>
          </a:p>
        </p:txBody>
      </p:sp>
      <p:sp>
        <p:nvSpPr>
          <p:cNvPr id="20483" name="Rectangle 7"/>
          <p:cNvSpPr>
            <a:spLocks noChangeArrowheads="1"/>
          </p:cNvSpPr>
          <p:nvPr/>
        </p:nvSpPr>
        <p:spPr bwMode="auto">
          <a:xfrm>
            <a:off x="3132138" y="1341438"/>
            <a:ext cx="2735262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2400" b="1" i="1">
                <a:solidFill>
                  <a:srgbClr val="1C055B"/>
                </a:solidFill>
                <a:latin typeface="Trebuchet MS" pitchFamily="34" charset="0"/>
              </a:rPr>
              <a:t>noun/name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400" b="1" i="1">
                <a:solidFill>
                  <a:srgbClr val="1C055B"/>
                </a:solidFill>
                <a:latin typeface="Trebuchet MS" pitchFamily="34" charset="0"/>
              </a:rPr>
              <a:t>you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400" b="1" i="1">
                <a:solidFill>
                  <a:srgbClr val="1C055B"/>
                </a:solidFill>
                <a:latin typeface="Trebuchet MS" pitchFamily="34" charset="0"/>
              </a:rPr>
              <a:t>them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400" b="1" i="1">
                <a:solidFill>
                  <a:srgbClr val="1C055B"/>
                </a:solidFill>
                <a:latin typeface="Trebuchet MS" pitchFamily="34" charset="0"/>
              </a:rPr>
              <a:t>us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400" b="1" i="1">
                <a:solidFill>
                  <a:srgbClr val="1C055B"/>
                </a:solidFill>
                <a:latin typeface="Trebuchet MS" pitchFamily="34" charset="0"/>
              </a:rPr>
              <a:t>me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400" b="1" i="1">
                <a:solidFill>
                  <a:srgbClr val="1C055B"/>
                </a:solidFill>
                <a:latin typeface="Trebuchet MS" pitchFamily="34" charset="0"/>
              </a:rPr>
              <a:t>him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400" b="1" i="1">
                <a:solidFill>
                  <a:srgbClr val="1C055B"/>
                </a:solidFill>
                <a:latin typeface="Trebuchet MS" pitchFamily="34" charset="0"/>
              </a:rPr>
              <a:t>her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400" b="1" i="1">
                <a:solidFill>
                  <a:srgbClr val="1C055B"/>
                </a:solidFill>
                <a:latin typeface="Trebuchet MS" pitchFamily="34" charset="0"/>
              </a:rPr>
              <a:t>it</a:t>
            </a:r>
            <a:endParaRPr lang="ru-RU" sz="2400" b="1" i="1">
              <a:solidFill>
                <a:srgbClr val="1C055B"/>
              </a:solidFill>
              <a:latin typeface="Trebuchet MS" pitchFamily="34" charset="0"/>
            </a:endParaRPr>
          </a:p>
        </p:txBody>
      </p:sp>
      <p:sp>
        <p:nvSpPr>
          <p:cNvPr id="20484" name="AutoShape 8"/>
          <p:cNvSpPr>
            <a:spLocks noChangeArrowheads="1"/>
          </p:cNvSpPr>
          <p:nvPr/>
        </p:nvSpPr>
        <p:spPr bwMode="auto">
          <a:xfrm>
            <a:off x="6227763" y="2636838"/>
            <a:ext cx="576262" cy="504825"/>
          </a:xfrm>
          <a:prstGeom prst="plus">
            <a:avLst>
              <a:gd name="adj" fmla="val 36741"/>
            </a:avLst>
          </a:prstGeom>
          <a:solidFill>
            <a:srgbClr val="F896A6"/>
          </a:solidFill>
          <a:ln w="9525">
            <a:miter lim="800000"/>
            <a:headEnd/>
            <a:tailEnd/>
          </a:ln>
          <a:scene3d>
            <a:camera prst="legacyPerspectiveTop">
              <a:rot lat="0" lon="300000" rev="0"/>
            </a:camera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896A6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ru-RU">
              <a:solidFill>
                <a:srgbClr val="660066"/>
              </a:solidFill>
            </a:endParaRPr>
          </a:p>
        </p:txBody>
      </p:sp>
      <p:sp>
        <p:nvSpPr>
          <p:cNvPr id="20485" name="Line 12"/>
          <p:cNvSpPr>
            <a:spLocks noChangeShapeType="1"/>
          </p:cNvSpPr>
          <p:nvPr/>
        </p:nvSpPr>
        <p:spPr bwMode="auto">
          <a:xfrm>
            <a:off x="3059113" y="1412875"/>
            <a:ext cx="0" cy="3744913"/>
          </a:xfrm>
          <a:prstGeom prst="line">
            <a:avLst/>
          </a:prstGeom>
          <a:noFill/>
          <a:ln w="28575">
            <a:solidFill>
              <a:srgbClr val="4D0305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6" name="WordArt 14"/>
          <p:cNvSpPr>
            <a:spLocks noChangeArrowheads="1" noChangeShapeType="1" noTextEdit="1"/>
          </p:cNvSpPr>
          <p:nvPr/>
        </p:nvSpPr>
        <p:spPr bwMode="auto">
          <a:xfrm rot="5400000">
            <a:off x="7716838" y="2390775"/>
            <a:ext cx="1144587" cy="773113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  <a:scene3d>
              <a:camera prst="legacyPerspectiveTop"/>
              <a:lightRig rig="legacyFlat3" dir="b"/>
            </a:scene3d>
            <a:sp3d extrusionH="887400" prstMaterial="legacyMatte">
              <a:extrusionClr>
                <a:srgbClr val="990033"/>
              </a:extrusionClr>
            </a:sp3d>
          </a:bodyPr>
          <a:lstStyle/>
          <a:p>
            <a:pPr algn="ctr" fontAlgn="auto"/>
            <a:r>
              <a:rPr lang="en-US" sz="3600" b="1" kern="10">
                <a:ln w="9525">
                  <a:round/>
                  <a:headEnd/>
                  <a:tailEnd/>
                </a:ln>
                <a:solidFill>
                  <a:srgbClr val="990033"/>
                </a:solidFill>
                <a:latin typeface="Bookman Old Style"/>
              </a:rPr>
              <a:t>V</a:t>
            </a:r>
            <a:endParaRPr lang="ru-RU" sz="3600" b="1" kern="10">
              <a:ln w="9525">
                <a:round/>
                <a:headEnd/>
                <a:tailEnd/>
              </a:ln>
              <a:solidFill>
                <a:srgbClr val="990033"/>
              </a:solidFill>
              <a:latin typeface="Bookman Old Style"/>
            </a:endParaRPr>
          </a:p>
        </p:txBody>
      </p:sp>
      <p:sp>
        <p:nvSpPr>
          <p:cNvPr id="20487" name="AutoShape 17"/>
          <p:cNvSpPr>
            <a:spLocks noChangeArrowheads="1"/>
          </p:cNvSpPr>
          <p:nvPr/>
        </p:nvSpPr>
        <p:spPr bwMode="auto">
          <a:xfrm>
            <a:off x="395288" y="-100013"/>
            <a:ext cx="1439862" cy="1512888"/>
          </a:xfrm>
          <a:prstGeom prst="irregularSeal2">
            <a:avLst/>
          </a:prstGeom>
          <a:solidFill>
            <a:srgbClr val="F896A6"/>
          </a:solidFill>
          <a:ln w="9525">
            <a:miter lim="800000"/>
            <a:headEnd/>
            <a:tailEnd/>
          </a:ln>
          <a:scene3d>
            <a:camera prst="legacyPerspectiveFront">
              <a:rot lat="20099994" lon="20099994" rev="0"/>
            </a:camera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rgbClr val="F896A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US" sz="4800" b="1">
                <a:solidFill>
                  <a:srgbClr val="670D2B"/>
                </a:solidFill>
                <a:latin typeface="Times New Roman" pitchFamily="18" charset="0"/>
              </a:rPr>
              <a:t>I</a:t>
            </a:r>
            <a:endParaRPr lang="ru-RU" sz="4800" b="1">
              <a:solidFill>
                <a:srgbClr val="670D2B"/>
              </a:solidFill>
              <a:latin typeface="Times New Roman" pitchFamily="18" charset="0"/>
            </a:endParaRPr>
          </a:p>
        </p:txBody>
      </p:sp>
      <p:sp>
        <p:nvSpPr>
          <p:cNvPr id="20488" name="Line 18"/>
          <p:cNvSpPr>
            <a:spLocks noChangeShapeType="1"/>
          </p:cNvSpPr>
          <p:nvPr/>
        </p:nvSpPr>
        <p:spPr bwMode="auto">
          <a:xfrm>
            <a:off x="5940425" y="1412875"/>
            <a:ext cx="0" cy="3744913"/>
          </a:xfrm>
          <a:prstGeom prst="line">
            <a:avLst/>
          </a:prstGeom>
          <a:noFill/>
          <a:ln w="28575">
            <a:solidFill>
              <a:srgbClr val="4D0305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9" name="Text Box 19"/>
          <p:cNvSpPr txBox="1">
            <a:spLocks noChangeArrowheads="1"/>
          </p:cNvSpPr>
          <p:nvPr/>
        </p:nvSpPr>
        <p:spPr bwMode="auto">
          <a:xfrm>
            <a:off x="36513" y="5349875"/>
            <a:ext cx="467995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i="1">
                <a:latin typeface="Trebuchet MS" pitchFamily="34" charset="0"/>
              </a:rPr>
              <a:t>Моя сестра </a:t>
            </a:r>
            <a:r>
              <a:rPr lang="ru-RU" sz="2000" b="1" i="1">
                <a:solidFill>
                  <a:srgbClr val="006600"/>
                </a:solidFill>
                <a:latin typeface="Trebuchet MS" pitchFamily="34" charset="0"/>
              </a:rPr>
              <a:t>хочет</a:t>
            </a:r>
            <a:r>
              <a:rPr lang="ru-RU" sz="2000" i="1">
                <a:latin typeface="Trebuchet MS" pitchFamily="34" charset="0"/>
              </a:rPr>
              <a:t>, </a:t>
            </a:r>
            <a:r>
              <a:rPr lang="ru-RU" sz="2000" i="1" u="sng">
                <a:solidFill>
                  <a:srgbClr val="1C055B"/>
                </a:solidFill>
                <a:latin typeface="Trebuchet MS" pitchFamily="34" charset="0"/>
              </a:rPr>
              <a:t>чтобы я позаботилась</a:t>
            </a:r>
            <a:r>
              <a:rPr lang="ru-RU" sz="2000" i="1">
                <a:latin typeface="Trebuchet MS" pitchFamily="34" charset="0"/>
              </a:rPr>
              <a:t> о её котёнке.</a:t>
            </a:r>
          </a:p>
          <a:p>
            <a:pPr>
              <a:spcBef>
                <a:spcPct val="50000"/>
              </a:spcBef>
            </a:pPr>
            <a:r>
              <a:rPr lang="en-US" sz="2000" i="1">
                <a:latin typeface="Trebuchet MS" pitchFamily="34" charset="0"/>
              </a:rPr>
              <a:t>My sister </a:t>
            </a:r>
            <a:r>
              <a:rPr lang="en-US" sz="2000" b="1" i="1">
                <a:solidFill>
                  <a:srgbClr val="006600"/>
                </a:solidFill>
                <a:latin typeface="Trebuchet MS" pitchFamily="34" charset="0"/>
              </a:rPr>
              <a:t>wants</a:t>
            </a:r>
            <a:r>
              <a:rPr lang="en-US" sz="2000" i="1">
                <a:latin typeface="Trebuchet MS" pitchFamily="34" charset="0"/>
              </a:rPr>
              <a:t> </a:t>
            </a:r>
            <a:r>
              <a:rPr lang="en-US" sz="2000" i="1" u="sng">
                <a:solidFill>
                  <a:srgbClr val="1C055B"/>
                </a:solidFill>
                <a:latin typeface="Trebuchet MS" pitchFamily="34" charset="0"/>
              </a:rPr>
              <a:t>me to take care</a:t>
            </a:r>
            <a:r>
              <a:rPr lang="en-US" sz="2000" i="1">
                <a:latin typeface="Trebuchet MS" pitchFamily="34" charset="0"/>
              </a:rPr>
              <a:t> of her kitten.</a:t>
            </a:r>
            <a:endParaRPr lang="ru-RU" sz="2000" i="1">
              <a:latin typeface="Trebuchet MS" pitchFamily="34" charset="0"/>
            </a:endParaRPr>
          </a:p>
        </p:txBody>
      </p:sp>
      <p:sp>
        <p:nvSpPr>
          <p:cNvPr id="20490" name="Text Box 20"/>
          <p:cNvSpPr txBox="1">
            <a:spLocks noChangeArrowheads="1"/>
          </p:cNvSpPr>
          <p:nvPr/>
        </p:nvSpPr>
        <p:spPr bwMode="auto">
          <a:xfrm>
            <a:off x="4824413" y="5300663"/>
            <a:ext cx="4643437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i="1">
                <a:latin typeface="Trebuchet MS" pitchFamily="34" charset="0"/>
              </a:rPr>
              <a:t>Нашим родителям </a:t>
            </a:r>
            <a:r>
              <a:rPr lang="ru-RU" sz="2000" b="1" i="1">
                <a:solidFill>
                  <a:srgbClr val="006600"/>
                </a:solidFill>
                <a:latin typeface="Trebuchet MS" pitchFamily="34" charset="0"/>
              </a:rPr>
              <a:t>хотелось бы</a:t>
            </a:r>
            <a:r>
              <a:rPr lang="ru-RU" sz="2000" i="1">
                <a:latin typeface="Trebuchet MS" pitchFamily="34" charset="0"/>
              </a:rPr>
              <a:t>, </a:t>
            </a:r>
            <a:r>
              <a:rPr lang="ru-RU" sz="2000" i="1" u="sng">
                <a:solidFill>
                  <a:srgbClr val="1C055B"/>
                </a:solidFill>
                <a:latin typeface="Trebuchet MS" pitchFamily="34" charset="0"/>
              </a:rPr>
              <a:t>чтобы мы не ссорились</a:t>
            </a:r>
            <a:r>
              <a:rPr lang="ru-RU" sz="2000" i="1">
                <a:latin typeface="Trebuchet MS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sz="2000" i="1">
                <a:latin typeface="Trebuchet MS" pitchFamily="34" charset="0"/>
              </a:rPr>
              <a:t>Our parents </a:t>
            </a:r>
            <a:r>
              <a:rPr lang="en-US" sz="2000" b="1" i="1">
                <a:solidFill>
                  <a:srgbClr val="006600"/>
                </a:solidFill>
                <a:latin typeface="Trebuchet MS" pitchFamily="34" charset="0"/>
              </a:rPr>
              <a:t>would like</a:t>
            </a:r>
            <a:r>
              <a:rPr lang="en-US" sz="2000" i="1">
                <a:latin typeface="Trebuchet MS" pitchFamily="34" charset="0"/>
              </a:rPr>
              <a:t> </a:t>
            </a:r>
            <a:r>
              <a:rPr lang="en-US" sz="2000" i="1" u="sng">
                <a:solidFill>
                  <a:srgbClr val="1C055B"/>
                </a:solidFill>
                <a:latin typeface="Trebuchet MS" pitchFamily="34" charset="0"/>
              </a:rPr>
              <a:t>us not to quarrel</a:t>
            </a:r>
            <a:r>
              <a:rPr lang="en-US" sz="2000" i="1">
                <a:latin typeface="Trebuchet MS" pitchFamily="34" charset="0"/>
              </a:rPr>
              <a:t>.</a:t>
            </a:r>
            <a:endParaRPr lang="ru-RU" sz="2000" i="1">
              <a:latin typeface="Trebuchet MS" pitchFamily="34" charset="0"/>
            </a:endParaRPr>
          </a:p>
        </p:txBody>
      </p:sp>
      <p:sp>
        <p:nvSpPr>
          <p:cNvPr id="20491" name="Text Box 21"/>
          <p:cNvSpPr txBox="1">
            <a:spLocks noChangeArrowheads="1"/>
          </p:cNvSpPr>
          <p:nvPr/>
        </p:nvSpPr>
        <p:spPr bwMode="auto">
          <a:xfrm>
            <a:off x="1403350" y="4724400"/>
            <a:ext cx="6477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5400">
                <a:solidFill>
                  <a:srgbClr val="4D0305"/>
                </a:solidFill>
              </a:rPr>
              <a:t>+</a:t>
            </a:r>
            <a:endParaRPr lang="ru-RU" sz="5400">
              <a:solidFill>
                <a:srgbClr val="4D0305"/>
              </a:solidFill>
            </a:endParaRPr>
          </a:p>
        </p:txBody>
      </p:sp>
      <p:sp>
        <p:nvSpPr>
          <p:cNvPr id="20492" name="Text Box 22"/>
          <p:cNvSpPr txBox="1">
            <a:spLocks noChangeArrowheads="1"/>
          </p:cNvSpPr>
          <p:nvPr/>
        </p:nvSpPr>
        <p:spPr bwMode="auto">
          <a:xfrm>
            <a:off x="6732588" y="4562475"/>
            <a:ext cx="5048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600">
                <a:solidFill>
                  <a:srgbClr val="4D0305"/>
                </a:solidFill>
              </a:rPr>
              <a:t>-</a:t>
            </a:r>
            <a:endParaRPr lang="ru-RU" sz="6600">
              <a:solidFill>
                <a:srgbClr val="4D0305"/>
              </a:solidFill>
            </a:endParaRPr>
          </a:p>
        </p:txBody>
      </p:sp>
      <p:sp>
        <p:nvSpPr>
          <p:cNvPr id="20493" name="TextBox 1"/>
          <p:cNvSpPr txBox="1">
            <a:spLocks noChangeArrowheads="1"/>
          </p:cNvSpPr>
          <p:nvPr/>
        </p:nvSpPr>
        <p:spPr bwMode="auto">
          <a:xfrm>
            <a:off x="6985000" y="2424113"/>
            <a:ext cx="11874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 b="1" i="1">
                <a:latin typeface="Trebuchet MS" pitchFamily="34" charset="0"/>
              </a:rPr>
              <a:t>to</a:t>
            </a:r>
            <a:endParaRPr lang="ru-RU" sz="5400" b="1" i="1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0" name="Rectangle 2"/>
          <p:cNvSpPr>
            <a:spLocks noGrp="1" noChangeArrowheads="1"/>
          </p:cNvSpPr>
          <p:nvPr>
            <p:ph type="title"/>
          </p:nvPr>
        </p:nvSpPr>
        <p:spPr>
          <a:xfrm>
            <a:off x="735013" y="11588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rgbClr val="820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The verbs of perception</a:t>
            </a:r>
            <a:br>
              <a:rPr lang="en-US" sz="4000" b="1" dirty="0" smtClean="0">
                <a:solidFill>
                  <a:srgbClr val="820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en-US" sz="4000" b="1" dirty="0" smtClean="0">
                <a:solidFill>
                  <a:srgbClr val="820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(</a:t>
            </a:r>
            <a:r>
              <a:rPr lang="ru-RU" sz="3600" b="1" dirty="0" smtClean="0">
                <a:solidFill>
                  <a:srgbClr val="820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 глаголами чувственного восприятия</a:t>
            </a:r>
            <a:r>
              <a:rPr lang="en-US" sz="4000" b="1" dirty="0" smtClean="0">
                <a:solidFill>
                  <a:srgbClr val="820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)</a:t>
            </a:r>
            <a:endParaRPr lang="ru-RU" sz="4000" b="1" dirty="0" smtClean="0">
              <a:solidFill>
                <a:srgbClr val="820C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00213"/>
            <a:ext cx="2735263" cy="230505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3600" b="1" smtClean="0">
                <a:solidFill>
                  <a:srgbClr val="006600"/>
                </a:solidFill>
                <a:latin typeface="Monotype Corsiva" pitchFamily="66" charset="0"/>
              </a:rPr>
              <a:t>see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3600" b="1" smtClean="0">
                <a:solidFill>
                  <a:srgbClr val="006600"/>
                </a:solidFill>
                <a:latin typeface="Monotype Corsiva" pitchFamily="66" charset="0"/>
              </a:rPr>
              <a:t>feel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3600" b="1" smtClean="0">
                <a:solidFill>
                  <a:srgbClr val="006600"/>
                </a:solidFill>
                <a:latin typeface="Monotype Corsiva" pitchFamily="66" charset="0"/>
              </a:rPr>
              <a:t>hear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3600" b="1" smtClean="0">
                <a:solidFill>
                  <a:srgbClr val="006600"/>
                </a:solidFill>
                <a:latin typeface="Monotype Corsiva" pitchFamily="66" charset="0"/>
              </a:rPr>
              <a:t>watch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3600" b="1" smtClean="0">
                <a:solidFill>
                  <a:srgbClr val="006600"/>
                </a:solidFill>
                <a:latin typeface="Monotype Corsiva" pitchFamily="66" charset="0"/>
              </a:rPr>
              <a:t>notice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3600" smtClean="0">
              <a:solidFill>
                <a:srgbClr val="006600"/>
              </a:solidFill>
              <a:latin typeface="Monotype Corsiva" pitchFamily="66" charset="0"/>
            </a:endParaRPr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3132138" y="1412875"/>
            <a:ext cx="2735262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2600" b="1" i="1">
                <a:solidFill>
                  <a:srgbClr val="1C055B"/>
                </a:solidFill>
                <a:latin typeface="Trebuchet MS" pitchFamily="34" charset="0"/>
              </a:rPr>
              <a:t>noun/name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600" b="1" i="1">
                <a:solidFill>
                  <a:srgbClr val="1C055B"/>
                </a:solidFill>
                <a:latin typeface="Trebuchet MS" pitchFamily="34" charset="0"/>
              </a:rPr>
              <a:t>you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600" b="1" i="1">
                <a:solidFill>
                  <a:srgbClr val="1C055B"/>
                </a:solidFill>
                <a:latin typeface="Trebuchet MS" pitchFamily="34" charset="0"/>
              </a:rPr>
              <a:t>them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600" b="1" i="1">
                <a:solidFill>
                  <a:srgbClr val="1C055B"/>
                </a:solidFill>
                <a:latin typeface="Trebuchet MS" pitchFamily="34" charset="0"/>
              </a:rPr>
              <a:t>us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600" b="1" i="1">
                <a:solidFill>
                  <a:srgbClr val="1C055B"/>
                </a:solidFill>
                <a:latin typeface="Trebuchet MS" pitchFamily="34" charset="0"/>
              </a:rPr>
              <a:t>me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600" b="1" i="1">
                <a:solidFill>
                  <a:srgbClr val="1C055B"/>
                </a:solidFill>
                <a:latin typeface="Trebuchet MS" pitchFamily="34" charset="0"/>
              </a:rPr>
              <a:t>him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600" b="1" i="1">
                <a:solidFill>
                  <a:srgbClr val="1C055B"/>
                </a:solidFill>
                <a:latin typeface="Trebuchet MS" pitchFamily="34" charset="0"/>
              </a:rPr>
              <a:t>her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600" b="1" i="1">
                <a:solidFill>
                  <a:srgbClr val="1C055B"/>
                </a:solidFill>
                <a:latin typeface="Trebuchet MS" pitchFamily="34" charset="0"/>
              </a:rPr>
              <a:t>it</a:t>
            </a:r>
            <a:endParaRPr lang="ru-RU" sz="2600" b="1" i="1">
              <a:solidFill>
                <a:srgbClr val="1C055B"/>
              </a:solidFill>
              <a:latin typeface="Trebuchet MS" pitchFamily="34" charset="0"/>
            </a:endParaRPr>
          </a:p>
        </p:txBody>
      </p:sp>
      <p:sp>
        <p:nvSpPr>
          <p:cNvPr id="21508" name="Line 6"/>
          <p:cNvSpPr>
            <a:spLocks noChangeShapeType="1"/>
          </p:cNvSpPr>
          <p:nvPr/>
        </p:nvSpPr>
        <p:spPr bwMode="auto">
          <a:xfrm>
            <a:off x="3059113" y="1412875"/>
            <a:ext cx="0" cy="3744913"/>
          </a:xfrm>
          <a:prstGeom prst="line">
            <a:avLst/>
          </a:prstGeom>
          <a:noFill/>
          <a:ln w="28575">
            <a:solidFill>
              <a:srgbClr val="4D0305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09" name="WordArt 7"/>
          <p:cNvSpPr>
            <a:spLocks noChangeArrowheads="1" noChangeShapeType="1" noTextEdit="1"/>
          </p:cNvSpPr>
          <p:nvPr/>
        </p:nvSpPr>
        <p:spPr bwMode="auto">
          <a:xfrm rot="5400000">
            <a:off x="7127875" y="1808163"/>
            <a:ext cx="719137" cy="503238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  <a:scene3d>
              <a:camera prst="legacyPerspectiveTop"/>
              <a:lightRig rig="legacyFlat3" dir="b"/>
            </a:scene3d>
            <a:sp3d extrusionH="887400" prstMaterial="legacyMatte">
              <a:extrusionClr>
                <a:srgbClr val="990033"/>
              </a:extrusionClr>
            </a:sp3d>
          </a:bodyPr>
          <a:lstStyle/>
          <a:p>
            <a:pPr algn="ctr" fontAlgn="auto"/>
            <a:r>
              <a:rPr lang="en-US" sz="3600" b="1" kern="10">
                <a:ln w="9525">
                  <a:round/>
                  <a:headEnd/>
                  <a:tailEnd/>
                </a:ln>
                <a:solidFill>
                  <a:srgbClr val="990033"/>
                </a:solidFill>
                <a:latin typeface="Bookman Old Style"/>
              </a:rPr>
              <a:t>V</a:t>
            </a:r>
            <a:endParaRPr lang="ru-RU" sz="3600" b="1" kern="10">
              <a:ln w="9525">
                <a:round/>
                <a:headEnd/>
                <a:tailEnd/>
              </a:ln>
              <a:solidFill>
                <a:srgbClr val="990033"/>
              </a:solidFill>
              <a:latin typeface="Bookman Old Style"/>
            </a:endParaRPr>
          </a:p>
        </p:txBody>
      </p:sp>
      <p:sp>
        <p:nvSpPr>
          <p:cNvPr id="21510" name="AutoShape 8"/>
          <p:cNvSpPr>
            <a:spLocks noChangeArrowheads="1"/>
          </p:cNvSpPr>
          <p:nvPr/>
        </p:nvSpPr>
        <p:spPr bwMode="auto">
          <a:xfrm>
            <a:off x="179388" y="-100013"/>
            <a:ext cx="1439862" cy="1512888"/>
          </a:xfrm>
          <a:prstGeom prst="irregularSeal2">
            <a:avLst/>
          </a:prstGeom>
          <a:solidFill>
            <a:srgbClr val="F896A6"/>
          </a:solidFill>
          <a:ln w="9525">
            <a:miter lim="800000"/>
            <a:headEnd/>
            <a:tailEnd/>
          </a:ln>
          <a:scene3d>
            <a:camera prst="legacyPerspectiveFront">
              <a:rot lat="20099994" lon="20099994" rev="0"/>
            </a:camera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rgbClr val="F896A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US" sz="4800" b="1">
                <a:solidFill>
                  <a:srgbClr val="670D2B"/>
                </a:solidFill>
                <a:latin typeface="Times New Roman" pitchFamily="18" charset="0"/>
              </a:rPr>
              <a:t>II</a:t>
            </a:r>
            <a:endParaRPr lang="ru-RU" sz="4800" b="1">
              <a:solidFill>
                <a:srgbClr val="670D2B"/>
              </a:solidFill>
              <a:latin typeface="Times New Roman" pitchFamily="18" charset="0"/>
            </a:endParaRPr>
          </a:p>
        </p:txBody>
      </p:sp>
      <p:sp>
        <p:nvSpPr>
          <p:cNvPr id="21511" name="Line 9"/>
          <p:cNvSpPr>
            <a:spLocks noChangeShapeType="1"/>
          </p:cNvSpPr>
          <p:nvPr/>
        </p:nvSpPr>
        <p:spPr bwMode="auto">
          <a:xfrm>
            <a:off x="5940425" y="1412875"/>
            <a:ext cx="0" cy="3744913"/>
          </a:xfrm>
          <a:prstGeom prst="line">
            <a:avLst/>
          </a:prstGeom>
          <a:noFill/>
          <a:ln w="28575">
            <a:solidFill>
              <a:srgbClr val="4D0305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2" name="Text Box 10"/>
          <p:cNvSpPr txBox="1">
            <a:spLocks noChangeArrowheads="1"/>
          </p:cNvSpPr>
          <p:nvPr/>
        </p:nvSpPr>
        <p:spPr bwMode="auto">
          <a:xfrm>
            <a:off x="36513" y="5300663"/>
            <a:ext cx="467995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i="1">
                <a:latin typeface="Trebuchet MS" pitchFamily="34" charset="0"/>
              </a:rPr>
              <a:t>Катрин </a:t>
            </a:r>
            <a:r>
              <a:rPr lang="ru-RU" sz="2000" b="1" i="1">
                <a:solidFill>
                  <a:srgbClr val="006600"/>
                </a:solidFill>
                <a:latin typeface="Trebuchet MS" pitchFamily="34" charset="0"/>
              </a:rPr>
              <a:t>заметила</a:t>
            </a:r>
            <a:r>
              <a:rPr lang="ru-RU" sz="2000" i="1">
                <a:latin typeface="Trebuchet MS" pitchFamily="34" charset="0"/>
              </a:rPr>
              <a:t>, </a:t>
            </a:r>
            <a:r>
              <a:rPr lang="ru-RU" sz="2000" i="1" u="sng">
                <a:solidFill>
                  <a:srgbClr val="1C055B"/>
                </a:solidFill>
                <a:latin typeface="Trebuchet MS" pitchFamily="34" charset="0"/>
              </a:rPr>
              <a:t>что он посмотрел</a:t>
            </a:r>
            <a:r>
              <a:rPr lang="ru-RU" sz="2000" i="1">
                <a:latin typeface="Trebuchet MS" pitchFamily="34" charset="0"/>
              </a:rPr>
              <a:t> на неё.</a:t>
            </a:r>
          </a:p>
          <a:p>
            <a:pPr>
              <a:spcBef>
                <a:spcPct val="50000"/>
              </a:spcBef>
            </a:pPr>
            <a:r>
              <a:rPr lang="en-US" sz="2000" i="1">
                <a:latin typeface="Trebuchet MS" pitchFamily="34" charset="0"/>
              </a:rPr>
              <a:t>Katherine </a:t>
            </a:r>
            <a:r>
              <a:rPr lang="en-US" sz="2000" b="1" i="1">
                <a:solidFill>
                  <a:srgbClr val="006600"/>
                </a:solidFill>
                <a:latin typeface="Trebuchet MS" pitchFamily="34" charset="0"/>
              </a:rPr>
              <a:t>noticed</a:t>
            </a:r>
            <a:r>
              <a:rPr lang="en-US" sz="2000" i="1">
                <a:latin typeface="Trebuchet MS" pitchFamily="34" charset="0"/>
              </a:rPr>
              <a:t> </a:t>
            </a:r>
            <a:r>
              <a:rPr lang="en-US" sz="2000" i="1" u="sng">
                <a:solidFill>
                  <a:srgbClr val="1C055B"/>
                </a:solidFill>
                <a:latin typeface="Trebuchet MS" pitchFamily="34" charset="0"/>
              </a:rPr>
              <a:t>him look</a:t>
            </a:r>
            <a:r>
              <a:rPr lang="en-US" sz="2000" i="1">
                <a:latin typeface="Trebuchet MS" pitchFamily="34" charset="0"/>
              </a:rPr>
              <a:t> at her.</a:t>
            </a:r>
            <a:endParaRPr lang="ru-RU" sz="2000" i="1">
              <a:latin typeface="Trebuchet MS" pitchFamily="34" charset="0"/>
            </a:endParaRPr>
          </a:p>
        </p:txBody>
      </p:sp>
      <p:sp>
        <p:nvSpPr>
          <p:cNvPr id="21513" name="Text Box 12"/>
          <p:cNvSpPr txBox="1">
            <a:spLocks noChangeArrowheads="1"/>
          </p:cNvSpPr>
          <p:nvPr/>
        </p:nvSpPr>
        <p:spPr bwMode="auto">
          <a:xfrm>
            <a:off x="1403350" y="4865688"/>
            <a:ext cx="6477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4D0305"/>
                </a:solidFill>
                <a:latin typeface="Arial Unicode MS" pitchFamily="34" charset="-128"/>
              </a:rPr>
              <a:t>V</a:t>
            </a:r>
            <a:endParaRPr lang="ru-RU" sz="3200" b="1">
              <a:solidFill>
                <a:srgbClr val="4D0305"/>
              </a:solidFill>
              <a:latin typeface="Arial Unicode MS" pitchFamily="34" charset="-128"/>
            </a:endParaRPr>
          </a:p>
        </p:txBody>
      </p:sp>
      <p:sp>
        <p:nvSpPr>
          <p:cNvPr id="21514" name="Text Box 15"/>
          <p:cNvSpPr txBox="1">
            <a:spLocks noChangeArrowheads="1"/>
          </p:cNvSpPr>
          <p:nvPr/>
        </p:nvSpPr>
        <p:spPr bwMode="auto">
          <a:xfrm>
            <a:off x="7596188" y="3898900"/>
            <a:ext cx="8001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rgbClr val="1C055B"/>
                </a:solidFill>
                <a:latin typeface="Monotype Corsiva" pitchFamily="66" charset="0"/>
              </a:rPr>
              <a:t>ing</a:t>
            </a:r>
            <a:endParaRPr lang="ru-RU" sz="4400" b="1">
              <a:solidFill>
                <a:srgbClr val="1C055B"/>
              </a:solidFill>
              <a:latin typeface="Monotype Corsiva" pitchFamily="66" charset="0"/>
            </a:endParaRPr>
          </a:p>
        </p:txBody>
      </p:sp>
      <p:sp>
        <p:nvSpPr>
          <p:cNvPr id="21515" name="AutoShape 16"/>
          <p:cNvSpPr>
            <a:spLocks noChangeArrowheads="1"/>
          </p:cNvSpPr>
          <p:nvPr/>
        </p:nvSpPr>
        <p:spPr bwMode="auto">
          <a:xfrm rot="7766520">
            <a:off x="6053932" y="2405856"/>
            <a:ext cx="1377950" cy="140811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1692193970 h 21600"/>
              <a:gd name="T4" fmla="*/ 1585763169 w 21600"/>
              <a:gd name="T5" fmla="*/ 2147483647 h 21600"/>
              <a:gd name="T6" fmla="*/ 0 w 21600"/>
              <a:gd name="T7" fmla="*/ 2147483647 h 21600"/>
              <a:gd name="T8" fmla="*/ 1585763169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1692193970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848 w 21600"/>
              <a:gd name="T25" fmla="*/ 17817 h 21600"/>
              <a:gd name="T26" fmla="*/ 18739 w 21600"/>
              <a:gd name="T27" fmla="*/ 18739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8278" y="0"/>
                </a:moveTo>
                <a:lnTo>
                  <a:pt x="14956" y="6108"/>
                </a:lnTo>
                <a:lnTo>
                  <a:pt x="17817" y="6108"/>
                </a:lnTo>
                <a:lnTo>
                  <a:pt x="17817" y="17817"/>
                </a:lnTo>
                <a:lnTo>
                  <a:pt x="6108" y="17817"/>
                </a:lnTo>
                <a:lnTo>
                  <a:pt x="6108" y="14956"/>
                </a:lnTo>
                <a:lnTo>
                  <a:pt x="0" y="18278"/>
                </a:lnTo>
                <a:lnTo>
                  <a:pt x="6108" y="21600"/>
                </a:lnTo>
                <a:lnTo>
                  <a:pt x="6108" y="18739"/>
                </a:lnTo>
                <a:lnTo>
                  <a:pt x="18739" y="18739"/>
                </a:lnTo>
                <a:lnTo>
                  <a:pt x="18739" y="6108"/>
                </a:lnTo>
                <a:lnTo>
                  <a:pt x="21600" y="6108"/>
                </a:lnTo>
                <a:lnTo>
                  <a:pt x="18278" y="0"/>
                </a:lnTo>
                <a:close/>
              </a:path>
            </a:pathLst>
          </a:custGeom>
          <a:solidFill>
            <a:srgbClr val="F896A6"/>
          </a:solidFill>
          <a:ln w="9525">
            <a:round/>
            <a:headEnd/>
            <a:tailEnd/>
          </a:ln>
          <a:scene3d>
            <a:camera prst="legacyObliqueTopRight">
              <a:rot lat="20399994" lon="21299994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896A6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1516" name="Text Box 17"/>
          <p:cNvSpPr txBox="1">
            <a:spLocks noChangeArrowheads="1"/>
          </p:cNvSpPr>
          <p:nvPr/>
        </p:nvSpPr>
        <p:spPr bwMode="auto">
          <a:xfrm>
            <a:off x="6516688" y="2420938"/>
            <a:ext cx="2124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>
                <a:solidFill>
                  <a:srgbClr val="006600"/>
                </a:solidFill>
                <a:latin typeface="Trebuchet MS" pitchFamily="34" charset="0"/>
              </a:rPr>
              <a:t>действие совершенное</a:t>
            </a:r>
          </a:p>
        </p:txBody>
      </p:sp>
      <p:sp>
        <p:nvSpPr>
          <p:cNvPr id="21517" name="Text Box 18"/>
          <p:cNvSpPr txBox="1">
            <a:spLocks noChangeArrowheads="1"/>
          </p:cNvSpPr>
          <p:nvPr/>
        </p:nvSpPr>
        <p:spPr bwMode="auto">
          <a:xfrm>
            <a:off x="6948488" y="4437063"/>
            <a:ext cx="1511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>
                <a:solidFill>
                  <a:srgbClr val="006600"/>
                </a:solidFill>
                <a:latin typeface="Trebuchet MS" pitchFamily="34" charset="0"/>
              </a:rPr>
              <a:t>действие в процессе</a:t>
            </a:r>
          </a:p>
        </p:txBody>
      </p:sp>
      <p:sp>
        <p:nvSpPr>
          <p:cNvPr id="21518" name="WordArt 19"/>
          <p:cNvSpPr>
            <a:spLocks noChangeArrowheads="1" noChangeShapeType="1" noTextEdit="1"/>
          </p:cNvSpPr>
          <p:nvPr/>
        </p:nvSpPr>
        <p:spPr bwMode="auto">
          <a:xfrm rot="5400000">
            <a:off x="7200900" y="3752850"/>
            <a:ext cx="719138" cy="503238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  <a:scene3d>
              <a:camera prst="legacyPerspectiveTop"/>
              <a:lightRig rig="legacyFlat3" dir="b"/>
            </a:scene3d>
            <a:sp3d extrusionH="887400" prstMaterial="legacyMatte">
              <a:extrusionClr>
                <a:srgbClr val="990033"/>
              </a:extrusionClr>
            </a:sp3d>
          </a:bodyPr>
          <a:lstStyle/>
          <a:p>
            <a:pPr algn="ctr" fontAlgn="auto"/>
            <a:r>
              <a:rPr lang="en-US" sz="3600" b="1" kern="10">
                <a:ln w="9525">
                  <a:round/>
                  <a:headEnd/>
                  <a:tailEnd/>
                </a:ln>
                <a:solidFill>
                  <a:srgbClr val="990033"/>
                </a:solidFill>
                <a:latin typeface="Bookman Old Style"/>
              </a:rPr>
              <a:t>V</a:t>
            </a:r>
            <a:endParaRPr lang="ru-RU" sz="3600" b="1" kern="10">
              <a:ln w="9525">
                <a:round/>
                <a:headEnd/>
                <a:tailEnd/>
              </a:ln>
              <a:solidFill>
                <a:srgbClr val="990033"/>
              </a:solidFill>
              <a:latin typeface="Bookman Old Style"/>
            </a:endParaRPr>
          </a:p>
        </p:txBody>
      </p:sp>
      <p:sp>
        <p:nvSpPr>
          <p:cNvPr id="21519" name="Text Box 20"/>
          <p:cNvSpPr txBox="1">
            <a:spLocks noChangeArrowheads="1"/>
          </p:cNvSpPr>
          <p:nvPr/>
        </p:nvSpPr>
        <p:spPr bwMode="auto">
          <a:xfrm>
            <a:off x="6372225" y="4868863"/>
            <a:ext cx="10810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4D0305"/>
                </a:solidFill>
                <a:latin typeface="Arial Unicode MS" pitchFamily="34" charset="-128"/>
              </a:rPr>
              <a:t>V</a:t>
            </a:r>
            <a:r>
              <a:rPr lang="en-US" sz="2000" b="1" i="1">
                <a:solidFill>
                  <a:srgbClr val="1C055B"/>
                </a:solidFill>
                <a:latin typeface="Arial Unicode MS" pitchFamily="34" charset="-128"/>
              </a:rPr>
              <a:t>ing</a:t>
            </a:r>
            <a:endParaRPr lang="ru-RU" sz="2000" b="1" i="1">
              <a:solidFill>
                <a:srgbClr val="1C055B"/>
              </a:solidFill>
              <a:latin typeface="Arial Unicode MS" pitchFamily="34" charset="-128"/>
            </a:endParaRPr>
          </a:p>
        </p:txBody>
      </p:sp>
      <p:sp>
        <p:nvSpPr>
          <p:cNvPr id="21520" name="Text Box 21"/>
          <p:cNvSpPr txBox="1">
            <a:spLocks noChangeArrowheads="1"/>
          </p:cNvSpPr>
          <p:nvPr/>
        </p:nvSpPr>
        <p:spPr bwMode="auto">
          <a:xfrm>
            <a:off x="4464050" y="5300663"/>
            <a:ext cx="467995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i="1">
                <a:latin typeface="Trebuchet MS" pitchFamily="34" charset="0"/>
              </a:rPr>
              <a:t>Катрин </a:t>
            </a:r>
            <a:r>
              <a:rPr lang="ru-RU" sz="2000" b="1" i="1">
                <a:solidFill>
                  <a:srgbClr val="006600"/>
                </a:solidFill>
                <a:latin typeface="Trebuchet MS" pitchFamily="34" charset="0"/>
              </a:rPr>
              <a:t>заметила</a:t>
            </a:r>
            <a:r>
              <a:rPr lang="ru-RU" sz="2000" i="1">
                <a:latin typeface="Trebuchet MS" pitchFamily="34" charset="0"/>
              </a:rPr>
              <a:t>, </a:t>
            </a:r>
            <a:r>
              <a:rPr lang="ru-RU" sz="2000" i="1" u="sng">
                <a:solidFill>
                  <a:srgbClr val="1C055B"/>
                </a:solidFill>
                <a:latin typeface="Trebuchet MS" pitchFamily="34" charset="0"/>
              </a:rPr>
              <a:t>как</a:t>
            </a:r>
            <a:r>
              <a:rPr lang="ru-RU" sz="2000" i="1">
                <a:latin typeface="Trebuchet MS" pitchFamily="34" charset="0"/>
              </a:rPr>
              <a:t> нежно </a:t>
            </a:r>
            <a:r>
              <a:rPr lang="ru-RU" sz="2000" i="1" u="sng">
                <a:solidFill>
                  <a:srgbClr val="1C055B"/>
                </a:solidFill>
                <a:latin typeface="Trebuchet MS" pitchFamily="34" charset="0"/>
              </a:rPr>
              <a:t>он смотрел</a:t>
            </a:r>
            <a:r>
              <a:rPr lang="ru-RU" sz="2000" i="1">
                <a:latin typeface="Trebuchet MS" pitchFamily="34" charset="0"/>
              </a:rPr>
              <a:t> на неё.</a:t>
            </a:r>
          </a:p>
          <a:p>
            <a:pPr>
              <a:spcBef>
                <a:spcPct val="50000"/>
              </a:spcBef>
            </a:pPr>
            <a:r>
              <a:rPr lang="en-US" sz="2000" i="1">
                <a:latin typeface="Trebuchet MS" pitchFamily="34" charset="0"/>
              </a:rPr>
              <a:t>Katherine </a:t>
            </a:r>
            <a:r>
              <a:rPr lang="en-US" sz="2000" b="1" i="1">
                <a:solidFill>
                  <a:srgbClr val="006600"/>
                </a:solidFill>
                <a:latin typeface="Trebuchet MS" pitchFamily="34" charset="0"/>
              </a:rPr>
              <a:t>noticed</a:t>
            </a:r>
            <a:r>
              <a:rPr lang="en-US" sz="2000" i="1">
                <a:latin typeface="Trebuchet MS" pitchFamily="34" charset="0"/>
              </a:rPr>
              <a:t> </a:t>
            </a:r>
            <a:r>
              <a:rPr lang="en-US" sz="2000" i="1" u="sng">
                <a:solidFill>
                  <a:srgbClr val="1C055B"/>
                </a:solidFill>
                <a:latin typeface="Trebuchet MS" pitchFamily="34" charset="0"/>
              </a:rPr>
              <a:t>him looking</a:t>
            </a:r>
            <a:r>
              <a:rPr lang="en-US" sz="2000" i="1">
                <a:latin typeface="Trebuchet MS" pitchFamily="34" charset="0"/>
              </a:rPr>
              <a:t> at her so gently.</a:t>
            </a:r>
            <a:endParaRPr lang="ru-RU" sz="2000" i="1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7463"/>
            <a:ext cx="8229600" cy="1143001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820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Make and Let</a:t>
            </a:r>
            <a:endParaRPr lang="ru-RU" b="1" dirty="0" smtClean="0">
              <a:solidFill>
                <a:srgbClr val="820C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57338"/>
            <a:ext cx="3059113" cy="230505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3600" b="1" smtClean="0">
                <a:solidFill>
                  <a:srgbClr val="006600"/>
                </a:solidFill>
                <a:latin typeface="Monotype Corsiva" pitchFamily="66" charset="0"/>
              </a:rPr>
              <a:t>make </a:t>
            </a:r>
            <a:endParaRPr lang="ru-RU" sz="3600" b="1" smtClean="0">
              <a:solidFill>
                <a:srgbClr val="006600"/>
              </a:solidFill>
              <a:latin typeface="Monotype Corsiva" pitchFamily="66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2800" b="1" smtClean="0">
                <a:latin typeface="Monotype Corsiva" pitchFamily="66" charset="0"/>
              </a:rPr>
              <a:t>(</a:t>
            </a:r>
            <a:r>
              <a:rPr lang="ru-RU" sz="2800" b="1" smtClean="0">
                <a:latin typeface="Monotype Corsiva" pitchFamily="66" charset="0"/>
              </a:rPr>
              <a:t>заставлять</a:t>
            </a:r>
            <a:r>
              <a:rPr lang="en-US" sz="2800" b="1" smtClean="0">
                <a:latin typeface="Monotype Corsiva" pitchFamily="66" charset="0"/>
              </a:rPr>
              <a:t>)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3600" b="1" smtClean="0">
                <a:solidFill>
                  <a:srgbClr val="006600"/>
                </a:solidFill>
                <a:latin typeface="Monotype Corsiva" pitchFamily="66" charset="0"/>
              </a:rPr>
              <a:t>let</a:t>
            </a:r>
            <a:r>
              <a:rPr lang="ru-RU" sz="3600" b="1" smtClean="0">
                <a:solidFill>
                  <a:srgbClr val="006600"/>
                </a:solidFill>
                <a:latin typeface="Monotype Corsiva" pitchFamily="66" charset="0"/>
              </a:rPr>
              <a:t>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latin typeface="Monotype Corsiva" pitchFamily="66" charset="0"/>
              </a:rPr>
              <a:t>(разрешать)</a:t>
            </a:r>
            <a:endParaRPr lang="en-US" sz="2800" b="1" smtClean="0">
              <a:latin typeface="Monotype Corsiva" pitchFamily="66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smtClean="0">
              <a:latin typeface="Monotype Corsiva" pitchFamily="66" charset="0"/>
            </a:endParaRPr>
          </a:p>
        </p:txBody>
      </p:sp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3132138" y="981075"/>
            <a:ext cx="2735262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2600" b="1" i="1">
                <a:solidFill>
                  <a:srgbClr val="1C055B"/>
                </a:solidFill>
                <a:latin typeface="Trebuchet MS" pitchFamily="34" charset="0"/>
              </a:rPr>
              <a:t>noun/name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600" b="1" i="1">
                <a:solidFill>
                  <a:srgbClr val="1C055B"/>
                </a:solidFill>
                <a:latin typeface="Trebuchet MS" pitchFamily="34" charset="0"/>
              </a:rPr>
              <a:t>you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600" b="1" i="1">
                <a:solidFill>
                  <a:srgbClr val="1C055B"/>
                </a:solidFill>
                <a:latin typeface="Trebuchet MS" pitchFamily="34" charset="0"/>
              </a:rPr>
              <a:t>them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600" b="1" i="1">
                <a:solidFill>
                  <a:srgbClr val="1C055B"/>
                </a:solidFill>
                <a:latin typeface="Trebuchet MS" pitchFamily="34" charset="0"/>
              </a:rPr>
              <a:t>us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600" b="1" i="1">
                <a:solidFill>
                  <a:srgbClr val="1C055B"/>
                </a:solidFill>
                <a:latin typeface="Trebuchet MS" pitchFamily="34" charset="0"/>
              </a:rPr>
              <a:t>me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600" b="1" i="1">
                <a:solidFill>
                  <a:srgbClr val="1C055B"/>
                </a:solidFill>
                <a:latin typeface="Trebuchet MS" pitchFamily="34" charset="0"/>
              </a:rPr>
              <a:t>him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600" b="1" i="1">
                <a:solidFill>
                  <a:srgbClr val="1C055B"/>
                </a:solidFill>
                <a:latin typeface="Trebuchet MS" pitchFamily="34" charset="0"/>
              </a:rPr>
              <a:t>her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600" b="1" i="1">
                <a:solidFill>
                  <a:srgbClr val="1C055B"/>
                </a:solidFill>
                <a:latin typeface="Trebuchet MS" pitchFamily="34" charset="0"/>
              </a:rPr>
              <a:t>it</a:t>
            </a:r>
            <a:endParaRPr lang="ru-RU" sz="2600" b="1" i="1">
              <a:solidFill>
                <a:srgbClr val="1C055B"/>
              </a:solidFill>
              <a:latin typeface="Trebuchet MS" pitchFamily="34" charset="0"/>
            </a:endParaRPr>
          </a:p>
        </p:txBody>
      </p:sp>
      <p:sp>
        <p:nvSpPr>
          <p:cNvPr id="22532" name="AutoShape 5"/>
          <p:cNvSpPr>
            <a:spLocks noChangeArrowheads="1"/>
          </p:cNvSpPr>
          <p:nvPr/>
        </p:nvSpPr>
        <p:spPr bwMode="auto">
          <a:xfrm>
            <a:off x="6372225" y="2349500"/>
            <a:ext cx="647700" cy="576263"/>
          </a:xfrm>
          <a:prstGeom prst="plus">
            <a:avLst>
              <a:gd name="adj" fmla="val 36741"/>
            </a:avLst>
          </a:prstGeom>
          <a:solidFill>
            <a:srgbClr val="F896A6"/>
          </a:solidFill>
          <a:ln w="9525">
            <a:miter lim="800000"/>
            <a:headEnd/>
            <a:tailEnd/>
          </a:ln>
          <a:scene3d>
            <a:camera prst="legacyPerspectiveTop">
              <a:rot lat="0" lon="300000" rev="0"/>
            </a:camera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896A6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ru-RU">
              <a:solidFill>
                <a:srgbClr val="660066"/>
              </a:solidFill>
            </a:endParaRPr>
          </a:p>
        </p:txBody>
      </p:sp>
      <p:sp>
        <p:nvSpPr>
          <p:cNvPr id="22533" name="Line 6"/>
          <p:cNvSpPr>
            <a:spLocks noChangeShapeType="1"/>
          </p:cNvSpPr>
          <p:nvPr/>
        </p:nvSpPr>
        <p:spPr bwMode="auto">
          <a:xfrm>
            <a:off x="3059113" y="1052513"/>
            <a:ext cx="0" cy="3744912"/>
          </a:xfrm>
          <a:prstGeom prst="line">
            <a:avLst/>
          </a:prstGeom>
          <a:noFill/>
          <a:ln w="28575">
            <a:solidFill>
              <a:srgbClr val="4D0305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4" name="WordArt 7"/>
          <p:cNvSpPr>
            <a:spLocks noChangeArrowheads="1" noChangeShapeType="1" noTextEdit="1"/>
          </p:cNvSpPr>
          <p:nvPr/>
        </p:nvSpPr>
        <p:spPr bwMode="auto">
          <a:xfrm rot="5400000">
            <a:off x="7235826" y="2205037"/>
            <a:ext cx="1223962" cy="792163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  <a:scene3d>
              <a:camera prst="legacyPerspectiveTop"/>
              <a:lightRig rig="legacyFlat3" dir="b"/>
            </a:scene3d>
            <a:sp3d extrusionH="887400" prstMaterial="legacyMatte">
              <a:extrusionClr>
                <a:srgbClr val="990033"/>
              </a:extrusionClr>
            </a:sp3d>
          </a:bodyPr>
          <a:lstStyle/>
          <a:p>
            <a:pPr algn="ctr" fontAlgn="auto"/>
            <a:r>
              <a:rPr lang="en-US" sz="3600" b="1" kern="10">
                <a:ln w="9525">
                  <a:round/>
                  <a:headEnd/>
                  <a:tailEnd/>
                </a:ln>
                <a:solidFill>
                  <a:srgbClr val="990033"/>
                </a:solidFill>
                <a:latin typeface="Bookman Old Style"/>
              </a:rPr>
              <a:t>V</a:t>
            </a:r>
            <a:endParaRPr lang="ru-RU" sz="3600" b="1" kern="10">
              <a:ln w="9525">
                <a:round/>
                <a:headEnd/>
                <a:tailEnd/>
              </a:ln>
              <a:solidFill>
                <a:srgbClr val="990033"/>
              </a:solidFill>
              <a:latin typeface="Bookman Old Style"/>
            </a:endParaRPr>
          </a:p>
        </p:txBody>
      </p:sp>
      <p:sp>
        <p:nvSpPr>
          <p:cNvPr id="22535" name="AutoShape 8"/>
          <p:cNvSpPr>
            <a:spLocks noChangeArrowheads="1"/>
          </p:cNvSpPr>
          <p:nvPr/>
        </p:nvSpPr>
        <p:spPr bwMode="auto">
          <a:xfrm>
            <a:off x="395288" y="-100013"/>
            <a:ext cx="1439862" cy="1512888"/>
          </a:xfrm>
          <a:prstGeom prst="irregularSeal2">
            <a:avLst/>
          </a:prstGeom>
          <a:solidFill>
            <a:srgbClr val="F896A6"/>
          </a:solidFill>
          <a:ln w="9525">
            <a:miter lim="800000"/>
            <a:headEnd/>
            <a:tailEnd/>
          </a:ln>
          <a:scene3d>
            <a:camera prst="legacyPerspectiveFront">
              <a:rot lat="20099994" lon="20099994" rev="0"/>
            </a:camera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rgbClr val="F896A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US" sz="4800" b="1">
                <a:solidFill>
                  <a:srgbClr val="670D2B"/>
                </a:solidFill>
                <a:latin typeface="Times New Roman" pitchFamily="18" charset="0"/>
              </a:rPr>
              <a:t>III</a:t>
            </a:r>
            <a:endParaRPr lang="ru-RU" sz="4800" b="1">
              <a:solidFill>
                <a:srgbClr val="670D2B"/>
              </a:solidFill>
              <a:latin typeface="Times New Roman" pitchFamily="18" charset="0"/>
            </a:endParaRPr>
          </a:p>
        </p:txBody>
      </p:sp>
      <p:sp>
        <p:nvSpPr>
          <p:cNvPr id="22536" name="Line 9"/>
          <p:cNvSpPr>
            <a:spLocks noChangeShapeType="1"/>
          </p:cNvSpPr>
          <p:nvPr/>
        </p:nvSpPr>
        <p:spPr bwMode="auto">
          <a:xfrm>
            <a:off x="5940425" y="1052513"/>
            <a:ext cx="0" cy="3744912"/>
          </a:xfrm>
          <a:prstGeom prst="line">
            <a:avLst/>
          </a:prstGeom>
          <a:noFill/>
          <a:ln w="28575">
            <a:solidFill>
              <a:srgbClr val="4D0305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7" name="Text Box 10"/>
          <p:cNvSpPr txBox="1">
            <a:spLocks noChangeArrowheads="1"/>
          </p:cNvSpPr>
          <p:nvPr/>
        </p:nvSpPr>
        <p:spPr bwMode="auto">
          <a:xfrm>
            <a:off x="36513" y="5157788"/>
            <a:ext cx="446405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i="1">
                <a:latin typeface="Trebuchet MS" pitchFamily="34" charset="0"/>
              </a:rPr>
              <a:t>Мои родители </a:t>
            </a:r>
            <a:r>
              <a:rPr lang="ru-RU" sz="2000" b="1" i="1">
                <a:solidFill>
                  <a:srgbClr val="006600"/>
                </a:solidFill>
                <a:latin typeface="Trebuchet MS" pitchFamily="34" charset="0"/>
              </a:rPr>
              <a:t>заставляют</a:t>
            </a:r>
            <a:r>
              <a:rPr lang="ru-RU" sz="2000" i="1">
                <a:latin typeface="Trebuchet MS" pitchFamily="34" charset="0"/>
              </a:rPr>
              <a:t> </a:t>
            </a:r>
            <a:r>
              <a:rPr lang="ru-RU" sz="2000" i="1" u="sng">
                <a:solidFill>
                  <a:srgbClr val="1C055B"/>
                </a:solidFill>
                <a:latin typeface="Trebuchet MS" pitchFamily="34" charset="0"/>
              </a:rPr>
              <a:t>меня убирать</a:t>
            </a:r>
            <a:r>
              <a:rPr lang="ru-RU" sz="2000" i="1">
                <a:latin typeface="Trebuchet MS" pitchFamily="34" charset="0"/>
              </a:rPr>
              <a:t> кровать каждое утро.</a:t>
            </a:r>
          </a:p>
          <a:p>
            <a:pPr>
              <a:spcBef>
                <a:spcPct val="50000"/>
              </a:spcBef>
            </a:pPr>
            <a:r>
              <a:rPr lang="en-US" sz="2000" i="1">
                <a:latin typeface="Trebuchet MS" pitchFamily="34" charset="0"/>
              </a:rPr>
              <a:t>My parents </a:t>
            </a:r>
            <a:r>
              <a:rPr lang="en-US" sz="2000" b="1" i="1">
                <a:solidFill>
                  <a:srgbClr val="006600"/>
                </a:solidFill>
                <a:latin typeface="Trebuchet MS" pitchFamily="34" charset="0"/>
              </a:rPr>
              <a:t>made</a:t>
            </a:r>
            <a:r>
              <a:rPr lang="en-US" sz="2000" i="1">
                <a:latin typeface="Trebuchet MS" pitchFamily="34" charset="0"/>
              </a:rPr>
              <a:t> </a:t>
            </a:r>
            <a:r>
              <a:rPr lang="en-US" sz="2000" i="1" u="sng">
                <a:solidFill>
                  <a:srgbClr val="1C055B"/>
                </a:solidFill>
                <a:latin typeface="Trebuchet MS" pitchFamily="34" charset="0"/>
              </a:rPr>
              <a:t>me do</a:t>
            </a:r>
            <a:r>
              <a:rPr lang="en-US" sz="2000" i="1">
                <a:latin typeface="Trebuchet MS" pitchFamily="34" charset="0"/>
              </a:rPr>
              <a:t> my bed every morning.</a:t>
            </a:r>
            <a:endParaRPr lang="ru-RU" sz="2000" i="1">
              <a:latin typeface="Trebuchet MS" pitchFamily="34" charset="0"/>
            </a:endParaRPr>
          </a:p>
        </p:txBody>
      </p:sp>
      <p:sp>
        <p:nvSpPr>
          <p:cNvPr id="22538" name="Text Box 11"/>
          <p:cNvSpPr txBox="1">
            <a:spLocks noChangeArrowheads="1"/>
          </p:cNvSpPr>
          <p:nvPr/>
        </p:nvSpPr>
        <p:spPr bwMode="auto">
          <a:xfrm>
            <a:off x="4356100" y="5157788"/>
            <a:ext cx="489585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i="1">
                <a:latin typeface="Trebuchet MS" pitchFamily="34" charset="0"/>
              </a:rPr>
              <a:t>Не могли бы Вы </a:t>
            </a:r>
            <a:r>
              <a:rPr lang="ru-RU" sz="2000" b="1" i="1">
                <a:solidFill>
                  <a:srgbClr val="006600"/>
                </a:solidFill>
                <a:latin typeface="Trebuchet MS" pitchFamily="34" charset="0"/>
              </a:rPr>
              <a:t>разрешить</a:t>
            </a:r>
            <a:r>
              <a:rPr lang="ru-RU" sz="2000" i="1">
                <a:latin typeface="Trebuchet MS" pitchFamily="34" charset="0"/>
              </a:rPr>
              <a:t> </a:t>
            </a:r>
            <a:r>
              <a:rPr lang="ru-RU" sz="2000" i="1" u="sng">
                <a:solidFill>
                  <a:srgbClr val="000066"/>
                </a:solidFill>
                <a:latin typeface="Trebuchet MS" pitchFamily="34" charset="0"/>
              </a:rPr>
              <a:t>ей пойти</a:t>
            </a:r>
            <a:r>
              <a:rPr lang="ru-RU" sz="2000" i="1">
                <a:latin typeface="Trebuchet MS" pitchFamily="34" charset="0"/>
              </a:rPr>
              <a:t> с нами в клуб сегодня вечером?</a:t>
            </a:r>
          </a:p>
          <a:p>
            <a:pPr>
              <a:spcBef>
                <a:spcPct val="50000"/>
              </a:spcBef>
            </a:pPr>
            <a:r>
              <a:rPr lang="en-US" sz="2000" i="1">
                <a:latin typeface="Trebuchet MS" pitchFamily="34" charset="0"/>
              </a:rPr>
              <a:t>Could you </a:t>
            </a:r>
            <a:r>
              <a:rPr lang="en-US" sz="2000" b="1" i="1">
                <a:solidFill>
                  <a:srgbClr val="006600"/>
                </a:solidFill>
                <a:latin typeface="Trebuchet MS" pitchFamily="34" charset="0"/>
              </a:rPr>
              <a:t>let</a:t>
            </a:r>
            <a:r>
              <a:rPr lang="en-US" sz="2000" i="1">
                <a:latin typeface="Trebuchet MS" pitchFamily="34" charset="0"/>
              </a:rPr>
              <a:t> </a:t>
            </a:r>
            <a:r>
              <a:rPr lang="en-US" sz="2000" i="1" u="sng">
                <a:solidFill>
                  <a:srgbClr val="1C055B"/>
                </a:solidFill>
                <a:latin typeface="Trebuchet MS" pitchFamily="34" charset="0"/>
              </a:rPr>
              <a:t>her go</a:t>
            </a:r>
            <a:r>
              <a:rPr lang="en-US" sz="2000" i="1">
                <a:latin typeface="Trebuchet MS" pitchFamily="34" charset="0"/>
              </a:rPr>
              <a:t> clubbing with us</a:t>
            </a:r>
            <a:r>
              <a:rPr lang="ru-RU" sz="2000" i="1">
                <a:latin typeface="Trebuchet MS" pitchFamily="34" charset="0"/>
              </a:rPr>
              <a:t> </a:t>
            </a:r>
            <a:r>
              <a:rPr lang="en-US" sz="2000" i="1">
                <a:latin typeface="Trebuchet MS" pitchFamily="34" charset="0"/>
              </a:rPr>
              <a:t>tonight</a:t>
            </a:r>
            <a:r>
              <a:rPr lang="ru-RU" sz="2000" i="1">
                <a:latin typeface="Trebuchet MS" pitchFamily="34" charset="0"/>
              </a:rPr>
              <a:t>?</a:t>
            </a:r>
          </a:p>
        </p:txBody>
      </p:sp>
      <p:sp>
        <p:nvSpPr>
          <p:cNvPr id="22539" name="Text Box 12"/>
          <p:cNvSpPr txBox="1">
            <a:spLocks noChangeArrowheads="1"/>
          </p:cNvSpPr>
          <p:nvPr/>
        </p:nvSpPr>
        <p:spPr bwMode="auto">
          <a:xfrm>
            <a:off x="1331913" y="4724400"/>
            <a:ext cx="12239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i="1">
                <a:solidFill>
                  <a:srgbClr val="4D0305"/>
                </a:solidFill>
                <a:latin typeface="Trebuchet MS" pitchFamily="34" charset="0"/>
              </a:rPr>
              <a:t>make</a:t>
            </a:r>
            <a:endParaRPr lang="ru-RU" sz="2800" i="1">
              <a:solidFill>
                <a:srgbClr val="4D0305"/>
              </a:solidFill>
              <a:latin typeface="Trebuchet MS" pitchFamily="34" charset="0"/>
            </a:endParaRPr>
          </a:p>
        </p:txBody>
      </p:sp>
      <p:sp>
        <p:nvSpPr>
          <p:cNvPr id="22540" name="Text Box 14"/>
          <p:cNvSpPr txBox="1">
            <a:spLocks noChangeArrowheads="1"/>
          </p:cNvSpPr>
          <p:nvPr/>
        </p:nvSpPr>
        <p:spPr bwMode="auto">
          <a:xfrm>
            <a:off x="6300788" y="4724400"/>
            <a:ext cx="12239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i="1">
                <a:solidFill>
                  <a:srgbClr val="4D0305"/>
                </a:solidFill>
                <a:latin typeface="Trebuchet MS" pitchFamily="34" charset="0"/>
              </a:rPr>
              <a:t>let</a:t>
            </a:r>
            <a:endParaRPr lang="ru-RU" sz="2800" i="1">
              <a:solidFill>
                <a:srgbClr val="4D0305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64" name="Picture 4" descr="j043238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092950" y="188913"/>
            <a:ext cx="1819275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3554" name="WordArt 5"/>
          <p:cNvSpPr>
            <a:spLocks noChangeArrowheads="1" noChangeShapeType="1" noTextEdit="1"/>
          </p:cNvSpPr>
          <p:nvPr/>
        </p:nvSpPr>
        <p:spPr bwMode="auto">
          <a:xfrm>
            <a:off x="468313" y="2035175"/>
            <a:ext cx="6119812" cy="319405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60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Comic Sans MS"/>
              </a:rPr>
              <a:t>THE END</a:t>
            </a:r>
            <a:endParaRPr lang="ru-RU" sz="60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Comic Sans MS"/>
            </a:endParaRPr>
          </a:p>
        </p:txBody>
      </p:sp>
      <p:sp>
        <p:nvSpPr>
          <p:cNvPr id="194566" name="Text Box 6"/>
          <p:cNvSpPr txBox="1">
            <a:spLocks noChangeArrowheads="1"/>
          </p:cNvSpPr>
          <p:nvPr/>
        </p:nvSpPr>
        <p:spPr bwMode="auto">
          <a:xfrm>
            <a:off x="6526565" y="6412508"/>
            <a:ext cx="2544286" cy="369331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b="1" i="1">
                <a:solidFill>
                  <a:srgbClr val="006600"/>
                </a:solidFill>
                <a:cs typeface="Arial" charset="0"/>
              </a:rPr>
              <a:t>by Tupikov T.</a:t>
            </a:r>
            <a:endParaRPr lang="ru-RU" b="1" i="1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6_Бумаж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6_Бумажная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1496</TotalTime>
  <Words>188</Words>
  <Application>Microsoft Office PowerPoint</Application>
  <PresentationFormat>Экран (4:3)</PresentationFormat>
  <Paragraphs>72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5</vt:i4>
      </vt:variant>
    </vt:vector>
  </HeadingPairs>
  <TitlesOfParts>
    <vt:vector size="16" baseType="lpstr">
      <vt:lpstr>Arial</vt:lpstr>
      <vt:lpstr>Calibri</vt:lpstr>
      <vt:lpstr>Wingdings 2</vt:lpstr>
      <vt:lpstr>Monotype Corsiva</vt:lpstr>
      <vt:lpstr>Trebuchet MS</vt:lpstr>
      <vt:lpstr>Times New Roman</vt:lpstr>
      <vt:lpstr>Arial Unicode MS</vt:lpstr>
      <vt:lpstr>Оформление по умолчанию</vt:lpstr>
      <vt:lpstr>6_Бумажная</vt:lpstr>
      <vt:lpstr>6_Бумажная</vt:lpstr>
      <vt:lpstr>6_Бумажная</vt:lpstr>
      <vt:lpstr>Слайд 1</vt:lpstr>
      <vt:lpstr>The verbs of wish (с глаголами желания)</vt:lpstr>
      <vt:lpstr>The verbs of perception (с глаголами чувственного восприятия)</vt:lpstr>
      <vt:lpstr>Make and Let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Zver</dc:creator>
  <cp:lastModifiedBy>andrei</cp:lastModifiedBy>
  <cp:revision>101</cp:revision>
  <dcterms:created xsi:type="dcterms:W3CDTF">2008-05-25T11:10:20Z</dcterms:created>
  <dcterms:modified xsi:type="dcterms:W3CDTF">2017-09-11T11:32:29Z</dcterms:modified>
</cp:coreProperties>
</file>