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63" r:id="rId3"/>
    <p:sldId id="269" r:id="rId4"/>
    <p:sldId id="264" r:id="rId5"/>
    <p:sldId id="265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>
            <a:extLst>
              <a:ext uri="{FF2B5EF4-FFF2-40B4-BE49-F238E27FC236}">
                <a16:creationId xmlns:a16="http://schemas.microsoft.com/office/drawing/2014/main" id="{0E5E9C77-ADFE-4ED4-A699-B94743CB00DB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6" descr="SD-PanelTitle-V.png">
              <a:extLst>
                <a:ext uri="{FF2B5EF4-FFF2-40B4-BE49-F238E27FC236}">
                  <a16:creationId xmlns:a16="http://schemas.microsoft.com/office/drawing/2014/main" id="{6619ABF6-5F58-4E17-B4B5-428E564363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BFCE43A4-26F4-4F16-8488-55489EA28DD1}"/>
                </a:ext>
              </a:extLst>
            </p:cNvPr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1" descr="HDRibbonTitle-UniformTrim.png">
              <a:extLst>
                <a:ext uri="{FF2B5EF4-FFF2-40B4-BE49-F238E27FC236}">
                  <a16:creationId xmlns:a16="http://schemas.microsoft.com/office/drawing/2014/main" id="{475A7C88-A9BE-4D77-AECA-951E16A5CB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"/>
            <a:stretch>
              <a:fillRect/>
            </a:stretch>
          </p:blipFill>
          <p:spPr bwMode="auto">
            <a:xfrm rot="5400000">
              <a:off x="3739196" y="525780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3" descr="HDRibbonTitle-UniformTrim.png">
              <a:extLst>
                <a:ext uri="{FF2B5EF4-FFF2-40B4-BE49-F238E27FC236}">
                  <a16:creationId xmlns:a16="http://schemas.microsoft.com/office/drawing/2014/main" id="{89A1FB57-A6AD-4D44-ADFF-1CFA1F022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"/>
            <a:stretch>
              <a:fillRect/>
            </a:stretch>
          </p:blipFill>
          <p:spPr bwMode="auto">
            <a:xfrm rot="5400000">
              <a:off x="3739196" y="5719572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14">
            <a:extLst>
              <a:ext uri="{FF2B5EF4-FFF2-40B4-BE49-F238E27FC236}">
                <a16:creationId xmlns:a16="http://schemas.microsoft.com/office/drawing/2014/main" id="{470B8FC5-5BC4-46B2-8AEF-EB3EE5F0DE9F}"/>
              </a:ext>
            </a:extLst>
          </p:cNvPr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F8E86BE-DD5A-406E-A951-696DB59FD9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DCBDAF8-D302-4750-BD2A-F314F13A1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DCE7A86-5895-449E-BD06-2DAC011F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97CA5-C784-46CB-ABE4-E4B906D2AA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4966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A4CECB2-9D60-4FBA-8822-BE64615E5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ABECDA-19E3-45A4-9525-0A3776F5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EAD9EB-0942-48F6-BD64-A1C99F7A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D7711-EE92-40BC-A3C6-9EE072BA81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737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>
            <a:extLst>
              <a:ext uri="{FF2B5EF4-FFF2-40B4-BE49-F238E27FC236}">
                <a16:creationId xmlns:a16="http://schemas.microsoft.com/office/drawing/2014/main" id="{B89243FB-90C0-42A1-9FE3-6A87180A3970}"/>
              </a:ext>
            </a:extLst>
          </p:cNvPr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B9F7FD-5F3B-4F0B-B065-F5EF1B4EE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6F94791-2402-46EF-BCDE-5C90F0507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6D6612C-0D5D-4876-97AF-2BA1ADF4D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F4C1A-35B4-47CB-A404-42459D98A0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5068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AB59ADF-F373-43EA-89DB-32893F4D0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7200"/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D9A45C-53ED-49EE-909E-86A749CCA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7200"/>
              <a:t>”</a:t>
            </a:r>
          </a:p>
        </p:txBody>
      </p:sp>
      <p:cxnSp>
        <p:nvCxnSpPr>
          <p:cNvPr id="7" name="Straight Connector 18">
            <a:extLst>
              <a:ext uri="{FF2B5EF4-FFF2-40B4-BE49-F238E27FC236}">
                <a16:creationId xmlns:a16="http://schemas.microsoft.com/office/drawing/2014/main" id="{B36FCD35-C4E6-4C28-AEBB-199CEE7146D9}"/>
              </a:ext>
            </a:extLst>
          </p:cNvPr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9A13B67-EF4D-42A0-8F67-02E03EB784A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6251F6B-EB62-4DD9-9B98-E3652C28E4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B029815-3A30-4197-8C5E-1A758DFFDB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B6B47-5559-4801-8EBA-CBE17419C0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6995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D4620-168B-4652-AE05-BFE62655E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F7BB3-B2B3-401E-80D3-548D36EED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AE6D6-1B1F-413F-A2B5-CBBB13640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5D59E-FBB9-4B20-BA96-54DDA7812D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2313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AE3942B-6BC1-4499-9092-EFDA30823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/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05F31B-EEA1-4FE5-AC41-D1ECB12DA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/>
              <a:t>”</a:t>
            </a:r>
          </a:p>
        </p:txBody>
      </p:sp>
      <p:cxnSp>
        <p:nvCxnSpPr>
          <p:cNvPr id="7" name="Straight Connector 25">
            <a:extLst>
              <a:ext uri="{FF2B5EF4-FFF2-40B4-BE49-F238E27FC236}">
                <a16:creationId xmlns:a16="http://schemas.microsoft.com/office/drawing/2014/main" id="{0B1C9A2C-CD41-42B4-BDE2-3A27AA8E2D3C}"/>
              </a:ext>
            </a:extLst>
          </p:cNvPr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6C912D6-3296-4293-AAC5-DC19DA60C38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8B73734-FE02-48A5-85F2-4599E1B10E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3DA0A40-BE05-473B-85B7-56866FA2D1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DA490-895F-4A75-8838-9F0E98A8C5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8172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07411A36-4ABE-4152-95D2-9331E39740C0}"/>
              </a:ext>
            </a:extLst>
          </p:cNvPr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2806C7D-007F-4590-AD92-58BE3193D4C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5C8AF61-FC1D-4A4E-B340-793539E269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29EFF-50E1-49BF-8384-9049AC5A8C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59EDB-609A-4C6F-8C96-52CEC37A6B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8985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70FBDD68-9882-44FF-A047-77E9B0D5439D}"/>
              </a:ext>
            </a:extLst>
          </p:cNvPr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FEA91AC-B2AB-423A-A123-4DC68A9AB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3B4080D-7DD6-4E59-B2CC-5ACEB901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1B1C0A-71D2-4E03-868B-9BB71F9A3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F2753-27AC-4D90-8559-AE70A1B9C0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7193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DB14EF89-6FA6-4CDF-AAF2-A5DD4305B80D}"/>
              </a:ext>
            </a:extLst>
          </p:cNvPr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974137-0FD3-41FC-8C81-45261C46C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ED79AF-C708-45F7-BCBD-AEAEEB84A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A3E80A-E3F8-4A59-8AA1-F1D89C4DB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FAD81-B324-4828-B9D3-98A2EC34CF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678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4E5D3C50-BE0C-49E9-874D-345A869968D1}"/>
              </a:ext>
            </a:extLst>
          </p:cNvPr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104E359-F0A7-4EF1-8CB6-1A1A89435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4F09F0-998C-4D3C-A2FF-4CEF6E55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5298D0-4934-451D-8167-155E40D2A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D4B5F-8CD9-475C-B343-F7E2AFA567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018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>
            <a:extLst>
              <a:ext uri="{FF2B5EF4-FFF2-40B4-BE49-F238E27FC236}">
                <a16:creationId xmlns:a16="http://schemas.microsoft.com/office/drawing/2014/main" id="{6D36E682-8729-48CD-8BD9-0FE5F0371DC9}"/>
              </a:ext>
            </a:extLst>
          </p:cNvPr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6899F2-88BF-45DE-B535-FC6162DD5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4EDE16-933A-4AF4-A8ED-F25935230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C9BF6E-D240-494D-B0FC-77AB1F4EC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DAD8A-4EB2-4AAB-B601-07D0C3C8AE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649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F17A248B-424F-4857-8C17-400C58C43D91}"/>
              </a:ext>
            </a:extLst>
          </p:cNvPr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91B4D789-A138-4610-A02F-FD322C480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AC55FC79-CC49-44F5-8B52-D8CF4BFA7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5CB9902-5C7F-42FE-A35C-FE27089AA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633F1-CCA6-4BD6-B13D-32202F59B2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377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>
            <a:extLst>
              <a:ext uri="{FF2B5EF4-FFF2-40B4-BE49-F238E27FC236}">
                <a16:creationId xmlns:a16="http://schemas.microsoft.com/office/drawing/2014/main" id="{ECC84AB7-C3D4-4F40-B416-C5DE91CB5176}"/>
              </a:ext>
            </a:extLst>
          </p:cNvPr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CBF620C7-B994-4A39-A2FC-D018AAF42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81880CFE-B13E-44F9-BC70-9612BE5AF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C9C3E677-A716-47C4-91CF-27B5BBAF5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140F2-6B3A-4A81-B54F-8C777ACE6B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774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>
            <a:extLst>
              <a:ext uri="{FF2B5EF4-FFF2-40B4-BE49-F238E27FC236}">
                <a16:creationId xmlns:a16="http://schemas.microsoft.com/office/drawing/2014/main" id="{B3D20A0C-2A84-489A-94B9-353A6C4FBAF9}"/>
              </a:ext>
            </a:extLst>
          </p:cNvPr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B8725547-154D-4EF6-A5E5-6AE5BBEC7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13D6FA09-51C2-4FE7-9A28-8930E628F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D01F6FF8-0FAA-4904-ACAA-6BA0CF17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B1F1B-0780-47B7-971C-8F49AE75FA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095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E5FE0B8-C428-4B1E-B04E-44DB033BE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041D833-4C13-4C21-A991-3056D13EC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07A7742-B662-4AF1-80BC-33AC7D8C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4C032-C57C-4094-BCC8-A514F8078B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924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>
            <a:extLst>
              <a:ext uri="{FF2B5EF4-FFF2-40B4-BE49-F238E27FC236}">
                <a16:creationId xmlns:a16="http://schemas.microsoft.com/office/drawing/2014/main" id="{58BFACDE-223A-4DBC-93E9-BE03BCEDA0A3}"/>
              </a:ext>
            </a:extLst>
          </p:cNvPr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A0CD88BC-41D9-4A2F-9A46-45A08D22E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C5945ED6-AC1E-4FAF-9BED-7DAAB63C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1A6A56EE-A98D-4D1F-AD7A-8EB54BD9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6AFD0-4BBA-46BE-A54B-58A920D780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4395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9E82C2-984B-4C5D-BF5D-36027C0D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8CC5482-ABD4-4102-A8D7-59F5BED9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93C214-06F7-4159-9E9A-D68C69DB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0E09A-957D-4914-AA71-A50A2F20D6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342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>
            <a:extLst>
              <a:ext uri="{FF2B5EF4-FFF2-40B4-BE49-F238E27FC236}">
                <a16:creationId xmlns:a16="http://schemas.microsoft.com/office/drawing/2014/main" id="{464E38DB-EAF2-44D2-9127-0856EBBCD8F2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1"/>
          </a:xfrm>
        </p:grpSpPr>
        <p:pic>
          <p:nvPicPr>
            <p:cNvPr id="1032" name="Picture 7" descr="SD-PanelContent-V.png">
              <a:extLst>
                <a:ext uri="{FF2B5EF4-FFF2-40B4-BE49-F238E27FC236}">
                  <a16:creationId xmlns:a16="http://schemas.microsoft.com/office/drawing/2014/main" id="{B114B4D0-32FE-486A-9ABA-527F37C482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19241FB-C860-4898-A14E-CDECE043365B}"/>
                </a:ext>
              </a:extLst>
            </p:cNvPr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>
              <a:extLst>
                <a:ext uri="{FF2B5EF4-FFF2-40B4-BE49-F238E27FC236}">
                  <a16:creationId xmlns:a16="http://schemas.microsoft.com/office/drawing/2014/main" id="{30AE1DAB-B7F1-480F-B273-486AF630B9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21675" y="39689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>
              <a:extLst>
                <a:ext uri="{FF2B5EF4-FFF2-40B4-BE49-F238E27FC236}">
                  <a16:creationId xmlns:a16="http://schemas.microsoft.com/office/drawing/2014/main" id="{B48C490E-5310-4F02-AFBD-67AEC8D757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21675" y="6211888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B52D3981-A943-47C5-9F27-7B1D047A4B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D378A95F-FEBC-4883-9C0E-4161869792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DD02F-3AE6-414F-8949-9519B230A4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880A8-A8E0-4ABD-B364-427BE06240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67B17-B0ED-476F-A65F-4ACC21BE89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C64EAB6-809C-4D29-B9E7-0379D0E43E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55" r:id="rId7"/>
    <p:sldLayoutId id="2147483865" r:id="rId8"/>
    <p:sldLayoutId id="2147483856" r:id="rId9"/>
    <p:sldLayoutId id="2147483857" r:id="rId10"/>
    <p:sldLayoutId id="2147483866" r:id="rId11"/>
    <p:sldLayoutId id="2147483867" r:id="rId12"/>
    <p:sldLayoutId id="2147483858" r:id="rId13"/>
    <p:sldLayoutId id="2147483868" r:id="rId14"/>
    <p:sldLayoutId id="2147483869" r:id="rId15"/>
    <p:sldLayoutId id="2147483870" r:id="rId16"/>
    <p:sldLayoutId id="2147483871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>
            <a:extLst>
              <a:ext uri="{FF2B5EF4-FFF2-40B4-BE49-F238E27FC236}">
                <a16:creationId xmlns:a16="http://schemas.microsoft.com/office/drawing/2014/main" id="{23EC68B2-40F4-4032-9D14-20611A768F5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209800" y="2667000"/>
            <a:ext cx="5029200" cy="19351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D0D0D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Franklin Gothic Medium" panose="020B0603020102020204" pitchFamily="34" charset="0"/>
              </a:rPr>
              <a:t>Государство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>
            <a:extLst>
              <a:ext uri="{FF2B5EF4-FFF2-40B4-BE49-F238E27FC236}">
                <a16:creationId xmlns:a16="http://schemas.microsoft.com/office/drawing/2014/main" id="{3A264F5A-D8AE-4CD3-B077-4945E3720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743200"/>
            <a:ext cx="82454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Государство – это политико-территориальная суверенная организация публичной власти, располагающая специальным аппаратом и обязательной для исполнения всеми гражданами волей.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>
            <a:extLst>
              <a:ext uri="{FF2B5EF4-FFF2-40B4-BE49-F238E27FC236}">
                <a16:creationId xmlns:a16="http://schemas.microsoft.com/office/drawing/2014/main" id="{FC2A9249-BFAD-42D5-92AF-04B741758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80988"/>
            <a:ext cx="8610600" cy="657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1A0586EF-9554-4B3A-944B-6F1E931BA9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ova Cond" panose="020B0506020202020204" pitchFamily="34" charset="0"/>
              </a:rPr>
              <a:t>Признаки государства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9CF96FD-F9C3-40C9-8E80-BDE5117E94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Основными</a:t>
            </a:r>
            <a:r>
              <a:rPr lang="ru-RU" altLang="ru-RU" b="1"/>
              <a:t> признаками государства</a:t>
            </a:r>
            <a:r>
              <a:rPr lang="ru-RU" altLang="ru-RU"/>
              <a:t> являются: наличие определенной территории, суверенитет, широкая социальная база, монополия на легитимное насилие, право сбора налогов, публичный характер власти, наличие государственной символики.</a:t>
            </a:r>
          </a:p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0640E97-C2DC-45E2-AF05-8BE511E74F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государства</a:t>
            </a:r>
          </a:p>
        </p:txBody>
      </p:sp>
      <p:sp>
        <p:nvSpPr>
          <p:cNvPr id="19459" name="AutoShape 4">
            <a:extLst>
              <a:ext uri="{FF2B5EF4-FFF2-40B4-BE49-F238E27FC236}">
                <a16:creationId xmlns:a16="http://schemas.microsoft.com/office/drawing/2014/main" id="{F0F92071-7B7B-4EAD-AF59-112D9E0D0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371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AutoShape 5">
            <a:extLst>
              <a:ext uri="{FF2B5EF4-FFF2-40B4-BE49-F238E27FC236}">
                <a16:creationId xmlns:a16="http://schemas.microsoft.com/office/drawing/2014/main" id="{39023A55-C5BF-465A-9942-CD94E5076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8" name="Text Box 6">
            <a:extLst>
              <a:ext uri="{FF2B5EF4-FFF2-40B4-BE49-F238E27FC236}">
                <a16:creationId xmlns:a16="http://schemas.microsoft.com/office/drawing/2014/main" id="{89F50C03-5D43-4885-AC37-37511A6FA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819400"/>
            <a:ext cx="1533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внешние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D73AD206-8B92-4661-8772-6B5CC2829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743200"/>
            <a:ext cx="2073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внутренние</a:t>
            </a:r>
          </a:p>
        </p:txBody>
      </p:sp>
      <p:sp>
        <p:nvSpPr>
          <p:cNvPr id="19463" name="Text Box 8">
            <a:extLst>
              <a:ext uri="{FF2B5EF4-FFF2-40B4-BE49-F238E27FC236}">
                <a16:creationId xmlns:a16="http://schemas.microsoft.com/office/drawing/2014/main" id="{D09096C2-7B98-43D6-B9EC-6A682448F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25" y="34655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9464" name="Text Box 9">
            <a:extLst>
              <a:ext uri="{FF2B5EF4-FFF2-40B4-BE49-F238E27FC236}">
                <a16:creationId xmlns:a16="http://schemas.microsoft.com/office/drawing/2014/main" id="{56028374-110E-462B-B56A-3114FB9AC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8325" y="34655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9465" name="TextBox 1">
            <a:extLst>
              <a:ext uri="{FF2B5EF4-FFF2-40B4-BE49-F238E27FC236}">
                <a16:creationId xmlns:a16="http://schemas.microsoft.com/office/drawing/2014/main" id="{CC6027DB-2926-4B42-A5BF-EC519B37E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6338" y="4343400"/>
            <a:ext cx="5072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/>
              <a:t>Используя страницу 15 учебника, выделите основные внешние и внутренние функции государства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0AE23-F123-4EF9-8921-B05C34707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Причины появления государства</a:t>
            </a:r>
          </a:p>
        </p:txBody>
      </p:sp>
      <p:sp>
        <p:nvSpPr>
          <p:cNvPr id="20483" name="TextBox 2">
            <a:extLst>
              <a:ext uri="{FF2B5EF4-FFF2-40B4-BE49-F238E27FC236}">
                <a16:creationId xmlns:a16="http://schemas.microsoft.com/office/drawing/2014/main" id="{666CA3CF-1B90-4158-B9F4-33A97055B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667000"/>
            <a:ext cx="66802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/>
              <a:t>Плотность населения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Страх перед внешней агрессией и внутренними раздорами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Фактор силы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14C621-FD7C-4543-BA67-A45C9C9A6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1)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Единственнaя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цель государства —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oгрaждaть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oтдельных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лиц друг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oт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другa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целoе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—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oт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внешних </a:t>
            </a:r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врaгoв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Артур Шопенгауэр </a:t>
            </a: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2)Во всех государствах справедливостью считается одно и то же, а именно то, что пригодно существующей власти. Платон</a:t>
            </a: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3)Как в природе, так и государстве, легче изменить сразу многое, чем что-то одно. Фрэнсис Бэкон</a:t>
            </a: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4)Богатство государства заключается в населении, а не в обширности, тщетной без обитателей.  Михаил Ломоносов</a:t>
            </a:r>
            <a:b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5)Лишь сильное государство обеспечивает свободу своим гражданам. Руссо Ж.Ж.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Выберите высказывание и напишите мини – эссе по теме.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87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Garamond</vt:lpstr>
      <vt:lpstr>Arial</vt:lpstr>
      <vt:lpstr>Calibri</vt:lpstr>
      <vt:lpstr>Times New Roman</vt:lpstr>
      <vt:lpstr>Arial Nova Cond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Признаки государства</vt:lpstr>
      <vt:lpstr>Функции государства</vt:lpstr>
      <vt:lpstr>Причины появления государства</vt:lpstr>
      <vt:lpstr>           1)Единственнaя цель государства — oгрaждaть oтдельных лиц друг oт другa, a целoе — oт внешних врaгoв. Артур Шопенгауэр  2)Во всех государствах справедливостью считается одно и то же, а именно то, что пригодно существующей власти. Платон 3)Как в природе, так и государстве, легче изменить сразу многое, чем что-то одно. Фрэнсис Бэкон 4)Богатство государства заключается в населении, а не в обширности, тщетной без обитателей.  Михаил Ломоносов 5)Лишь сильное государство обеспечивает свободу своим гражданам. Руссо Ж.Ж.   Выберите высказывание и напишите мини – эссе по теме.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Оля</dc:creator>
  <cp:lastModifiedBy>ОфИС 2017</cp:lastModifiedBy>
  <cp:revision>5</cp:revision>
  <cp:lastPrinted>1601-01-01T00:00:00Z</cp:lastPrinted>
  <dcterms:created xsi:type="dcterms:W3CDTF">2015-09-07T15:29:25Z</dcterms:created>
  <dcterms:modified xsi:type="dcterms:W3CDTF">2017-09-11T13:44:55Z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