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</p:sldMasterIdLst>
  <p:notesMasterIdLst>
    <p:notesMasterId r:id="rId28"/>
  </p:notesMasterIdLst>
  <p:sldIdLst>
    <p:sldId id="257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0" r:id="rId20"/>
    <p:sldId id="269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A9270-44AE-4117-AC79-1BFB396A6B6C}" type="datetimeFigureOut">
              <a:rPr lang="ru-RU" smtClean="0"/>
              <a:t>21.06.2017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751AD-2965-4E7E-A3F1-308B6A17B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86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8E75A-0B06-42AD-94FB-99830A1C4242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90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51AD-2965-4E7E-A3F1-308B6A17BA9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18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8E75A-0B06-42AD-94FB-99830A1C4242}" type="slidenum">
              <a:rPr lang="ru-RU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9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2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70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12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0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58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116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01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13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8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3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644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80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01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742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10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04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413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479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671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443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935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346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79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802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212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6820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439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464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85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184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8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732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8127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00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99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11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639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913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571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213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404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9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867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190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528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788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263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480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231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476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898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6441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2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340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9974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912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8266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7979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461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843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9632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396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8401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592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013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863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206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646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474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161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91267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05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B4B0-23A4-40FE-9CD1-055C81C2D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91-DCFD-4ABA-8192-E41ED0CF8D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547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5632B-4580-4284-9006-681A41A94F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4611-5DEF-4F8C-9504-0F1647555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2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550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F4D0C-1064-4A73-88DD-49128CD561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AC15-3A70-4460-B858-E8A8F5C2EF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4464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4E37D-215E-4DD8-9D1D-355E6B15A9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C830-4028-490A-A419-C59175F35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231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6BDF-8C5A-4CDF-9E40-59F6FCE053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D5D2F-3D54-495F-BBB8-38114F1F98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61614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035E-DB6C-4E69-BEAA-A8059FD6F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8005-0A84-4EF1-9C17-1C9F17F1FA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381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2EF-0F72-4867-9236-D5F3B7557C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825B-1A74-493C-BCDB-BECF0E714A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866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1CC6-A4B6-4F6C-A3E7-1E891824F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6FA0-8661-450A-808B-B4F6206FA5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737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5288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5F481-3A53-490C-8631-5A3D1DE47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11A9-3549-4314-AD0F-7F1010BF1F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843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EEC4-ED72-4C0C-836F-0D5AD70D88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13AC-EFD7-4837-BA03-CBBF1120F4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6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EA0F-34B0-4515-A839-9032B3429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572F-7EBC-442C-9FD5-13F3D9009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18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3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6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47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8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55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5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989629-6B37-4DD8-B7A9-975B5E6B5E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D138C0-A8D0-4145-BDE0-3FA1C06E77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0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4.jpg"/><Relationship Id="rId18" Type="http://schemas.microsoft.com/office/2007/relationships/hdphoto" Target="../media/hdphoto4.wdp"/><Relationship Id="rId3" Type="http://schemas.openxmlformats.org/officeDocument/2006/relationships/image" Target="../media/image1.jpg"/><Relationship Id="rId7" Type="http://schemas.openxmlformats.org/officeDocument/2006/relationships/image" Target="../media/image30.png"/><Relationship Id="rId12" Type="http://schemas.microsoft.com/office/2007/relationships/hdphoto" Target="../media/hdphoto2.wdp"/><Relationship Id="rId1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image" Target="../media/image3.png"/><Relationship Id="rId5" Type="http://schemas.microsoft.com/office/2007/relationships/hdphoto" Target="../media/hdphoto6.wdp"/><Relationship Id="rId15" Type="http://schemas.openxmlformats.org/officeDocument/2006/relationships/image" Target="../media/image6.png"/><Relationship Id="rId10" Type="http://schemas.microsoft.com/office/2007/relationships/hdphoto" Target="../media/hdphoto1.wdp"/><Relationship Id="rId19" Type="http://schemas.openxmlformats.org/officeDocument/2006/relationships/image" Target="../media/image31.png"/><Relationship Id="rId4" Type="http://schemas.openxmlformats.org/officeDocument/2006/relationships/image" Target="../media/image29.png"/><Relationship Id="rId9" Type="http://schemas.openxmlformats.org/officeDocument/2006/relationships/image" Target="../media/image2.jpeg"/><Relationship Id="rId1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art.com/edit/jvdu40v61kgx" TargetMode="External"/><Relationship Id="rId2" Type="http://schemas.openxmlformats.org/officeDocument/2006/relationships/hyperlink" Target="&#1055;&#1088;&#1080;&#1083;&#1086;&#1078;&#1077;&#1085;&#1080;&#1077;1.xlsx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3.wdp"/><Relationship Id="rId18" Type="http://schemas.openxmlformats.org/officeDocument/2006/relationships/slide" Target="slide16.xml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17" Type="http://schemas.openxmlformats.org/officeDocument/2006/relationships/slide" Target="slide9.xml"/><Relationship Id="rId2" Type="http://schemas.openxmlformats.org/officeDocument/2006/relationships/notesSlide" Target="../notesSlides/notesSlide1.xml"/><Relationship Id="rId16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1.xml"/><Relationship Id="rId11" Type="http://schemas.openxmlformats.org/officeDocument/2006/relationships/image" Target="../media/image5.png"/><Relationship Id="rId5" Type="http://schemas.microsoft.com/office/2007/relationships/hdphoto" Target="../media/hdphoto1.wdp"/><Relationship Id="rId15" Type="http://schemas.microsoft.com/office/2007/relationships/hdphoto" Target="../media/hdphoto4.wdp"/><Relationship Id="rId10" Type="http://schemas.openxmlformats.org/officeDocument/2006/relationships/image" Target="../media/image4.jpg"/><Relationship Id="rId4" Type="http://schemas.openxmlformats.org/officeDocument/2006/relationships/image" Target="../media/image2.jpeg"/><Relationship Id="rId9" Type="http://schemas.openxmlformats.org/officeDocument/2006/relationships/slide" Target="slide13.xml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" Target="slide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opplet.com/app/#/4136323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317875" y="5246688"/>
            <a:ext cx="2651125" cy="7556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Начать 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игру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Заголовок 1"/>
          <p:cNvSpPr>
            <a:spLocks noGrp="1"/>
          </p:cNvSpPr>
          <p:nvPr>
            <p:ph type="ctrTitle"/>
          </p:nvPr>
        </p:nvSpPr>
        <p:spPr>
          <a:xfrm>
            <a:off x="650875" y="878855"/>
            <a:ext cx="7772400" cy="1470025"/>
          </a:xfrm>
        </p:spPr>
        <p:txBody>
          <a:bodyPr/>
          <a:lstStyle/>
          <a:p>
            <a:r>
              <a:rPr lang="ru-RU" altLang="ru-RU" sz="3600" b="1" i="1" dirty="0" smtClean="0">
                <a:latin typeface="Arial" charset="0"/>
                <a:cs typeface="Arial" charset="0"/>
              </a:rPr>
              <a:t>Итоговая работа</a:t>
            </a:r>
            <a:br>
              <a:rPr lang="ru-RU" altLang="ru-RU" sz="3600" b="1" i="1" dirty="0" smtClean="0">
                <a:latin typeface="Arial" charset="0"/>
                <a:cs typeface="Arial" charset="0"/>
              </a:rPr>
            </a:br>
            <a:r>
              <a:rPr lang="ru-RU" altLang="ru-RU" sz="3600" b="1" i="1" dirty="0" smtClean="0">
                <a:latin typeface="Arial" charset="0"/>
                <a:cs typeface="Arial" charset="0"/>
              </a:rPr>
              <a:t>Обобщение и систематизация знаний и умений решения линейных уравнений с одной переменной в 7 классе</a:t>
            </a:r>
            <a:endParaRPr lang="ru-RU" altLang="ru-RU" sz="3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48630" y="3429000"/>
            <a:ext cx="6400800" cy="1752600"/>
          </a:xfrm>
        </p:spPr>
        <p:txBody>
          <a:bodyPr/>
          <a:lstStyle/>
          <a:p>
            <a:pPr algn="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Учитель математики</a:t>
            </a:r>
          </a:p>
          <a:p>
            <a:pPr algn="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МОУ СОШ № 48</a:t>
            </a:r>
          </a:p>
          <a:p>
            <a:pPr algn="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Чебан Л.М.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503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3347864" y="5301208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27784" y="5301208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67944" y="5301208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08104" y="5301208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88024" y="5301208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2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X – </a:t>
            </a:r>
            <a:r>
              <a:rPr lang="ru-RU" sz="1400" b="1" dirty="0" smtClean="0">
                <a:solidFill>
                  <a:schemeClr val="tx1"/>
                </a:solidFill>
              </a:rPr>
              <a:t>любое число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- 0,3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б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4075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7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075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6083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Нет корней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6083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</a:t>
            </a:r>
            <a:endParaRPr lang="ru-RU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580919" y="2492896"/>
                <a:ext cx="720080" cy="720080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919" y="2492896"/>
                <a:ext cx="720080" cy="7200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458091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ц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0099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- 4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0099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-2,5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3224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-0,4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7240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17240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7034" y="548680"/>
            <a:ext cx="85478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Выбери полученные корни и составь слово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81425" y="4365104"/>
            <a:ext cx="5623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Получили вторую подсказку:</a:t>
            </a:r>
          </a:p>
        </p:txBody>
      </p:sp>
      <p:sp>
        <p:nvSpPr>
          <p:cNvPr id="36" name="TextBox 35">
            <a:hlinkClick r:id="rId3" action="ppaction://hlinksldjump"/>
          </p:cNvPr>
          <p:cNvSpPr txBox="1"/>
          <p:nvPr/>
        </p:nvSpPr>
        <p:spPr>
          <a:xfrm>
            <a:off x="2555776" y="6237312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Вернуться в комнату</a:t>
            </a:r>
          </a:p>
        </p:txBody>
      </p:sp>
    </p:spTree>
    <p:extLst>
      <p:ext uri="{BB962C8B-B14F-4D97-AF65-F5344CB8AC3E}">
        <p14:creationId xmlns:p14="http://schemas.microsoft.com/office/powerpoint/2010/main" val="392623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0.496 0.30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0.41233 0.3046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08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01771 0.3046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29722 0.3046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61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-0.54045 0.3046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31" y="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3" grpId="0" animBg="1"/>
      <p:bldP spid="17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55780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Задание 3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46856" y="1812801"/>
            <a:ext cx="8229600" cy="14001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charset="0"/>
              <a:buNone/>
            </a:pPr>
            <a:r>
              <a:rPr lang="ru-RU" altLang="ru-RU" sz="3600" dirty="0" smtClean="0">
                <a:latin typeface="Arial" charset="0"/>
                <a:cs typeface="Arial" charset="0"/>
              </a:rPr>
              <a:t>Найди корни уравнений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63688" y="2739311"/>
                <a:ext cx="5616624" cy="2267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/>
                      </a:rPr>
                      <m:t>=5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;</m:t>
                    </m:r>
                  </m:oMath>
                </a14:m>
                <a:endParaRPr lang="en-US" sz="3200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2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−3,7</m:t>
                        </m:r>
                      </m:e>
                    </m:d>
                    <m:r>
                      <a:rPr lang="en-US" sz="3200" b="0" i="1" smtClean="0">
                        <a:latin typeface="Cambria Math"/>
                      </a:rPr>
                      <m:t>=6,3;</m:t>
                    </m:r>
                  </m:oMath>
                </a14:m>
                <a:endParaRPr lang="en-US" sz="3200" b="0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sz="32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+4,5</m:t>
                        </m:r>
                      </m:e>
                    </m:d>
                    <m:d>
                      <m:dPr>
                        <m:ctrlPr>
                          <a:rPr lang="ru-RU" sz="32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7,8−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3200" b="0" i="1" smtClean="0">
                        <a:latin typeface="Cambria Math"/>
                      </a:rPr>
                      <m:t>=0;</m:t>
                    </m:r>
                  </m:oMath>
                </a14:m>
                <a:endParaRPr lang="en-US" sz="3200" b="0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sz="32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−2,6</m:t>
                        </m:r>
                      </m:e>
                    </m:d>
                    <m:d>
                      <m:dPr>
                        <m:ctrlPr>
                          <a:rPr lang="ru-RU" sz="32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</a:rPr>
                          <m:t>5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3200" b="0" i="1" smtClean="0">
                            <a:latin typeface="Cambria Math"/>
                          </a:rPr>
                          <m:t>+27,5</m:t>
                        </m:r>
                      </m:e>
                    </m:d>
                    <m:r>
                      <a:rPr lang="en-US" sz="3200" b="0" i="1" smtClean="0">
                        <a:latin typeface="Cambria Math"/>
                      </a:rPr>
                      <m:t>=0</m:t>
                    </m:r>
                  </m:oMath>
                </a14:m>
                <a:endParaRPr lang="ru-RU" sz="32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739311"/>
                <a:ext cx="5616624" cy="22675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7298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233975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05983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49999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7991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6023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40152" y="5229200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-5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-5,5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б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X – </a:t>
            </a:r>
            <a:r>
              <a:rPr lang="ru-RU" sz="1400" b="1" dirty="0" smtClean="0">
                <a:solidFill>
                  <a:schemeClr val="tx1"/>
                </a:solidFill>
              </a:rPr>
              <a:t>любое число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ж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en-US" sz="2000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,3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075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,8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075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6083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Нет корней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6083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</a:t>
            </a:r>
            <a:endParaRPr lang="ru-RU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580919" y="2492896"/>
                <a:ext cx="720080" cy="720080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919" y="2492896"/>
                <a:ext cx="720080" cy="7200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458091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00999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00999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-2,</a:t>
            </a:r>
            <a:r>
              <a:rPr lang="en-US" sz="2000" dirty="0" smtClean="0">
                <a:solidFill>
                  <a:schemeClr val="tx1"/>
                </a:solidFill>
              </a:rPr>
              <a:t>6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д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73224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н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7452320" y="2492896"/>
                <a:ext cx="720080" cy="720080"/>
              </a:xfrm>
              <a:prstGeom prst="rect">
                <a:avLst/>
              </a:prstGeom>
              <a:solidFill>
                <a:srgbClr val="FF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-5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2492896"/>
                <a:ext cx="720080" cy="7200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Прямоугольник 22"/>
          <p:cNvSpPr/>
          <p:nvPr/>
        </p:nvSpPr>
        <p:spPr>
          <a:xfrm>
            <a:off x="745232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172400" y="249289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-4,5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172400" y="3212976"/>
            <a:ext cx="720080" cy="72008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7034" y="548680"/>
            <a:ext cx="85478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Выбери полученные корни и составь слово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90339" y="4365104"/>
            <a:ext cx="5605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Получили третью подсказку:</a:t>
            </a:r>
          </a:p>
        </p:txBody>
      </p:sp>
      <p:sp>
        <p:nvSpPr>
          <p:cNvPr id="36" name="TextBox 35">
            <a:hlinkClick r:id="rId4" action="ppaction://hlinksldjump"/>
          </p:cNvPr>
          <p:cNvSpPr txBox="1"/>
          <p:nvPr/>
        </p:nvSpPr>
        <p:spPr>
          <a:xfrm>
            <a:off x="2555776" y="6237312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Вернуться в комнату</a:t>
            </a:r>
          </a:p>
        </p:txBody>
      </p:sp>
    </p:spTree>
    <p:extLst>
      <p:ext uri="{BB962C8B-B14F-4D97-AF65-F5344CB8AC3E}">
        <p14:creationId xmlns:p14="http://schemas.microsoft.com/office/powerpoint/2010/main" val="300063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32882 0.2942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0.56389 0.29422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4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25 0.2942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-0.24896 0.2942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48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-0.4066 0.2942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30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3333E-6 L 0.22257 0.29422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28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38107 0.2942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45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61702 0.29422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51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5" grpId="0" animBg="1"/>
      <p:bldP spid="17" grpId="0" animBg="1"/>
      <p:bldP spid="19" grpId="0" animBg="1"/>
      <p:bldP spid="23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9732" y="19776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Задание 4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46856" y="908720"/>
            <a:ext cx="8229600" cy="14001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charset="0"/>
              <a:buNone/>
            </a:pPr>
            <a:r>
              <a:rPr lang="ru-RU" altLang="ru-RU" sz="3600" dirty="0" smtClean="0">
                <a:latin typeface="Arial" charset="0"/>
                <a:cs typeface="Arial" charset="0"/>
              </a:rPr>
              <a:t>Решить 25 уравнений за 3 минуты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77732" y="1644156"/>
            <a:ext cx="2133600" cy="365125"/>
          </a:xfrm>
        </p:spPr>
        <p:txBody>
          <a:bodyPr/>
          <a:lstStyle/>
          <a:p>
            <a:pPr>
              <a:defRPr/>
            </a:pPr>
            <a:fld id="{DE16B610-E55C-4758-9DB0-D53B671AA811}" type="datetime13">
              <a:rPr lang="ru-RU" sz="4000" smtClean="0">
                <a:solidFill>
                  <a:schemeClr val="tx1"/>
                </a:solidFill>
              </a:rPr>
              <a:t>10:38:59 </a:t>
            </a:fld>
            <a:endParaRPr lang="ru-RU" sz="4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7848" y="2204864"/>
                <a:ext cx="387808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7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−1=−54,9;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−4,5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+8,2=−5,6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 −5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−6,3=3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8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+9,2;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−7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=4;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3,9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−1,3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+17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48" y="2204864"/>
                <a:ext cx="3878088" cy="1477328"/>
              </a:xfrm>
              <a:prstGeom prst="rect">
                <a:avLst/>
              </a:prstGeom>
              <a:blipFill rotWithShape="1">
                <a:blip r:embed="rId3"/>
                <a:stretch>
                  <a:fillRect l="-1099" t="-2066"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7848" y="3789040"/>
                <a:ext cx="387808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+5=−18,4;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</a:rPr>
                      <m:t>,07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9</m:t>
                    </m:r>
                    <m:r>
                      <a:rPr lang="en-US" i="1">
                        <a:latin typeface="Cambria Math"/>
                      </a:rPr>
                      <m:t>=−</m:t>
                    </m:r>
                    <m:r>
                      <a:rPr lang="en-US" b="0" i="1" smtClean="0">
                        <a:latin typeface="Cambria Math"/>
                      </a:rPr>
                      <m:t>2,23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4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10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6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8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2,3</m:t>
                    </m:r>
                    <m:r>
                      <a:rPr lang="en-US" i="1">
                        <a:latin typeface="Cambria Math"/>
                      </a:rPr>
                      <m:t>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−8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=9;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3,5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−0,5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+10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48" y="3789040"/>
                <a:ext cx="3878088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1099" t="-2066"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61656" y="2204864"/>
                <a:ext cx="3878088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−7=11,4;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,08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+5,3=−2,22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3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latin typeface="Cambria Math"/>
                          </a:rPr>
                          <m:t> 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14,8</m:t>
                    </m:r>
                    <m:r>
                      <a:rPr lang="en-US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4−3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18,24 −4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=2;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5 −8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3,4+2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656" y="2204864"/>
                <a:ext cx="3878088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1101" t="-2066"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61656" y="3789040"/>
                <a:ext cx="409767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4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+5,4=17,8;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39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−0,58=3,41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12,7−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3−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4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+3,2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4,6</m:t>
                    </m:r>
                    <m:r>
                      <a:rPr lang="en-US" i="1">
                        <a:latin typeface="Cambria Math"/>
                      </a:rPr>
                      <m:t>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23,8 −2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=4;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1,8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−0,3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+8,4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1656" y="3789040"/>
                <a:ext cx="4097676" cy="1477328"/>
              </a:xfrm>
              <a:prstGeom prst="rect">
                <a:avLst/>
              </a:prstGeom>
              <a:blipFill rotWithShape="1">
                <a:blip r:embed="rId6"/>
                <a:stretch>
                  <a:fillRect l="-1042" t="-2066"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03648" y="5336048"/>
                <a:ext cx="40169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,5−5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=6,5;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2,95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−12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0,05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b="0" dirty="0" smtClean="0"/>
                  <a:t>;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5,9−4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−3,2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+6,3</m:t>
                    </m:r>
                    <m:r>
                      <a:rPr lang="en-US" i="1">
                        <a:latin typeface="Cambria Math"/>
                      </a:rPr>
                      <m:t>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5,25 −3,5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=1,75;</m:t>
                    </m:r>
                  </m:oMath>
                </a14:m>
                <a:endParaRPr lang="en-US" b="0" dirty="0" smtClean="0"/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−2,1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−8,4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−59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ru-RU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336048"/>
                <a:ext cx="4016932" cy="1477328"/>
              </a:xfrm>
              <a:prstGeom prst="rect">
                <a:avLst/>
              </a:prstGeom>
              <a:blipFill rotWithShape="1">
                <a:blip r:embed="rId7"/>
                <a:stretch>
                  <a:fillRect l="-1062" t="-2058" b="-4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hlinkClick r:id="rId8" action="ppaction://hlinksldjump"/>
          </p:cNvPr>
          <p:cNvSpPr txBox="1"/>
          <p:nvPr/>
        </p:nvSpPr>
        <p:spPr>
          <a:xfrm>
            <a:off x="5724128" y="6255316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2845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034" y="2882"/>
            <a:ext cx="85478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Выбери полученные корни и составь слово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87550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8426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29303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42385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42179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46422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45675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ё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49918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ж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267021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87897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308774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829650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350527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871403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392280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913156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434033" y="141277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87550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13,9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08426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229303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3,1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742385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242179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746422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1,75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245675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749918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267021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787897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6,65</a:t>
            </a:r>
            <a:endParaRPr lang="ru-RU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Прямоугольник 73"/>
              <p:cNvSpPr/>
              <p:nvPr/>
            </p:nvSpPr>
            <p:spPr>
              <a:xfrm>
                <a:off x="5308774" y="213285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−5</m:t>
                      </m:r>
                      <m:f>
                        <m:f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Прямоугольник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774" y="2132856"/>
                <a:ext cx="504242" cy="7200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Прямоугольник 74"/>
          <p:cNvSpPr/>
          <p:nvPr/>
        </p:nvSpPr>
        <p:spPr>
          <a:xfrm>
            <a:off x="5829650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-82</a:t>
            </a:r>
            <a:endParaRPr lang="ru-RU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Прямоугольник 75"/>
              <p:cNvSpPr/>
              <p:nvPr/>
            </p:nvSpPr>
            <p:spPr>
              <a:xfrm>
                <a:off x="6350527" y="213285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6" name="Прямоугольник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527" y="2132856"/>
                <a:ext cx="504242" cy="7200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Прямоугольник 76"/>
          <p:cNvSpPr/>
          <p:nvPr/>
        </p:nvSpPr>
        <p:spPr>
          <a:xfrm>
            <a:off x="6871403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392280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-7,8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913156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-7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  <a:r>
              <a:rPr lang="ru-RU" sz="14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8434033" y="213285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Прямоугольник 81"/>
              <p:cNvSpPr/>
              <p:nvPr/>
            </p:nvSpPr>
            <p:spPr>
              <a:xfrm>
                <a:off x="187550" y="285293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7</m:t>
                      </m:r>
                      <m:f>
                        <m:f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Прямоугольник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550" y="2852936"/>
                <a:ext cx="504242" cy="7200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Прямоугольник 82"/>
          <p:cNvSpPr/>
          <p:nvPr/>
        </p:nvSpPr>
        <p:spPr>
          <a:xfrm>
            <a:off x="708426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229303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-4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742385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242179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746422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245675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749918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267021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Прямоугольник 90"/>
              <p:cNvSpPr/>
              <p:nvPr/>
            </p:nvSpPr>
            <p:spPr>
              <a:xfrm>
                <a:off x="4787897" y="285293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1" name="Прямоугольник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897" y="2852936"/>
                <a:ext cx="504242" cy="7200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Прямоугольник 91"/>
              <p:cNvSpPr/>
              <p:nvPr/>
            </p:nvSpPr>
            <p:spPr>
              <a:xfrm>
                <a:off x="5308774" y="285293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f>
                      <m:fPr>
                        <m:ctrlPr>
                          <a:rPr lang="ru-RU" sz="1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2" name="Прямоугольник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774" y="2852936"/>
                <a:ext cx="504242" cy="720080"/>
              </a:xfrm>
              <a:prstGeom prst="rect">
                <a:avLst/>
              </a:prstGeom>
              <a:blipFill rotWithShape="1">
                <a:blip r:embed="rId6"/>
                <a:stretch>
                  <a:fillRect l="-22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Прямоугольник 92"/>
          <p:cNvSpPr/>
          <p:nvPr/>
        </p:nvSpPr>
        <p:spPr>
          <a:xfrm>
            <a:off x="5829650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-1,7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350527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871403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392280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-0,2</a:t>
            </a:r>
            <a:endParaRPr lang="ru-RU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Прямоугольник 96"/>
              <p:cNvSpPr/>
              <p:nvPr/>
            </p:nvSpPr>
            <p:spPr>
              <a:xfrm>
                <a:off x="7913156" y="2852936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7" name="Прямоугольник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3156" y="2852936"/>
                <a:ext cx="504242" cy="72008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Прямоугольник 97"/>
          <p:cNvSpPr/>
          <p:nvPr/>
        </p:nvSpPr>
        <p:spPr>
          <a:xfrm>
            <a:off x="8434033" y="285293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710210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1231086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751963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265045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ф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2764839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х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269082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ц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768335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ч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4272578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ш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789681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щ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310557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ъ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831434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6352310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873187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э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394063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ю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7914940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187550" y="458112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197128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5,5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718004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4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1238881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-49,5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751963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-1,2</a:t>
            </a:r>
            <a:endParaRPr lang="ru-RU" sz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Прямоугольник 121"/>
              <p:cNvSpPr/>
              <p:nvPr/>
            </p:nvSpPr>
            <p:spPr>
              <a:xfrm>
                <a:off x="2251757" y="5301208"/>
                <a:ext cx="504242" cy="7200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2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2" name="Прямоугольник 1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1757" y="5301208"/>
                <a:ext cx="504242" cy="7200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Прямоугольник 122"/>
          <p:cNvSpPr/>
          <p:nvPr/>
        </p:nvSpPr>
        <p:spPr>
          <a:xfrm>
            <a:off x="2756000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3255253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3759496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4276599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-0,1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4797475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2,6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318352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5839228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6360105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6880981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7401858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7922734" y="5301208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9,2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197128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718004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1238881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1751963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251757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2756000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3255253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3759496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4276599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797475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4,06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5318352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5839228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9,9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6360105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6880981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7401858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7922734" y="3573016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8434033" y="3571203"/>
            <a:ext cx="50424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117" name="TextBox 116">
            <a:hlinkClick r:id="rId9" action="ppaction://hlinksldjump"/>
          </p:cNvPr>
          <p:cNvSpPr txBox="1"/>
          <p:nvPr/>
        </p:nvSpPr>
        <p:spPr>
          <a:xfrm>
            <a:off x="3060792" y="6245125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70423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2699792" y="5877272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Вернуться в комнату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9429" y="1268760"/>
            <a:ext cx="74771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Получили четвертую подсказку: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«открой нижний ящик в шкафу слева»</a:t>
            </a:r>
          </a:p>
        </p:txBody>
      </p:sp>
    </p:spTree>
    <p:extLst>
      <p:ext uri="{BB962C8B-B14F-4D97-AF65-F5344CB8AC3E}">
        <p14:creationId xmlns:p14="http://schemas.microsoft.com/office/powerpoint/2010/main" val="116138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772" y1="36482" x2="27772" y2="36482"/>
                        <a14:foregroundMark x1="31917" y1="34202" x2="31917" y2="34202"/>
                        <a14:backgroundMark x1="46943" y1="12052" x2="46943" y2="12052"/>
                        <a14:backgroundMark x1="49741" y1="72638" x2="49741" y2="72638"/>
                        <a14:backgroundMark x1="2694" y1="14984" x2="2694" y2="14984"/>
                        <a14:backgroundMark x1="97927" y1="72638" x2="97927" y2="726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22979"/>
            <a:ext cx="7560840" cy="2909024"/>
          </a:xfrm>
          <a:prstGeom prst="rect">
            <a:avLst/>
          </a:prstGeom>
        </p:spPr>
      </p:pic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2663788" y="5964748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Вернуться в комнату</a:t>
            </a:r>
          </a:p>
        </p:txBody>
      </p:sp>
    </p:spTree>
    <p:extLst>
      <p:ext uri="{BB962C8B-B14F-4D97-AF65-F5344CB8AC3E}">
        <p14:creationId xmlns:p14="http://schemas.microsoft.com/office/powerpoint/2010/main" val="285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500" b="90000" l="9901" r="89769">
                        <a14:backgroundMark x1="55776" y1="38958" x2="55776" y2="38958"/>
                        <a14:backgroundMark x1="56106" y1="52917" x2="56106" y2="52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14" t="11701" r="45741" b="10445"/>
          <a:stretch/>
        </p:blipFill>
        <p:spPr>
          <a:xfrm>
            <a:off x="5115122" y="1662854"/>
            <a:ext cx="1301159" cy="3389039"/>
          </a:xfrm>
          <a:prstGeom prst="rect">
            <a:avLst/>
          </a:prstGeom>
        </p:spPr>
      </p:pic>
      <p:pic>
        <p:nvPicPr>
          <p:cNvPr id="16" name="Рисунок 1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25" l="5333" r="91667">
                        <a14:foregroundMark x1="77667" y1="61625" x2="77667" y2="61625"/>
                        <a14:foregroundMark x1="90667" y1="63625" x2="90667" y2="6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829" y="1556792"/>
            <a:ext cx="3037018" cy="37467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9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0" r="9069"/>
          <a:stretch/>
        </p:blipFill>
        <p:spPr>
          <a:xfrm>
            <a:off x="5076056" y="1638363"/>
            <a:ext cx="1664605" cy="35288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385" b="97949" l="2436" r="95559">
                        <a14:foregroundMark x1="32378" y1="29744" x2="32378" y2="29744"/>
                        <a14:foregroundMark x1="20487" y1="53077" x2="20487" y2="53077"/>
                        <a14:foregroundMark x1="4585" y1="62051" x2="4585" y2="62051"/>
                        <a14:foregroundMark x1="2436" y1="79231" x2="2436" y2="79231"/>
                        <a14:foregroundMark x1="14756" y1="77436" x2="14756" y2="77436"/>
                        <a14:foregroundMark x1="38825" y1="76923" x2="38825" y2="76923"/>
                        <a14:foregroundMark x1="46562" y1="72564" x2="46562" y2="72564"/>
                        <a14:foregroundMark x1="42264" y1="75128" x2="42264" y2="75128"/>
                        <a14:foregroundMark x1="53725" y1="75128" x2="53725" y2="75128"/>
                        <a14:foregroundMark x1="62178" y1="75128" x2="62178" y2="75128"/>
                        <a14:foregroundMark x1="67622" y1="30513" x2="67622" y2="30513"/>
                        <a14:foregroundMark x1="75501" y1="29744" x2="75501" y2="29744"/>
                        <a14:foregroundMark x1="85673" y1="16667" x2="85673" y2="16667"/>
                        <a14:foregroundMark x1="95845" y1="21538" x2="95845" y2="21538"/>
                        <a14:foregroundMark x1="93840" y1="25128" x2="93840" y2="25128"/>
                        <a14:foregroundMark x1="57880" y1="19744" x2="57880" y2="19744"/>
                        <a14:foregroundMark x1="7307" y1="98205" x2="7307" y2="98205"/>
                        <a14:foregroundMark x1="58883" y1="34615" x2="58883" y2="34615"/>
                        <a14:foregroundMark x1="65330" y1="5385" x2="65330" y2="5385"/>
                        <a14:foregroundMark x1="15330" y1="95128" x2="15330" y2="95128"/>
                        <a14:backgroundMark x1="13324" y1="24359" x2="13324" y2="24359"/>
                        <a14:backgroundMark x1="45272" y1="25641" x2="45272" y2="25641"/>
                        <a14:backgroundMark x1="81662" y1="22564" x2="81662" y2="22564"/>
                        <a14:backgroundMark x1="82665" y1="62564" x2="82665" y2="62564"/>
                        <a14:backgroundMark x1="96848" y1="76154" x2="96848" y2="76154"/>
                        <a14:backgroundMark x1="27650" y1="67949" x2="27650" y2="67949"/>
                        <a14:backgroundMark x1="55731" y1="57179" x2="55731" y2="571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6" y="1203846"/>
            <a:ext cx="1944216" cy="128905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65" y="1883468"/>
            <a:ext cx="3293176" cy="322864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grpSp>
        <p:nvGrpSpPr>
          <p:cNvPr id="10" name="Группа 9"/>
          <p:cNvGrpSpPr/>
          <p:nvPr/>
        </p:nvGrpSpPr>
        <p:grpSpPr>
          <a:xfrm>
            <a:off x="41213" y="3573016"/>
            <a:ext cx="1722475" cy="3285588"/>
            <a:chOff x="75948" y="2616436"/>
            <a:chExt cx="1722475" cy="3285588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1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89" t="2728" r="27554" b="2535"/>
            <a:stretch/>
          </p:blipFill>
          <p:spPr>
            <a:xfrm>
              <a:off x="323529" y="2636912"/>
              <a:ext cx="1474894" cy="3265112"/>
            </a:xfrm>
            <a:prstGeom prst="rect">
              <a:avLst/>
            </a:prstGeom>
            <a:scene3d>
              <a:camera prst="isometricRightUp"/>
              <a:lightRig rig="threePt" dir="t"/>
            </a:scene3d>
          </p:spPr>
        </p:pic>
        <p:grpSp>
          <p:nvGrpSpPr>
            <p:cNvPr id="9" name="Группа 8"/>
            <p:cNvGrpSpPr/>
            <p:nvPr/>
          </p:nvGrpSpPr>
          <p:grpSpPr>
            <a:xfrm>
              <a:off x="75948" y="2616436"/>
              <a:ext cx="1532589" cy="3285588"/>
              <a:chOff x="75948" y="2616436"/>
              <a:chExt cx="1532589" cy="3285588"/>
            </a:xfrm>
          </p:grpSpPr>
          <p:sp>
            <p:nvSpPr>
              <p:cNvPr id="7" name="Параллелограмм 6"/>
              <p:cNvSpPr/>
              <p:nvPr/>
            </p:nvSpPr>
            <p:spPr>
              <a:xfrm rot="16200000">
                <a:off x="-1146333" y="4219233"/>
                <a:ext cx="2905072" cy="460509"/>
              </a:xfrm>
              <a:prstGeom prst="parallelogram">
                <a:avLst>
                  <a:gd name="adj" fmla="val 48573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Параллелограмм 7"/>
              <p:cNvSpPr/>
              <p:nvPr/>
            </p:nvSpPr>
            <p:spPr>
              <a:xfrm rot="9033457" flipH="1">
                <a:off x="89263" y="2616436"/>
                <a:ext cx="1519274" cy="460509"/>
              </a:xfrm>
              <a:prstGeom prst="parallelogram">
                <a:avLst>
                  <a:gd name="adj" fmla="val 48573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4" name="Группа 13"/>
          <p:cNvGrpSpPr/>
          <p:nvPr/>
        </p:nvGrpSpPr>
        <p:grpSpPr>
          <a:xfrm>
            <a:off x="5652120" y="2499166"/>
            <a:ext cx="4458226" cy="4386218"/>
            <a:chOff x="5868144" y="2708920"/>
            <a:chExt cx="4458226" cy="4386218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2600" b="96600" l="10000" r="90000">
                          <a14:foregroundMark x1="69000" y1="30000" x2="69000" y2="30000"/>
                          <a14:foregroundMark x1="29600" y1="30400" x2="29600" y2="30400"/>
                          <a14:foregroundMark x1="60800" y1="7600" x2="60800" y2="7600"/>
                          <a14:foregroundMark x1="36000" y1="64400" x2="36000" y2="64400"/>
                          <a14:foregroundMark x1="68400" y1="91600" x2="68400" y2="91600"/>
                          <a14:foregroundMark x1="64600" y1="96600" x2="64600" y2="96600"/>
                          <a14:foregroundMark x1="51400" y1="96000" x2="51400" y2="96000"/>
                          <a14:foregroundMark x1="31200" y1="5000" x2="31200" y2="5000"/>
                          <a14:foregroundMark x1="38200" y1="2600" x2="38200" y2="2600"/>
                          <a14:backgroundMark x1="5800" y1="33600" x2="5800" y2="33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2708920"/>
              <a:ext cx="4458226" cy="4386218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2" name="Параллелограмм 11"/>
            <p:cNvSpPr/>
            <p:nvPr/>
          </p:nvSpPr>
          <p:spPr>
            <a:xfrm rot="1813893">
              <a:off x="7021273" y="2850382"/>
              <a:ext cx="2359374" cy="440662"/>
            </a:xfrm>
            <a:prstGeom prst="parallelogram">
              <a:avLst>
                <a:gd name="adj" fmla="val 8248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</a:endParaRPr>
            </a:p>
          </p:txBody>
        </p:sp>
        <p:sp>
          <p:nvSpPr>
            <p:cNvPr id="13" name="Параллелограмм 12"/>
            <p:cNvSpPr/>
            <p:nvPr/>
          </p:nvSpPr>
          <p:spPr>
            <a:xfrm rot="5400000" flipV="1">
              <a:off x="7342700" y="4975565"/>
              <a:ext cx="3459601" cy="504056"/>
            </a:xfrm>
            <a:prstGeom prst="parallelogram">
              <a:avLst>
                <a:gd name="adj" fmla="val 36224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17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9341" b="91209" l="2527" r="97112">
                        <a14:foregroundMark x1="33213" y1="80769" x2="33213" y2="80769"/>
                        <a14:foregroundMark x1="6137" y1="88462" x2="6137" y2="88462"/>
                        <a14:foregroundMark x1="59928" y1="59890" x2="59928" y2="59890"/>
                        <a14:foregroundMark x1="76534" y1="58791" x2="76534" y2="58791"/>
                        <a14:foregroundMark x1="74729" y1="52747" x2="74729" y2="52747"/>
                        <a14:foregroundMark x1="75812" y1="54396" x2="75812" y2="54396"/>
                        <a14:foregroundMark x1="81227" y1="63736" x2="81227" y2="63736"/>
                        <a14:foregroundMark x1="79422" y1="61538" x2="79422" y2="61538"/>
                        <a14:foregroundMark x1="77617" y1="57692" x2="77617" y2="57692"/>
                        <a14:foregroundMark x1="63538" y1="51648" x2="63538" y2="51648"/>
                        <a14:foregroundMark x1="76534" y1="55495" x2="76534" y2="55495"/>
                        <a14:foregroundMark x1="88087" y1="75824" x2="88087" y2="75824"/>
                        <a14:backgroundMark x1="84477" y1="16484" x2="84477" y2="16484"/>
                        <a14:backgroundMark x1="79783" y1="57143" x2="79783" y2="57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61" y="3793780"/>
            <a:ext cx="5213611" cy="30195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7177" flipH="1">
            <a:off x="5194684" y="3578497"/>
            <a:ext cx="1427350" cy="45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2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84196" y="90872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Подведение итогов</a:t>
            </a:r>
          </a:p>
        </p:txBody>
      </p:sp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2683024" y="2924944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Заполнить кроссворд</a:t>
            </a:r>
          </a:p>
        </p:txBody>
      </p:sp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2386608" y="4030621"/>
            <a:ext cx="4337248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Составить облако слов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047" y="4553841"/>
            <a:ext cx="756084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hlinkClick r:id="rId3"/>
              </a:rPr>
              <a:t>https://wordart.com/edit/jvdu40v61kgx</a:t>
            </a:r>
            <a:endParaRPr lang="ru-RU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9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0510" y="290377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Урок окончен!</a:t>
            </a:r>
          </a:p>
        </p:txBody>
      </p:sp>
    </p:spTree>
    <p:extLst>
      <p:ext uri="{BB962C8B-B14F-4D97-AF65-F5344CB8AC3E}">
        <p14:creationId xmlns:p14="http://schemas.microsoft.com/office/powerpoint/2010/main" val="35908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0" r="9069"/>
          <a:stretch/>
        </p:blipFill>
        <p:spPr>
          <a:xfrm>
            <a:off x="5076056" y="1556792"/>
            <a:ext cx="1664605" cy="3528814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385" b="97949" l="2436" r="95559">
                        <a14:foregroundMark x1="32378" y1="29744" x2="32378" y2="29744"/>
                        <a14:foregroundMark x1="20487" y1="53077" x2="20487" y2="53077"/>
                        <a14:foregroundMark x1="4585" y1="62051" x2="4585" y2="62051"/>
                        <a14:foregroundMark x1="2436" y1="79231" x2="2436" y2="79231"/>
                        <a14:foregroundMark x1="14756" y1="77436" x2="14756" y2="77436"/>
                        <a14:foregroundMark x1="38825" y1="76923" x2="38825" y2="76923"/>
                        <a14:foregroundMark x1="46562" y1="72564" x2="46562" y2="72564"/>
                        <a14:foregroundMark x1="42264" y1="75128" x2="42264" y2="75128"/>
                        <a14:foregroundMark x1="53725" y1="75128" x2="53725" y2="75128"/>
                        <a14:foregroundMark x1="62178" y1="75128" x2="62178" y2="75128"/>
                        <a14:foregroundMark x1="67622" y1="30513" x2="67622" y2="30513"/>
                        <a14:foregroundMark x1="75501" y1="29744" x2="75501" y2="29744"/>
                        <a14:foregroundMark x1="85673" y1="16667" x2="85673" y2="16667"/>
                        <a14:foregroundMark x1="95845" y1="21538" x2="95845" y2="21538"/>
                        <a14:foregroundMark x1="93840" y1="25128" x2="93840" y2="25128"/>
                        <a14:foregroundMark x1="57880" y1="19744" x2="57880" y2="19744"/>
                        <a14:foregroundMark x1="7307" y1="98205" x2="7307" y2="98205"/>
                        <a14:foregroundMark x1="58883" y1="34615" x2="58883" y2="34615"/>
                        <a14:foregroundMark x1="65330" y1="5385" x2="65330" y2="5385"/>
                        <a14:foregroundMark x1="15330" y1="95128" x2="15330" y2="95128"/>
                        <a14:backgroundMark x1="13324" y1="24359" x2="13324" y2="24359"/>
                        <a14:backgroundMark x1="45272" y1="25641" x2="45272" y2="25641"/>
                        <a14:backgroundMark x1="81662" y1="22564" x2="81662" y2="22564"/>
                        <a14:backgroundMark x1="82665" y1="62564" x2="82665" y2="62564"/>
                        <a14:backgroundMark x1="96848" y1="76154" x2="96848" y2="76154"/>
                        <a14:backgroundMark x1="27650" y1="67949" x2="27650" y2="67949"/>
                        <a14:backgroundMark x1="55731" y1="57179" x2="55731" y2="571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6" y="1203846"/>
            <a:ext cx="1944216" cy="128905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5" name="Рисунок 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65" y="1883468"/>
            <a:ext cx="3293176" cy="322864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grpSp>
        <p:nvGrpSpPr>
          <p:cNvPr id="10" name="Группа 9"/>
          <p:cNvGrpSpPr/>
          <p:nvPr/>
        </p:nvGrpSpPr>
        <p:grpSpPr>
          <a:xfrm>
            <a:off x="41213" y="3573016"/>
            <a:ext cx="1722475" cy="3285588"/>
            <a:chOff x="75948" y="2616436"/>
            <a:chExt cx="1722475" cy="3285588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11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89" t="2728" r="27554" b="2535"/>
            <a:stretch/>
          </p:blipFill>
          <p:spPr>
            <a:xfrm>
              <a:off x="323529" y="2636912"/>
              <a:ext cx="1474894" cy="3265112"/>
            </a:xfrm>
            <a:prstGeom prst="rect">
              <a:avLst/>
            </a:prstGeom>
            <a:scene3d>
              <a:camera prst="isometricRightUp"/>
              <a:lightRig rig="threePt" dir="t"/>
            </a:scene3d>
          </p:spPr>
        </p:pic>
        <p:grpSp>
          <p:nvGrpSpPr>
            <p:cNvPr id="9" name="Группа 8"/>
            <p:cNvGrpSpPr/>
            <p:nvPr/>
          </p:nvGrpSpPr>
          <p:grpSpPr>
            <a:xfrm>
              <a:off x="75948" y="2616436"/>
              <a:ext cx="1532589" cy="3285588"/>
              <a:chOff x="75948" y="2616436"/>
              <a:chExt cx="1532589" cy="3285588"/>
            </a:xfrm>
          </p:grpSpPr>
          <p:sp>
            <p:nvSpPr>
              <p:cNvPr id="7" name="Параллелограмм 6"/>
              <p:cNvSpPr/>
              <p:nvPr/>
            </p:nvSpPr>
            <p:spPr>
              <a:xfrm rot="16200000">
                <a:off x="-1146333" y="4219233"/>
                <a:ext cx="2905072" cy="460509"/>
              </a:xfrm>
              <a:prstGeom prst="parallelogram">
                <a:avLst>
                  <a:gd name="adj" fmla="val 48573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Параллелограмм 7"/>
              <p:cNvSpPr/>
              <p:nvPr/>
            </p:nvSpPr>
            <p:spPr>
              <a:xfrm rot="9033457" flipH="1">
                <a:off x="89263" y="2616436"/>
                <a:ext cx="1519274" cy="460509"/>
              </a:xfrm>
              <a:prstGeom prst="parallelogram">
                <a:avLst>
                  <a:gd name="adj" fmla="val 48573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4" name="Группа 13"/>
          <p:cNvGrpSpPr/>
          <p:nvPr/>
        </p:nvGrpSpPr>
        <p:grpSpPr>
          <a:xfrm>
            <a:off x="5652120" y="2499166"/>
            <a:ext cx="4458226" cy="4386218"/>
            <a:chOff x="5868144" y="2708920"/>
            <a:chExt cx="4458226" cy="4386218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600" b="96600" l="10000" r="90000">
                          <a14:foregroundMark x1="69000" y1="30000" x2="69000" y2="30000"/>
                          <a14:foregroundMark x1="29600" y1="30400" x2="29600" y2="30400"/>
                          <a14:foregroundMark x1="60800" y1="7600" x2="60800" y2="7600"/>
                          <a14:foregroundMark x1="36000" y1="64400" x2="36000" y2="64400"/>
                          <a14:foregroundMark x1="68400" y1="91600" x2="68400" y2="91600"/>
                          <a14:foregroundMark x1="64600" y1="96600" x2="64600" y2="96600"/>
                          <a14:foregroundMark x1="51400" y1="96000" x2="51400" y2="96000"/>
                          <a14:foregroundMark x1="31200" y1="5000" x2="31200" y2="5000"/>
                          <a14:foregroundMark x1="38200" y1="2600" x2="38200" y2="2600"/>
                          <a14:backgroundMark x1="5800" y1="33600" x2="5800" y2="33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2708920"/>
              <a:ext cx="4458226" cy="4386218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2" name="Параллелограмм 11"/>
            <p:cNvSpPr/>
            <p:nvPr/>
          </p:nvSpPr>
          <p:spPr>
            <a:xfrm rot="1813893">
              <a:off x="7021273" y="2850382"/>
              <a:ext cx="2359374" cy="440662"/>
            </a:xfrm>
            <a:prstGeom prst="parallelogram">
              <a:avLst>
                <a:gd name="adj" fmla="val 82480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</a:endParaRPr>
            </a:p>
          </p:txBody>
        </p:sp>
        <p:sp>
          <p:nvSpPr>
            <p:cNvPr id="13" name="Параллелограмм 12"/>
            <p:cNvSpPr/>
            <p:nvPr/>
          </p:nvSpPr>
          <p:spPr>
            <a:xfrm rot="5400000" flipV="1">
              <a:off x="7342700" y="4975565"/>
              <a:ext cx="3459601" cy="504056"/>
            </a:xfrm>
            <a:prstGeom prst="parallelogram">
              <a:avLst>
                <a:gd name="adj" fmla="val 36224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341" b="91209" l="2527" r="97112">
                        <a14:foregroundMark x1="33213" y1="80769" x2="33213" y2="80769"/>
                        <a14:foregroundMark x1="6137" y1="88462" x2="6137" y2="88462"/>
                        <a14:foregroundMark x1="59928" y1="59890" x2="59928" y2="59890"/>
                        <a14:foregroundMark x1="76534" y1="58791" x2="76534" y2="58791"/>
                        <a14:foregroundMark x1="74729" y1="52747" x2="74729" y2="52747"/>
                        <a14:foregroundMark x1="75812" y1="54396" x2="75812" y2="54396"/>
                        <a14:foregroundMark x1="81227" y1="63736" x2="81227" y2="63736"/>
                        <a14:foregroundMark x1="79422" y1="61538" x2="79422" y2="61538"/>
                        <a14:foregroundMark x1="77617" y1="57692" x2="77617" y2="57692"/>
                        <a14:foregroundMark x1="63538" y1="51648" x2="63538" y2="51648"/>
                        <a14:foregroundMark x1="76534" y1="55495" x2="76534" y2="55495"/>
                        <a14:foregroundMark x1="88087" y1="75824" x2="88087" y2="75824"/>
                        <a14:backgroundMark x1="84477" y1="16484" x2="84477" y2="16484"/>
                        <a14:backgroundMark x1="79783" y1="57143" x2="79783" y2="57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61" y="3793780"/>
            <a:ext cx="5213611" cy="3019596"/>
          </a:xfrm>
          <a:prstGeom prst="rect">
            <a:avLst/>
          </a:prstGeom>
        </p:spPr>
      </p:pic>
      <p:sp>
        <p:nvSpPr>
          <p:cNvPr id="6" name="Параллелограмм 5">
            <a:hlinkClick r:id="rId16" action="ppaction://hlinksldjump"/>
          </p:cNvPr>
          <p:cNvSpPr/>
          <p:nvPr/>
        </p:nvSpPr>
        <p:spPr>
          <a:xfrm rot="16200000">
            <a:off x="5494085" y="3847025"/>
            <a:ext cx="3625731" cy="866809"/>
          </a:xfrm>
          <a:prstGeom prst="parallelogram">
            <a:avLst>
              <a:gd name="adj" fmla="val 59486"/>
            </a:avLst>
          </a:prstGeom>
          <a:solidFill>
            <a:schemeClr val="bg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араллелограмм 15">
            <a:hlinkClick r:id="rId17" action="ppaction://hlinksldjump"/>
          </p:cNvPr>
          <p:cNvSpPr/>
          <p:nvPr/>
        </p:nvSpPr>
        <p:spPr>
          <a:xfrm rot="2021920" flipV="1">
            <a:off x="7471125" y="3212651"/>
            <a:ext cx="1349286" cy="500838"/>
          </a:xfrm>
          <a:prstGeom prst="parallelogram">
            <a:avLst>
              <a:gd name="adj" fmla="val 67194"/>
            </a:avLst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>
            <a:hlinkClick r:id="rId18" action="ppaction://hlinksldjump"/>
          </p:cNvPr>
          <p:cNvSpPr/>
          <p:nvPr/>
        </p:nvSpPr>
        <p:spPr>
          <a:xfrm rot="19907246">
            <a:off x="822369" y="5981312"/>
            <a:ext cx="889450" cy="431423"/>
          </a:xfrm>
          <a:prstGeom prst="parallelogram">
            <a:avLst>
              <a:gd name="adj" fmla="val 46839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0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Скругленный прямоугольник 6">
                <a:hlinkClick r:id="" action="ppaction://macro?name=DA"/>
              </p:cNvPr>
              <p:cNvSpPr/>
              <p:nvPr/>
            </p:nvSpPr>
            <p:spPr>
              <a:xfrm>
                <a:off x="3621088" y="3933056"/>
                <a:ext cx="2000250" cy="1143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dirty="0" smtClean="0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верхний</m:t>
                      </m:r>
                    </m:oMath>
                  </m:oMathPara>
                </a14:m>
                <a:endParaRPr lang="ru-RU" i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Скругленный прямоугольник 6">
                <a:hlinkClick r:id="" action="ppaction://macro?name=DA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1088" y="3933056"/>
                <a:ext cx="2000250" cy="1143000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Задание 1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1400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Какой вид имеет линейное уравнение с одной переменной?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Скругленный прямоугольник 3">
                <a:hlinkClick r:id="" action="ppaction://macro?name=DA"/>
              </p:cNvPr>
              <p:cNvSpPr/>
              <p:nvPr/>
            </p:nvSpPr>
            <p:spPr>
              <a:xfrm>
                <a:off x="3621088" y="3933056"/>
                <a:ext cx="2000250" cy="1143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𝑎𝑥</m:t>
                      </m:r>
                      <m:r>
                        <a:rPr lang="en-US" i="1" dirty="0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i="1" dirty="0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𝑏</m:t>
                      </m:r>
                    </m:oMath>
                  </m:oMathPara>
                </a14:m>
                <a:endParaRPr lang="ru-RU" i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Скругленный прямоугольник 3">
                <a:hlinkClick r:id="" action="ppaction://macro?name=DA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1088" y="3933056"/>
                <a:ext cx="2000250" cy="1143000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Скругленный прямоугольник 4">
                <a:hlinkClick r:id="" action="ppaction://macro?name=NET"/>
              </p:cNvPr>
              <p:cNvSpPr/>
              <p:nvPr/>
            </p:nvSpPr>
            <p:spPr>
              <a:xfrm>
                <a:off x="728016" y="3968289"/>
                <a:ext cx="2115791" cy="1143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𝑎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white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white"/>
                              </a:solidFill>
                              <a:latin typeface="Cambria Math"/>
                              <a:cs typeface="Arial" pitchFamily="34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white"/>
                              </a:solidFill>
                              <a:latin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𝑏𝑥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𝑐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=0</m:t>
                      </m:r>
                    </m:oMath>
                  </m:oMathPara>
                </a14:m>
                <a:endParaRPr lang="ru-RU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Скругленный прямоугольник 4">
                <a:hlinkClick r:id="" action="ppaction://macro?name=NET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016" y="3968289"/>
                <a:ext cx="2115791" cy="1143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Скругленный прямоугольник 5">
                <a:hlinkClick r:id="" action="ppaction://macro?name=NET"/>
              </p:cNvPr>
              <p:cNvSpPr/>
              <p:nvPr/>
            </p:nvSpPr>
            <p:spPr>
              <a:xfrm>
                <a:off x="6500813" y="3933056"/>
                <a:ext cx="2000250" cy="1143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𝑎𝑥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+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𝑏𝑦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=</m:t>
                      </m:r>
                      <m:r>
                        <a:rPr lang="en-US" i="1">
                          <a:solidFill>
                            <a:prstClr val="white"/>
                          </a:solidFill>
                          <a:latin typeface="Cambria Math"/>
                          <a:cs typeface="Arial" pitchFamily="34" charset="0"/>
                        </a:rPr>
                        <m:t>𝑐</m:t>
                      </m:r>
                    </m:oMath>
                  </m:oMathPara>
                </a14:m>
                <a:endParaRPr lang="ru-RU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Скругленный прямоугольник 5">
                <a:hlinkClick r:id="" action="ppaction://macro?name=NET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813" y="3933056"/>
                <a:ext cx="2000250" cy="114300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hlinkClick r:id="rId6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2704079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>
            <a:hlinkClick r:id="" action="ppaction://macro?name=DA"/>
          </p:cNvPr>
          <p:cNvSpPr/>
          <p:nvPr/>
        </p:nvSpPr>
        <p:spPr>
          <a:xfrm>
            <a:off x="3347864" y="3372427"/>
            <a:ext cx="2448272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ящик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1400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Сколько корней может иметь линейное уравнение с одной переменной?</a:t>
            </a:r>
          </a:p>
        </p:txBody>
      </p:sp>
      <p:sp>
        <p:nvSpPr>
          <p:cNvPr id="11" name="Скругленный прямоугольник 10">
            <a:hlinkClick r:id="" action="ppaction://macro?name=DA"/>
          </p:cNvPr>
          <p:cNvSpPr/>
          <p:nvPr/>
        </p:nvSpPr>
        <p:spPr>
          <a:xfrm>
            <a:off x="3347864" y="3356992"/>
            <a:ext cx="2448272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Tx/>
              <a:buAutoNum type="arabicParenR"/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Один корень;</a:t>
            </a:r>
          </a:p>
          <a:p>
            <a:pPr marL="342900" indent="-342900" algn="ctr">
              <a:buFontTx/>
              <a:buAutoNum type="arabicParenR"/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Бесконечное множество корней;</a:t>
            </a:r>
          </a:p>
          <a:p>
            <a:pPr marL="342900" indent="-342900" algn="ctr">
              <a:buFontTx/>
              <a:buAutoNum type="arabicParenR"/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Не иметь корней</a:t>
            </a:r>
          </a:p>
        </p:txBody>
      </p:sp>
      <p:sp>
        <p:nvSpPr>
          <p:cNvPr id="12" name="Скругленный прямоугольник 11">
            <a:hlinkClick r:id="" action="ppaction://macro?name=NET"/>
          </p:cNvPr>
          <p:cNvSpPr/>
          <p:nvPr/>
        </p:nvSpPr>
        <p:spPr>
          <a:xfrm>
            <a:off x="679844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Только один корень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NET"/>
          </p:cNvPr>
          <p:cNvSpPr/>
          <p:nvPr/>
        </p:nvSpPr>
        <p:spPr>
          <a:xfrm>
            <a:off x="6529332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Любое количество корней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26797144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83568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29208" y="1268760"/>
            <a:ext cx="8229600" cy="1400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При каких условиях линейное уравнение имеет один корень?</a:t>
            </a:r>
          </a:p>
        </p:txBody>
      </p:sp>
      <p:sp>
        <p:nvSpPr>
          <p:cNvPr id="11" name="Скругленный прямоугольник 10">
            <a:hlinkClick r:id="" action="ppaction://macro?name=DA"/>
          </p:cNvPr>
          <p:cNvSpPr/>
          <p:nvPr/>
        </p:nvSpPr>
        <p:spPr>
          <a:xfrm>
            <a:off x="3635896" y="3613584"/>
            <a:ext cx="2016224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≠ 0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>
            <a:hlinkClick r:id="" action="ppaction://macro?name=NET"/>
          </p:cNvPr>
          <p:cNvSpPr/>
          <p:nvPr/>
        </p:nvSpPr>
        <p:spPr>
          <a:xfrm>
            <a:off x="683568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 ≠ 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NET"/>
          </p:cNvPr>
          <p:cNvSpPr/>
          <p:nvPr/>
        </p:nvSpPr>
        <p:spPr>
          <a:xfrm>
            <a:off x="6529332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2027216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3635896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шкафу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>
            <a:hlinkClick r:id="" action="ppaction://macro?name=DA"/>
          </p:cNvPr>
          <p:cNvSpPr/>
          <p:nvPr/>
        </p:nvSpPr>
        <p:spPr>
          <a:xfrm>
            <a:off x="3635896" y="3612593"/>
            <a:ext cx="2016224" cy="1184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≠ 0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29208" y="1268760"/>
            <a:ext cx="8229600" cy="1400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При каких условиях линейное уравнение не имеет корней?</a:t>
            </a:r>
          </a:p>
        </p:txBody>
      </p:sp>
      <p:sp>
        <p:nvSpPr>
          <p:cNvPr id="12" name="Скругленный прямоугольник 11">
            <a:hlinkClick r:id="" action="ppaction://macro?name=NET"/>
          </p:cNvPr>
          <p:cNvSpPr/>
          <p:nvPr/>
        </p:nvSpPr>
        <p:spPr>
          <a:xfrm>
            <a:off x="679844" y="3612593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 ≠ 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NET"/>
          </p:cNvPr>
          <p:cNvSpPr/>
          <p:nvPr/>
        </p:nvSpPr>
        <p:spPr>
          <a:xfrm>
            <a:off x="6529332" y="3613584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83838978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541583" y="2682772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справа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>
            <a:hlinkClick r:id="" action="ppaction://macro?name=DA"/>
          </p:cNvPr>
          <p:cNvSpPr/>
          <p:nvPr/>
        </p:nvSpPr>
        <p:spPr>
          <a:xfrm>
            <a:off x="3635896" y="2692613"/>
            <a:ext cx="2016224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≠ 0</a:t>
            </a:r>
            <a:endParaRPr lang="ru-RU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29208" y="1268760"/>
            <a:ext cx="8229600" cy="1400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При каких условиях линейное уравнение имеет бесконечное множество корней?</a:t>
            </a:r>
          </a:p>
        </p:txBody>
      </p:sp>
      <p:sp>
        <p:nvSpPr>
          <p:cNvPr id="12" name="Скругленный прямоугольник 11">
            <a:hlinkClick r:id="" action="ppaction://macro?name=NET"/>
          </p:cNvPr>
          <p:cNvSpPr/>
          <p:nvPr/>
        </p:nvSpPr>
        <p:spPr>
          <a:xfrm>
            <a:off x="700416" y="2708920"/>
            <a:ext cx="20002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 ≠ 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NET"/>
          </p:cNvPr>
          <p:cNvSpPr/>
          <p:nvPr/>
        </p:nvSpPr>
        <p:spPr>
          <a:xfrm>
            <a:off x="6541583" y="2692613"/>
            <a:ext cx="2000250" cy="11684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= 0,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  <p:sp>
        <p:nvSpPr>
          <p:cNvPr id="9" name="TextBox 8">
            <a:hlinkClick r:id="rId3"/>
          </p:cNvPr>
          <p:cNvSpPr txBox="1"/>
          <p:nvPr/>
        </p:nvSpPr>
        <p:spPr>
          <a:xfrm>
            <a:off x="2159732" y="5013176"/>
            <a:ext cx="4968552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http://popplet.com/app/#/4136323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1708390" y="4362699"/>
            <a:ext cx="5607764" cy="65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Arial" charset="0"/>
                <a:cs typeface="Arial" charset="0"/>
              </a:rPr>
              <a:t>Обобщение</a:t>
            </a:r>
          </a:p>
        </p:txBody>
      </p:sp>
    </p:spTree>
    <p:extLst>
      <p:ext uri="{BB962C8B-B14F-4D97-AF65-F5344CB8AC3E}">
        <p14:creationId xmlns:p14="http://schemas.microsoft.com/office/powerpoint/2010/main" val="38584516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96752"/>
            <a:ext cx="64445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Получили первую подсказку: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</a:rPr>
              <a:t>«верхний ящик в шкафу справа»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681724" y="4725144"/>
            <a:ext cx="3744416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Вернуться в комнату</a:t>
            </a:r>
          </a:p>
        </p:txBody>
      </p:sp>
    </p:spTree>
    <p:extLst>
      <p:ext uri="{BB962C8B-B14F-4D97-AF65-F5344CB8AC3E}">
        <p14:creationId xmlns:p14="http://schemas.microsoft.com/office/powerpoint/2010/main" val="229403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55780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dirty="0" smtClean="0">
                <a:latin typeface="Arial" charset="0"/>
                <a:cs typeface="Arial" charset="0"/>
              </a:rPr>
              <a:t>Задание 2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46856" y="1812801"/>
            <a:ext cx="8229600" cy="14001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charset="0"/>
              <a:buNone/>
            </a:pPr>
            <a:r>
              <a:rPr lang="ru-RU" altLang="ru-RU" sz="3600" dirty="0" smtClean="0">
                <a:latin typeface="Arial" charset="0"/>
                <a:cs typeface="Arial" charset="0"/>
              </a:rPr>
              <a:t>Реши уравнения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2726918"/>
            <a:ext cx="7293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en-US" sz="3600" b="0" dirty="0" smtClean="0"/>
              <a:t>2,5x = - 10</a:t>
            </a:r>
            <a:r>
              <a:rPr lang="ru-RU" sz="3600" b="0" dirty="0" smtClean="0"/>
              <a:t>;</a:t>
            </a:r>
            <a:endParaRPr lang="en-US" sz="3600" b="0" dirty="0" smtClean="0"/>
          </a:p>
          <a:p>
            <a:pPr marL="742950" indent="-742950">
              <a:buFontTx/>
              <a:buAutoNum type="arabicParenR"/>
            </a:pPr>
            <a:r>
              <a:rPr lang="en-US" sz="3600" dirty="0" smtClean="0"/>
              <a:t>5,7x </a:t>
            </a:r>
            <a:r>
              <a:rPr lang="en-US" sz="3600" dirty="0"/>
              <a:t>= 3,8x – </a:t>
            </a:r>
            <a:r>
              <a:rPr lang="en-US" sz="3600" dirty="0" smtClean="0"/>
              <a:t>9,5</a:t>
            </a:r>
            <a:r>
              <a:rPr lang="ru-RU" sz="3600" dirty="0" smtClean="0"/>
              <a:t>;</a:t>
            </a:r>
            <a:endParaRPr lang="en-US" sz="3600" b="0" dirty="0" smtClean="0"/>
          </a:p>
          <a:p>
            <a:pPr marL="742950" indent="-742950">
              <a:buAutoNum type="arabicParenR"/>
            </a:pPr>
            <a:r>
              <a:rPr lang="en-US" sz="3600" dirty="0" smtClean="0"/>
              <a:t>7x – 3,3 = 10,7 – 14;</a:t>
            </a:r>
          </a:p>
          <a:p>
            <a:pPr marL="742950" indent="-742950">
              <a:buAutoNum type="arabicParenR"/>
            </a:pPr>
            <a:r>
              <a:rPr lang="en-US" sz="3600" dirty="0" smtClean="0"/>
              <a:t>2,8(x – 3) = 7(0,4x + 2)</a:t>
            </a:r>
            <a:r>
              <a:rPr lang="ru-RU" sz="3600" dirty="0" smtClean="0"/>
              <a:t>;</a:t>
            </a:r>
            <a:endParaRPr lang="en-US" sz="3600" dirty="0" smtClean="0"/>
          </a:p>
          <a:p>
            <a:pPr marL="742950" indent="-742950">
              <a:buAutoNum type="arabicParenR"/>
            </a:pPr>
            <a:r>
              <a:rPr lang="en-US" sz="3600" dirty="0" smtClean="0"/>
              <a:t>4,8(x+3) – 26,4 = 1,2(4x – 10).</a:t>
            </a:r>
            <a:endParaRPr lang="ru-RU" sz="3600" dirty="0" smtClean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001033" y="6165304"/>
            <a:ext cx="3240360" cy="5232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60307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784</Words>
  <Application>Microsoft Office PowerPoint</Application>
  <PresentationFormat>Экран (4:3)</PresentationFormat>
  <Paragraphs>217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1_Тема Office</vt:lpstr>
      <vt:lpstr>3_Тема Office</vt:lpstr>
      <vt:lpstr>Тема Office</vt:lpstr>
      <vt:lpstr>4_Тема Office</vt:lpstr>
      <vt:lpstr>5_Тема Office</vt:lpstr>
      <vt:lpstr>6_Тема Office</vt:lpstr>
      <vt:lpstr>7_Тема Office</vt:lpstr>
      <vt:lpstr>8_Тема Office</vt:lpstr>
      <vt:lpstr>Итоговая работа Обобщение и систематизация знаний и умений решения линейных уравнений с одной переменной в 7 классе</vt:lpstr>
      <vt:lpstr>Презентация PowerPoint</vt:lpstr>
      <vt:lpstr>Задание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Lyubov</dc:creator>
  <cp:lastModifiedBy>Lyubov</cp:lastModifiedBy>
  <cp:revision>210</cp:revision>
  <dcterms:created xsi:type="dcterms:W3CDTF">2017-06-18T18:55:06Z</dcterms:created>
  <dcterms:modified xsi:type="dcterms:W3CDTF">2017-06-21T07:42:02Z</dcterms:modified>
</cp:coreProperties>
</file>