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9" r:id="rId11"/>
    <p:sldId id="265" r:id="rId12"/>
    <p:sldId id="266" r:id="rId13"/>
    <p:sldId id="267" r:id="rId14"/>
    <p:sldId id="268" r:id="rId15"/>
    <p:sldId id="270" r:id="rId16"/>
    <p:sldId id="271" r:id="rId17"/>
    <p:sldId id="272" r:id="rId18"/>
    <p:sldId id="273" r:id="rId19"/>
    <p:sldId id="274" r:id="rId20"/>
    <p:sldId id="278" r:id="rId21"/>
    <p:sldId id="275" r:id="rId22"/>
    <p:sldId id="276" r:id="rId23"/>
    <p:sldId id="277"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1F39855-2849-4F2B-9F8A-502FE2069176}" type="datetimeFigureOut">
              <a:rPr lang="ru-RU" smtClean="0"/>
              <a:pPr/>
              <a:t>11.09.2017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7079D4C-1A96-4384-9E78-4545C7EC0CA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F39855-2849-4F2B-9F8A-502FE2069176}" type="datetimeFigureOut">
              <a:rPr lang="ru-RU" smtClean="0"/>
              <a:pPr/>
              <a:t>11.09.2017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079D4C-1A96-4384-9E78-4545C7EC0CA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k.jpg"/>
          <p:cNvPicPr>
            <a:picLocks noChangeAspect="1"/>
          </p:cNvPicPr>
          <p:nvPr/>
        </p:nvPicPr>
        <p:blipFill>
          <a:blip r:embed="rId2" cstate="email"/>
          <a:stretch>
            <a:fillRect/>
          </a:stretch>
        </p:blipFill>
        <p:spPr>
          <a:xfrm>
            <a:off x="0" y="0"/>
            <a:ext cx="9144000" cy="6858000"/>
          </a:xfrm>
          <a:prstGeom prst="rect">
            <a:avLst/>
          </a:prstGeom>
        </p:spPr>
      </p:pic>
      <p:pic>
        <p:nvPicPr>
          <p:cNvPr id="10" name="Рисунок 9" descr="педагог.png"/>
          <p:cNvPicPr>
            <a:picLocks noChangeAspect="1"/>
          </p:cNvPicPr>
          <p:nvPr/>
        </p:nvPicPr>
        <p:blipFill>
          <a:blip r:embed="rId3" cstate="email"/>
          <a:stretch>
            <a:fillRect/>
          </a:stretch>
        </p:blipFill>
        <p:spPr>
          <a:xfrm>
            <a:off x="1785918" y="1928802"/>
            <a:ext cx="5786478" cy="3830389"/>
          </a:xfrm>
          <a:prstGeom prst="rect">
            <a:avLst/>
          </a:prstGeom>
        </p:spPr>
      </p:pic>
      <p:sp>
        <p:nvSpPr>
          <p:cNvPr id="11" name="Прямоугольник 10"/>
          <p:cNvSpPr/>
          <p:nvPr/>
        </p:nvSpPr>
        <p:spPr>
          <a:xfrm>
            <a:off x="1000100" y="428604"/>
            <a:ext cx="7198574" cy="1107996"/>
          </a:xfrm>
          <a:prstGeom prst="rect">
            <a:avLst/>
          </a:prstGeom>
          <a:noFill/>
        </p:spPr>
        <p:txBody>
          <a:bodyPr wrap="none" lIns="91440" tIns="45720" rIns="91440" bIns="45720">
            <a:spAutoFit/>
          </a:bodyPr>
          <a:lstStyle/>
          <a:p>
            <a:pPr algn="ctr"/>
            <a:r>
              <a:rPr lang="ru-RU" sz="6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БУДЬ ОСТОРОЖЕН!</a:t>
            </a:r>
            <a:endParaRPr lang="ru-RU" sz="6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2" name="Прямоугольник 11"/>
          <p:cNvSpPr/>
          <p:nvPr/>
        </p:nvSpPr>
        <p:spPr>
          <a:xfrm>
            <a:off x="428596" y="1357298"/>
            <a:ext cx="8143932" cy="646331"/>
          </a:xfrm>
          <a:prstGeom prst="rect">
            <a:avLst/>
          </a:prstGeom>
          <a:noFill/>
        </p:spPr>
        <p:txBody>
          <a:bodyPr wrap="square" lIns="91440" tIns="45720" rIns="91440" bIns="45720">
            <a:spAutoFit/>
          </a:bodyPr>
          <a:lstStyle/>
          <a:p>
            <a:pPr algn="ctr"/>
            <a:r>
              <a:rPr lang="ru-RU"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КАРТОТЕКА БЕСЕД ПО ПРОФИЛАКТИКЕ ТРАВМАТИЗМА С ДЕТЬМИ СТАРШЕГО </a:t>
            </a: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ДОШКОЛЬНОГо</a:t>
            </a:r>
            <a:r>
              <a:rPr lang="ru-RU"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ВОЗРАСТА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3" name="TextBox 12"/>
          <p:cNvSpPr txBox="1"/>
          <p:nvPr/>
        </p:nvSpPr>
        <p:spPr>
          <a:xfrm>
            <a:off x="928662" y="5929330"/>
            <a:ext cx="7643866" cy="646331"/>
          </a:xfrm>
          <a:prstGeom prst="rect">
            <a:avLst/>
          </a:prstGeom>
          <a:noFill/>
        </p:spPr>
        <p:txBody>
          <a:bodyPr wrap="square" rtlCol="0">
            <a:spAutoFit/>
          </a:bodyPr>
          <a:lstStyle/>
          <a:p>
            <a:pPr algn="r"/>
            <a:r>
              <a:rPr lang="ru-RU" b="1" dirty="0" smtClean="0">
                <a:solidFill>
                  <a:schemeClr val="accent1">
                    <a:lumMod val="50000"/>
                  </a:schemeClr>
                </a:solidFill>
              </a:rPr>
              <a:t>Автор: Панкратова Ольга Владимировна, воспитатель МАДОУ №364 г.Екатеринбург</a:t>
            </a:r>
            <a:endParaRPr lang="ru-RU" b="1"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1505" name="Rectangle 1"/>
          <p:cNvSpPr>
            <a:spLocks noChangeArrowheads="1"/>
          </p:cNvSpPr>
          <p:nvPr/>
        </p:nvSpPr>
        <p:spPr bwMode="auto">
          <a:xfrm>
            <a:off x="500034" y="285728"/>
            <a:ext cx="821537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№6.</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«Как был наказан любопытный язычок»</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Цели</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дать  детям знания о том, что железные предметы зимой очень опасны, что нельзя к ним прикасаться языком, губами и  голыми ручками;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научить заботиться о своей безопасности, предупредить несчастный случай.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сюжетная картина.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1.Рассматривание и обсуждение сюжетной картины.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Объяснение, почему так случается зимой с железными предметами. Придумывание рассказов.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Показать (если это все- таки случилось),  как помочь пострадавшему (с помощью чистого пальца или носового платка, осторожно отогревать предмет рядом с языком или губами, ни в коем случае не отрывать насильно)</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2.</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Помочь запомнить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ПРАВИЛО:</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rgbClr val="FF0000"/>
                </a:solidFill>
                <a:effectLst/>
                <a:ea typeface="Times New Roman" pitchFamily="18" charset="0"/>
                <a:cs typeface="Arial" pitchFamily="34" charset="0"/>
              </a:rPr>
              <a:t>Никогда зимой не прикасайся язычком, губами и голыми руками к железным предметам! Они приклеятся и не оторвать.  Это очень опасно для здоровья.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rgbClr val="FF0000"/>
                </a:solidFill>
                <a:effectLst/>
                <a:ea typeface="Times New Roman" pitchFamily="18" charset="0"/>
                <a:cs typeface="Arial" pitchFamily="34" charset="0"/>
              </a:rPr>
              <a:t>Не отрывать с силой, если несчастье все- таки с тобой  случилось.</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rgbClr val="FF0000"/>
                </a:solidFill>
                <a:effectLst/>
                <a:ea typeface="Times New Roman" pitchFamily="18" charset="0"/>
                <a:cs typeface="Arial" pitchFamily="34" charset="0"/>
              </a:rPr>
              <a:t>Звать на помощь взрослого, если с кем- то из твоих товарищей произошло такое.</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3.Проведение опыта: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Показать на улице, как мокрая тряпочка приклеивается к  металлическому предмету и не отрывается.</a:t>
            </a:r>
            <a:endParaRPr kumimoji="0" lang="ru-RU" sz="1200" b="0" i="0" u="none" strike="noStrike" cap="none" normalizeH="0" baseline="0" dirty="0" smtClean="0">
              <a:ln>
                <a:noFill/>
              </a:ln>
              <a:solidFill>
                <a:schemeClr val="accent1">
                  <a:lumMod val="50000"/>
                </a:schemeClr>
              </a:solidFill>
              <a:effectLst/>
              <a:cs typeface="Arial" pitchFamily="34" charset="0"/>
            </a:endParaRPr>
          </a:p>
        </p:txBody>
      </p:sp>
      <p:grpSp>
        <p:nvGrpSpPr>
          <p:cNvPr id="10" name="Группа 9"/>
          <p:cNvGrpSpPr/>
          <p:nvPr/>
        </p:nvGrpSpPr>
        <p:grpSpPr>
          <a:xfrm>
            <a:off x="1857356" y="3857628"/>
            <a:ext cx="5715040" cy="3000372"/>
            <a:chOff x="857224" y="3857628"/>
            <a:chExt cx="5715040" cy="3000372"/>
          </a:xfrm>
        </p:grpSpPr>
        <p:pic>
          <p:nvPicPr>
            <p:cNvPr id="8" name="Рисунок 7" descr="57e6711300bbe82fc3a337d4120e0ac0.png"/>
            <p:cNvPicPr>
              <a:picLocks noChangeAspect="1"/>
            </p:cNvPicPr>
            <p:nvPr/>
          </p:nvPicPr>
          <p:blipFill>
            <a:blip r:embed="rId3" cstate="email"/>
            <a:srcRect/>
            <a:stretch>
              <a:fillRect/>
            </a:stretch>
          </p:blipFill>
          <p:spPr>
            <a:xfrm>
              <a:off x="857224" y="3857628"/>
              <a:ext cx="5715040" cy="3000372"/>
            </a:xfrm>
            <a:prstGeom prst="rect">
              <a:avLst/>
            </a:prstGeom>
          </p:spPr>
        </p:pic>
        <p:grpSp>
          <p:nvGrpSpPr>
            <p:cNvPr id="9" name="Группа 8"/>
            <p:cNvGrpSpPr/>
            <p:nvPr/>
          </p:nvGrpSpPr>
          <p:grpSpPr>
            <a:xfrm>
              <a:off x="857224" y="3929066"/>
              <a:ext cx="5614042" cy="2928934"/>
              <a:chOff x="857224" y="3929066"/>
              <a:chExt cx="5614042" cy="2928934"/>
            </a:xfrm>
          </p:grpSpPr>
          <p:pic>
            <p:nvPicPr>
              <p:cNvPr id="7" name="Рисунок 6" descr="d98928c4b3b3.png"/>
              <p:cNvPicPr>
                <a:picLocks noChangeAspect="1"/>
              </p:cNvPicPr>
              <p:nvPr/>
            </p:nvPicPr>
            <p:blipFill>
              <a:blip r:embed="rId4" cstate="email"/>
              <a:stretch>
                <a:fillRect/>
              </a:stretch>
            </p:blipFill>
            <p:spPr>
              <a:xfrm>
                <a:off x="857224" y="3929066"/>
                <a:ext cx="1977205" cy="2788175"/>
              </a:xfrm>
              <a:prstGeom prst="rect">
                <a:avLst/>
              </a:prstGeom>
            </p:spPr>
          </p:pic>
          <p:pic>
            <p:nvPicPr>
              <p:cNvPr id="6" name="Рисунок 5" descr="8ba83ed7bab8a1815480817003e8c002.png"/>
              <p:cNvPicPr>
                <a:picLocks noChangeAspect="1"/>
              </p:cNvPicPr>
              <p:nvPr/>
            </p:nvPicPr>
            <p:blipFill>
              <a:blip r:embed="rId5" cstate="email"/>
              <a:srcRect/>
              <a:stretch>
                <a:fillRect/>
              </a:stretch>
            </p:blipFill>
            <p:spPr>
              <a:xfrm>
                <a:off x="4500562" y="4000480"/>
                <a:ext cx="1970704" cy="2857520"/>
              </a:xfrm>
              <a:prstGeom prst="rect">
                <a:avLst/>
              </a:prstGeom>
            </p:spPr>
          </p:pic>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5601" name="Rectangle 1"/>
          <p:cNvSpPr>
            <a:spLocks noChangeArrowheads="1"/>
          </p:cNvSpPr>
          <p:nvPr/>
        </p:nvSpPr>
        <p:spPr bwMode="auto">
          <a:xfrm>
            <a:off x="428596" y="142852"/>
            <a:ext cx="821537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№7.</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«Идем на экскурсию (пешая экскурсия)»</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дать знания о правилах безопасности во время пеших экскурсий,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учить подчиняться требованиям безопасности.</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Знаки: «Можно» (!), «Нельзя»(+).</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1.Решение проблемных ситуаций с применением знаков.</a:t>
            </a:r>
            <a:endParaRPr kumimoji="0" lang="ru-RU" sz="1200" b="0" i="0" u="sng"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Дети шли на экскурсию. Все шли друг за другом </a:t>
            </a:r>
            <a:r>
              <a:rPr kumimoji="0" lang="ru-RU" sz="1200" b="0" i="0" u="none" strike="noStrike" cap="none" normalizeH="0" baseline="0" dirty="0" err="1" smtClean="0">
                <a:ln>
                  <a:noFill/>
                </a:ln>
                <a:solidFill>
                  <a:schemeClr val="accent1">
                    <a:lumMod val="50000"/>
                  </a:schemeClr>
                </a:solidFill>
                <a:effectLst/>
                <a:latin typeface="Arial" pitchFamily="34" charset="0"/>
                <a:ea typeface="Times New Roman" pitchFamily="18" charset="0"/>
                <a:cs typeface="Arial" pitchFamily="34" charset="0"/>
              </a:rPr>
              <a:t>по-двое</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Вдруг Коля увидел знакомого, и не предупредив воспитателя, побежал к нему. А в это время выехала из поворота машина. Что было дальше? (Ответы детей)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(Знак - «Нельзя»)</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Наша группа однажды пешком пошла на экскурсию на р. Оку. Все дружно шли, соблюдая правила поведения пешехода. Когда дошли до места, оказалось, что Вани нет. Что же произошло? Почему? Можно ли поступать так? (Знак - «Нельзя»)</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2.Обсудить, как нужно и нельзя себя вести во время пешей прогулки (экскурсии). </a:t>
            </a:r>
            <a:r>
              <a:rPr kumimoji="0" lang="ru-RU" sz="1200" b="0" i="0"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Предложить выбирать знаки.</a:t>
            </a:r>
            <a:endParaRPr kumimoji="0" lang="ru-RU" sz="1200" b="0" i="0" u="sng"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3.Запомнить</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Идти спокойно, держась за руку товарища (</a:t>
            </a:r>
            <a:r>
              <a:rPr kumimoji="0" lang="ru-RU" sz="1200" b="0" i="1"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по-двое</a:t>
            </a: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за другими детьми и воспитателем.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отставать от других детей, чтобы не заблудиться, а держаться вместе;</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выскакивать и не убегать без разрешения воспитателей.</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Если ты заблудился, не поддавайся панике, не беги, куда глаза глядят.</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Переходить дорогу только на пешеходном переходе («зебре») на зеленый свет светофора. А если нет светофора, не забудь посмотреть, нет ли машин слева, а на середине дороги - справа.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Никогда не переходить улицу на красный свет, даже если поблизости нет машин, дождись, когда загорится зеленый свет.</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Нельзя идти близко с дорогой, где ездят машины и автобусы;</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выбегай на мостовую за мячом или другим предметом, если они упали и покатились: ты рискуешь не заметить проезжающей машины и попасть под нее.</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Идти только по пешеходной дорожке и  тротуару.</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толкаться, не орать, не кричать по пути, не мешать прохожим;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Обходить стороной выезды с автостоянок, гаражей и других подобных мест: какой-нибудь автомобиль может выехать задним ходом, и его водитель не заметит тебя.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Слушаться указаний воспитателя.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Никогда не подходи и не садись в машину с незнакомым человеком, чтобы он ни говорил: на свете довольно часто встречаются злые люди, которые могут причинить тебе вред.</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8d4cf45ba440f501179a36834cb2257a.png"/>
          <p:cNvPicPr>
            <a:picLocks noChangeAspect="1"/>
          </p:cNvPicPr>
          <p:nvPr/>
        </p:nvPicPr>
        <p:blipFill>
          <a:blip r:embed="rId3" cstate="email"/>
          <a:stretch>
            <a:fillRect/>
          </a:stretch>
        </p:blipFill>
        <p:spPr>
          <a:xfrm>
            <a:off x="5572132" y="214290"/>
            <a:ext cx="3267066" cy="146266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4577" name="Rectangle 1"/>
          <p:cNvSpPr>
            <a:spLocks noChangeArrowheads="1"/>
          </p:cNvSpPr>
          <p:nvPr/>
        </p:nvSpPr>
        <p:spPr bwMode="auto">
          <a:xfrm>
            <a:off x="428596" y="285728"/>
            <a:ext cx="8072494"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828925" algn="l"/>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№8.</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«Ура! Мы едем на экскурсию! (на автобусе)»</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учить правильно вести себя в транспорте, знать и подчиняться правилам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безопасного поведения.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r>
              <a:rPr kumimoji="0" lang="ru-RU" sz="1200" b="0" i="0"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1.С/ ролевая игра</a:t>
            </a: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0" i="0"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«Путешествие» - с обсуждением правил поведения в автобусе.</a:t>
            </a:r>
            <a:endParaRPr kumimoji="0" lang="ru-RU" sz="1200" b="0" i="0" u="sng"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2. Повторить с детьми</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При входе в автобус и выходе из автобуса не толкайся, не выпрыгивай, не торопись, не ставь подножку, дождись своей очереди и держись за специальные поручни, смотри под ноги.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вставать с места и не передвигаться в автобусе. При резком повороте или внезапной остановке ты можешь сильно удариться об окно или сиденье;</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высовывай руку или голову из окна автобуса. Проходящий мимо транспорт может задеть тебя, что вызовет серьезную  травму;</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трогай  замки, не балуйся с дверными ручками, т.к. дверь внезапно может открыться, и ты на полном ходу можешь вылететь на дорогу;</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Откинься назад и обопрись о спинку сиденья, чтобы при внезапной остановке не отбросило сильно вперед и не удариться;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отвлекай водителя и других детей разговорами;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шуми и не толкайся в автобусе, будь вежлив и спокоен;</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828925" algn="l"/>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прикасайся к рулю и не дотрагивайся до кнопок и рычагов управления.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2892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Рисунок 6" descr="Grass_Ground_with_Fence_PNG_Clip_Art_Image.png"/>
          <p:cNvPicPr>
            <a:picLocks noChangeAspect="1"/>
          </p:cNvPicPr>
          <p:nvPr/>
        </p:nvPicPr>
        <p:blipFill>
          <a:blip r:embed="rId3" cstate="email"/>
          <a:stretch>
            <a:fillRect/>
          </a:stretch>
        </p:blipFill>
        <p:spPr>
          <a:xfrm>
            <a:off x="0" y="3929066"/>
            <a:ext cx="9144000" cy="2928934"/>
          </a:xfrm>
          <a:prstGeom prst="rect">
            <a:avLst/>
          </a:prstGeom>
        </p:spPr>
      </p:pic>
      <p:pic>
        <p:nvPicPr>
          <p:cNvPr id="6" name="Рисунок 5" descr="Водитель-с-детьми-в-школьный-автобус_530b9906f11c7-thumb.jpg.png"/>
          <p:cNvPicPr>
            <a:picLocks noChangeAspect="1"/>
          </p:cNvPicPr>
          <p:nvPr/>
        </p:nvPicPr>
        <p:blipFill>
          <a:blip r:embed="rId4"/>
          <a:stretch>
            <a:fillRect/>
          </a:stretch>
        </p:blipFill>
        <p:spPr>
          <a:xfrm rot="219021">
            <a:off x="5072066" y="3881416"/>
            <a:ext cx="3571900" cy="29765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3553" name="Rectangle 1"/>
          <p:cNvSpPr>
            <a:spLocks noChangeArrowheads="1"/>
          </p:cNvSpPr>
          <p:nvPr/>
        </p:nvSpPr>
        <p:spPr bwMode="auto">
          <a:xfrm>
            <a:off x="500034" y="500042"/>
            <a:ext cx="8143932" cy="5524517"/>
          </a:xfrm>
          <a:prstGeom prst="rect">
            <a:avLst/>
          </a:prstGeom>
          <a:noFill/>
          <a:ln w="9525">
            <a:noFill/>
            <a:miter lim="800000"/>
            <a:headEnd/>
            <a:tailEnd/>
          </a:ln>
          <a:effectLst/>
        </p:spPr>
        <p:txBody>
          <a:bodyPr vert="horz" wrap="square" lIns="342792" tIns="114264" rIns="358662" bIns="11426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28800" algn="l"/>
              </a:tabLst>
            </a:pPr>
            <a:r>
              <a:rPr kumimoji="0" lang="ru-RU"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№9.</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«Дежурство по столовой»</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учить детей правильно и безопасно для себя и окружающих накрывать столы; соблюдать правила безопасности при обращении с ножом, вилкой; закрепить представление об опасных предметах, об их необходимости для человека.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/игра: «Накроем кукле стол» или «Что сначала, что потом».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Можно использовать значки - символы: картонный лист- стол, маленькие кружки- блюдца, большие- тарелки, полоски- вилки, ножи и т.д.</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 Д/и «Накроем кукле стол»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использованием знаков- символов или кукольной посуды и обязательным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обьяснением</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правил безопасности.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2.Чтение отрывков стихотворения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(полная версия в кн. «Ребенок за столом» стр.49)</a:t>
            </a: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-Мы дежурные сегодня.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Будем няне помогать,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Аккуратно и красиво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Все столы сервировать.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-Мы тарелки всем поставим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Вилки, ложки и ножи.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 спеши, как класть, подумай,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потом уж разложи.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-От тарелки справа нож,</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Ложка рядышком лежит,</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Нож от ложки отвернулся,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На тарелочку глядит.</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-Ну а слева от тарелки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Нужно вилку положить.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Когда станем есть второе,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28800"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Будет с вилкой нож дружить.</a:t>
            </a:r>
          </a:p>
        </p:txBody>
      </p:sp>
      <p:pic>
        <p:nvPicPr>
          <p:cNvPr id="6" name="Рисунок 5" descr="1453404095_0_5144f_fa621ff5_orig.png"/>
          <p:cNvPicPr>
            <a:picLocks noChangeAspect="1"/>
          </p:cNvPicPr>
          <p:nvPr/>
        </p:nvPicPr>
        <p:blipFill>
          <a:blip r:embed="rId3" cstate="email"/>
          <a:stretch>
            <a:fillRect/>
          </a:stretch>
        </p:blipFill>
        <p:spPr>
          <a:xfrm>
            <a:off x="3500430" y="2857496"/>
            <a:ext cx="3944373" cy="377842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6" name="Прямоугольник 5"/>
          <p:cNvSpPr/>
          <p:nvPr/>
        </p:nvSpPr>
        <p:spPr>
          <a:xfrm>
            <a:off x="642910" y="428604"/>
            <a:ext cx="7572428" cy="2123658"/>
          </a:xfrm>
          <a:prstGeom prst="rect">
            <a:avLst/>
          </a:prstGeom>
        </p:spPr>
        <p:txBody>
          <a:bodyPr wrap="square">
            <a:spAutoFit/>
          </a:bodyPr>
          <a:lstStyle/>
          <a:p>
            <a:pPr lvl="0" eaLnBrk="0" fontAlgn="base" hangingPunct="0">
              <a:spcBef>
                <a:spcPct val="0"/>
              </a:spcBef>
              <a:spcAft>
                <a:spcPct val="0"/>
              </a:spcAft>
              <a:tabLst>
                <a:tab pos="1828800"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 Повторить с детьми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размахивай вилкой, ножом или другим столовым прибором;</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Всегда бери по одному предмету и неси аккуратно;</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Накрывая столы, не торопись, не бегай, не играй, делай все спокойно;</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Нож  и вилку неси острием вниз; </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поднимай высоко и не подноси к глазам вилку, нож;</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подходи и не притрагивайся к кастрюлям и чайникам с горячей пищей;</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балуйся и не играй с ножом и вилкой.</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Накрывая столы, не отвлекайся;</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мешайте дежурным накрывать столы; </a:t>
            </a:r>
            <a:endParaRPr kumimoji="0" lang="ru-RU" sz="12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tabLst>
                <a:tab pos="1828800"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бегайте, когда накрывают столы.</a:t>
            </a:r>
            <a:endParaRPr kumimoji="0" lang="ru-RU" sz="1200" b="0" i="0" u="none" strike="noStrike" cap="none" normalizeH="0" baseline="0" dirty="0" smtClean="0">
              <a:ln>
                <a:noFill/>
              </a:ln>
              <a:solidFill>
                <a:schemeClr val="tx1"/>
              </a:solidFill>
              <a:effectLst/>
              <a:cs typeface="Arial" pitchFamily="34" charset="0"/>
            </a:endParaRPr>
          </a:p>
        </p:txBody>
      </p:sp>
      <p:pic>
        <p:nvPicPr>
          <p:cNvPr id="7" name="Рисунок 6" descr="83.png"/>
          <p:cNvPicPr>
            <a:picLocks noChangeAspect="1"/>
          </p:cNvPicPr>
          <p:nvPr/>
        </p:nvPicPr>
        <p:blipFill>
          <a:blip r:embed="rId3" cstate="email"/>
          <a:stretch>
            <a:fillRect/>
          </a:stretch>
        </p:blipFill>
        <p:spPr>
          <a:xfrm>
            <a:off x="4357686" y="2786058"/>
            <a:ext cx="4000038" cy="353507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2769" name="Rectangle 1"/>
          <p:cNvSpPr>
            <a:spLocks noChangeArrowheads="1"/>
          </p:cNvSpPr>
          <p:nvPr/>
        </p:nvSpPr>
        <p:spPr bwMode="auto">
          <a:xfrm>
            <a:off x="500034" y="0"/>
            <a:ext cx="7929618" cy="6817178"/>
          </a:xfrm>
          <a:prstGeom prst="rect">
            <a:avLst/>
          </a:prstGeom>
          <a:noFill/>
          <a:ln w="9525">
            <a:noFill/>
            <a:miter lim="800000"/>
            <a:headEnd/>
            <a:tailEnd/>
          </a:ln>
          <a:effectLst/>
        </p:spPr>
        <p:txBody>
          <a:bodyPr vert="horz" wrap="square" lIns="457056" tIns="114264" rIns="358662" bIns="11426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№10.</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«Как вести себя в жару на участке?»</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учить детей без напоминания взрослых надевать головной убор (панамку, косынку и др.), закреплять умение правильно наливать воду из чайника в чашку, соблюдать правила нахождения на солнце, чтобы не перегреваться.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сюжетная картина с изображением 2 девочек - одна сидит под «грибом», а вторая загорает под палящим солнцем и получила солнечный ожог.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(Можно придумать и нарисовать другие картинки)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1.Рассматривание картины. </a:t>
            </a:r>
            <a:endParaRPr kumimoji="0" lang="ru-RU" sz="1200" b="0" i="1"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Вопросы к детям: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изображено на картинке?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Кто из девочек поступил правильно? Почему?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А что случилось со второй девочкой? Как это произошло?</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нужно делать теперь?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А как мы ведем себя на улице в жару?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-Что нужно делать, чтобы не  случился солнечный удар? Солнечный ожог?</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2.Составление рассказов из жизненного опыта детей.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3.Игра «Закончи предложение»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200" i="1" u="sng" dirty="0">
              <a:solidFill>
                <a:schemeClr val="accent1">
                  <a:lumMod val="50000"/>
                </a:schemeClr>
              </a:solidFill>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4. Повторить с детьми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На прогулку летом обязательно надевай легкий головной убор (шляпку, косынку, кепку, панамку)!</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 жару пей больше жидкости- воды, морсов или соков!</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Нельзя находиться долго на солнышке! Играть лучше в тени!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 жару носи легкую одежду, которая защитит твои плечи, спину и грудь от солнечных ожогов. Носи в жару темные очки.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увлекайся в жару подвижными играми на солнцепеке: не доводи до того, чтобы тело было мокрым от пота.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Если вдруг почувствуешь слабость, головокружение или </a:t>
            </a:r>
            <a:r>
              <a:rPr kumimoji="0" lang="ru-RU" sz="1200" b="0" i="1" u="none" strike="noStrike" cap="none" normalizeH="0" baseline="0" dirty="0" err="1" smtClean="0">
                <a:ln>
                  <a:noFill/>
                </a:ln>
                <a:solidFill>
                  <a:srgbClr val="FF0000"/>
                </a:solidFill>
                <a:effectLst/>
                <a:ea typeface="Times New Roman" pitchFamily="18" charset="0"/>
                <a:cs typeface="Arial" pitchFamily="34" charset="0"/>
              </a:rPr>
              <a:t>подташнивание</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 немедленно уходи в тень и скажи воспитателю о своем самочувствии.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Смотри за товарищами, не перегрелись ли они, не покраснели ли лицо и тело.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Если замечаешь такое, пригласи их в тенек и скажи об этом воспитателю.</a:t>
            </a:r>
            <a:endParaRPr kumimoji="0" lang="ru-RU" sz="1200" b="0" i="0" u="none" strike="noStrike" cap="none" normalizeH="0" baseline="0" dirty="0" smtClean="0">
              <a:ln>
                <a:noFill/>
              </a:ln>
              <a:solidFill>
                <a:schemeClr val="tx1"/>
              </a:solidFill>
              <a:effectLst/>
              <a:cs typeface="Arial" pitchFamily="34" charset="0"/>
            </a:endParaRPr>
          </a:p>
        </p:txBody>
      </p:sp>
      <p:graphicFrame>
        <p:nvGraphicFramePr>
          <p:cNvPr id="8" name="Таблица 7"/>
          <p:cNvGraphicFramePr>
            <a:graphicFrameLocks noGrp="1"/>
          </p:cNvGraphicFramePr>
          <p:nvPr/>
        </p:nvGraphicFramePr>
        <p:xfrm>
          <a:off x="1071538" y="3643314"/>
          <a:ext cx="4643470" cy="857256"/>
        </p:xfrm>
        <a:graphic>
          <a:graphicData uri="http://schemas.openxmlformats.org/drawingml/2006/table">
            <a:tbl>
              <a:tblPr firstRow="1" bandRow="1">
                <a:tableStyleId>{5C22544A-7EE6-4342-B048-85BDC9FD1C3A}</a:tableStyleId>
              </a:tblPr>
              <a:tblGrid>
                <a:gridCol w="2321735"/>
                <a:gridCol w="2321735"/>
              </a:tblGrid>
              <a:tr h="85725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Неразлучные друзья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Веревка и прищепка.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 разлучные в жару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Я и моя …(кепка)</a:t>
                      </a:r>
                      <a:endParaRPr kumimoji="0" lang="ru-RU" sz="1200" b="0" i="0" u="none" strike="noStrike" cap="none" normalizeH="0" baseline="0" dirty="0" smtClean="0">
                        <a:ln>
                          <a:noFill/>
                        </a:ln>
                        <a:solidFill>
                          <a:schemeClr val="accent1">
                            <a:lumMod val="50000"/>
                          </a:schemeClr>
                        </a:solidFill>
                        <a:effectLst/>
                        <a:cs typeface="Arial" pitchFamily="34" charset="0"/>
                      </a:endParaRPr>
                    </a:p>
                  </a:txBody>
                  <a:tcP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Сильно солнышко печет?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Спрашиваю маму.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Одеваю я в жару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Белую …(панамку). </a:t>
                      </a:r>
                    </a:p>
                  </a:txBody>
                  <a:tcPr>
                    <a:noFill/>
                  </a:tcPr>
                </a:tc>
              </a:tr>
            </a:tbl>
          </a:graphicData>
        </a:graphic>
      </p:graphicFrame>
      <p:pic>
        <p:nvPicPr>
          <p:cNvPr id="9" name="Рисунок 8" descr="4106308.png"/>
          <p:cNvPicPr>
            <a:picLocks noChangeAspect="1"/>
          </p:cNvPicPr>
          <p:nvPr/>
        </p:nvPicPr>
        <p:blipFill>
          <a:blip r:embed="rId3" cstate="email"/>
          <a:stretch>
            <a:fillRect/>
          </a:stretch>
        </p:blipFill>
        <p:spPr>
          <a:xfrm>
            <a:off x="6143636" y="1493320"/>
            <a:ext cx="2071702" cy="305786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1745" name="Rectangle 1"/>
          <p:cNvSpPr>
            <a:spLocks noChangeArrowheads="1"/>
          </p:cNvSpPr>
          <p:nvPr/>
        </p:nvSpPr>
        <p:spPr bwMode="auto">
          <a:xfrm>
            <a:off x="714348" y="357166"/>
            <a:ext cx="7858180"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№11.</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«Зимой на горке»</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учить детей подчиняться правилам поведения при катании с горки;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Развивать выдержку и терпение - умение дожидаться своей очереди;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выработать желание избегать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травмоопасных</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ситуаций.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1.Беседа о зимних забавах и играх, об их пользе для здоровья.</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2.Обсуждение ситуаций правильного и неправильного поведения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детей на горке по иллюстрации или картине.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1" i="1" u="sng"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3.Игра (словесная) «Хорошо - плохо».</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Дети оценивают ситуации, предложенные воспитателем, и обосновывают свою оценку в процессе общего обсуждения.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4. Рассматривание санки-ледянки и обычных санок.</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5.Сформировать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Кататься на горке только на санках-ледянках, а не на обычных санках;</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Подниматься на горку только по ступенькам;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подниматься по скользкому скату горки и с боков;</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кататься стоя, а только сидя;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толкать, не цепляться за товарищей;</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Соблюдать очередность;</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спрыгивать с горки;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стой на верхней площадке, а сразу садись и осмотрись;</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поднимайся на горку и не катайся с игрушками и с предметами в руках;</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Прокатился, быстрее вставай и уходи, т.к. следом за тобой скатится другой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и может сбить тебя;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спускайся с горки, пока не встал и не ушел с дороги предыдущий ребенок;</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балуйся, не борись, не подставляй ножку ни на горке, ни около горки;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сбегай по скату;</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кидайся снегом в сторону горки.</a:t>
            </a:r>
            <a:endParaRPr kumimoji="0" lang="ru-RU" sz="1200" b="0" i="0" u="none" strike="noStrike" cap="none" normalizeH="0" baseline="0" dirty="0" smtClean="0">
              <a:ln>
                <a:noFill/>
              </a:ln>
              <a:solidFill>
                <a:schemeClr val="tx1"/>
              </a:solidFill>
              <a:effectLst/>
              <a:cs typeface="Arial" pitchFamily="34" charset="0"/>
            </a:endParaRPr>
          </a:p>
        </p:txBody>
      </p:sp>
      <p:pic>
        <p:nvPicPr>
          <p:cNvPr id="8" name="Рисунок 7" descr="ad1e2adafa37a6803411c5cef54f0675.png"/>
          <p:cNvPicPr>
            <a:picLocks noChangeAspect="1"/>
          </p:cNvPicPr>
          <p:nvPr/>
        </p:nvPicPr>
        <p:blipFill>
          <a:blip r:embed="rId3" cstate="email"/>
          <a:srcRect/>
          <a:stretch>
            <a:fillRect/>
          </a:stretch>
        </p:blipFill>
        <p:spPr>
          <a:xfrm>
            <a:off x="5929322" y="2428868"/>
            <a:ext cx="2714644" cy="211686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0721" name="Rectangle 1"/>
          <p:cNvSpPr>
            <a:spLocks noChangeArrowheads="1"/>
          </p:cNvSpPr>
          <p:nvPr/>
        </p:nvSpPr>
        <p:spPr bwMode="auto">
          <a:xfrm>
            <a:off x="642910" y="214290"/>
            <a:ext cx="785818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№12.</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«Трудовая деятельность»</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учить детей соблюдать правила безопасности при использовании предметов и инструментов  во время проведения трудовой деятельности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(лейки, тряпочки, палочки - труд в уголке природы ;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стеки, ножницы, карандаши, кисточки - ручной труд;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грабельки, лопаточки, совочки, венички - труд в природе).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«Волшебный сундучок» с предметами и инструментами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1.Игра с «Волшебным сундучком».</a:t>
            </a:r>
            <a:r>
              <a:rPr kumimoji="0" lang="ru-RU" sz="1200" b="0" i="0" u="sng" strike="noStrike" cap="none" normalizeH="0" baseline="0" dirty="0" smtClean="0">
                <a:ln>
                  <a:noFill/>
                </a:ln>
                <a:solidFill>
                  <a:schemeClr val="accent1">
                    <a:lumMod val="50000"/>
                  </a:schemeClr>
                </a:solidFill>
                <a:effectLst/>
                <a:ea typeface="Times New Roman" pitchFamily="18" charset="0"/>
                <a:cs typeface="Arial" pitchFamily="34" charset="0"/>
              </a:rPr>
              <a:t> </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Загадать загадку о предмете.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Обсудить полезные и опасные стороны этого предмета.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Для чего он нужен?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Когда невозможно обойтись без этого предмета?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Чем он может быть опасен, и что делать, чтобы предотвратить травму или опасную ситуацию?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 Как  правильно им  пользоваться?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 Выучить пословицу: «Каждой вещи - свое место».</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sng" strike="noStrike" cap="none" normalizeH="0" baseline="0" dirty="0" smtClean="0">
                <a:ln>
                  <a:noFill/>
                </a:ln>
                <a:solidFill>
                  <a:schemeClr val="accent1">
                    <a:lumMod val="50000"/>
                  </a:schemeClr>
                </a:solidFill>
                <a:effectLst/>
                <a:ea typeface="Times New Roman" pitchFamily="18" charset="0"/>
                <a:cs typeface="Arial" pitchFamily="34" charset="0"/>
              </a:rPr>
              <a:t>3. Подвести детей к мысли, что, если подчиняться правилам безопасности при использовании этих опасных предметов, они приносят много радости и пользы. </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4. Повторить с детьми</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Соблюдай осторожность при обращении с любым из этих предметов;</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Все острые, колющие и режущие предметы обязательно надо класть на свои </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места;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размахивай и не тычь в лицо другим;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Ножницы при работе должны быть направлены от себя и находиться</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на уровне груди;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Неси ножницы закрытыми, острые концы зажаты в кулаке (показ);</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После работы ни один из этих предметов не оставляй без присмотра, убери</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на место;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отвлекай других, если они работают с ножницами, граблями, лопаточкой и др.;</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толкайся, не отбирай у других;</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бегай с опасными предметами;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Делай свою работу спокойно,  не  отвлекаясь!</a:t>
            </a:r>
            <a:endParaRPr kumimoji="0" lang="ru-RU" sz="1200" b="0" i="0" u="none" strike="noStrike" cap="none" normalizeH="0" baseline="0" dirty="0" smtClean="0">
              <a:ln>
                <a:noFill/>
              </a:ln>
              <a:solidFill>
                <a:schemeClr val="tx1"/>
              </a:solidFill>
              <a:effectLst/>
              <a:cs typeface="Arial" pitchFamily="34" charset="0"/>
            </a:endParaRPr>
          </a:p>
        </p:txBody>
      </p:sp>
      <p:pic>
        <p:nvPicPr>
          <p:cNvPr id="8" name="Рисунок 7" descr="levorukosty000001.png"/>
          <p:cNvPicPr>
            <a:picLocks noChangeAspect="1"/>
          </p:cNvPicPr>
          <p:nvPr/>
        </p:nvPicPr>
        <p:blipFill>
          <a:blip r:embed="rId3" cstate="email"/>
          <a:srcRect/>
          <a:stretch>
            <a:fillRect/>
          </a:stretch>
        </p:blipFill>
        <p:spPr>
          <a:xfrm>
            <a:off x="5757429" y="4071942"/>
            <a:ext cx="3386571" cy="264320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9697" name="Rectangle 1"/>
          <p:cNvSpPr>
            <a:spLocks noChangeArrowheads="1"/>
          </p:cNvSpPr>
          <p:nvPr/>
        </p:nvSpPr>
        <p:spPr bwMode="auto">
          <a:xfrm>
            <a:off x="500034" y="142852"/>
            <a:ext cx="8286808" cy="66787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Беседа №13.</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latin typeface="Arial" pitchFamily="34" charset="0"/>
                <a:ea typeface="Times New Roman" pitchFamily="18" charset="0"/>
                <a:cs typeface="Arial" pitchFamily="34" charset="0"/>
              </a:rPr>
              <a:t>Тема: «Правила поведения на участке </a:t>
            </a:r>
            <a:r>
              <a:rPr kumimoji="0" lang="ru-RU" sz="1600" b="1" i="1" u="none" strike="noStrike" cap="none" normalizeH="0" baseline="0" dirty="0" err="1" smtClean="0">
                <a:ln>
                  <a:noFill/>
                </a:ln>
                <a:solidFill>
                  <a:srgbClr val="7030A0"/>
                </a:solidFill>
                <a:effectLst/>
                <a:latin typeface="Arial" pitchFamily="34" charset="0"/>
                <a:ea typeface="Times New Roman" pitchFamily="18" charset="0"/>
                <a:cs typeface="Arial" pitchFamily="34" charset="0"/>
              </a:rPr>
              <a:t>д</a:t>
            </a:r>
            <a:r>
              <a:rPr kumimoji="0" lang="ru-RU" sz="1600" b="1" i="1" u="none" strike="noStrike" cap="none" normalizeH="0" baseline="0" dirty="0" smtClean="0">
                <a:ln>
                  <a:noFill/>
                </a:ln>
                <a:solidFill>
                  <a:srgbClr val="7030A0"/>
                </a:solidFill>
                <a:effectLst/>
                <a:latin typeface="Arial" pitchFamily="34" charset="0"/>
                <a:ea typeface="Times New Roman" pitchFamily="18" charset="0"/>
                <a:cs typeface="Arial" pitchFamily="34" charset="0"/>
              </a:rPr>
              <a:t>/сада во время прогулки»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учить детей соблюдать правила безопасного поведения на участке </a:t>
            </a:r>
            <a:r>
              <a:rPr kumimoji="0" lang="ru-RU" sz="1200" b="0" i="0" u="none" strike="noStrike" cap="none" normalizeH="0" baseline="0" dirty="0" err="1" smtClean="0">
                <a:ln>
                  <a:noFill/>
                </a:ln>
                <a:solidFill>
                  <a:schemeClr val="accent1">
                    <a:lumMod val="50000"/>
                  </a:schemeClr>
                </a:solidFill>
                <a:effectLst/>
                <a:latin typeface="Arial" pitchFamily="34" charset="0"/>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/с;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знать границы своего участка; напомнить об опасностях, которые подстерегают их на участке.</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Иллюстрации</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1.Демонстрирует иллюстрации </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и (можно прочитать стихотворение об опасных предметах) и  рассказ воспитателя о должной реакции на предметы незнакомого происхождения. Воспитатель показывает пакет и спрашивает, знают ли дети, что в нем находится. Дети не знают.  Что опасного может быть в нем? Выслушать рассуждения детей.</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2. Проигрывание ситуаций: </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Попросить показать нескольких детей, как бы они поступили.</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3.Совместное рассуждение воспитателя и детей:</a:t>
            </a:r>
            <a:r>
              <a:rPr kumimoji="0" lang="ru-RU" sz="12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никогда нельзя подходить и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открывать незнакомые сумки, пакеты!</a:t>
            </a:r>
            <a:r>
              <a:rPr kumimoji="0" lang="ru-RU"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Там может быть взрывное устройство, отравленные предметы, опасные вещи, яды. </a:t>
            </a: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Нужно обязательно пригласить взрослого и показать!</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И нельзя брать пакеты и сумки у незнакомых людей!</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4.Беседа</a:t>
            </a:r>
            <a:r>
              <a:rPr kumimoji="0" lang="ru-RU" sz="1200" b="0" i="0"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(с использованием иллюстраций, стихов или загадок) о том, как себя вести правильно на участке </a:t>
            </a:r>
            <a:r>
              <a:rPr kumimoji="0" lang="ru-RU" sz="1200" b="0" i="0" u="none" strike="noStrike" cap="none" normalizeH="0" baseline="0" dirty="0" err="1" smtClean="0">
                <a:ln>
                  <a:noFill/>
                </a:ln>
                <a:solidFill>
                  <a:schemeClr val="accent1">
                    <a:lumMod val="50000"/>
                  </a:schemeClr>
                </a:solidFill>
                <a:effectLst/>
                <a:latin typeface="Arial" pitchFamily="34" charset="0"/>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/сада, почему так, а не иначе нужно вести себя детям?</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5.Запомнить</a:t>
            </a:r>
            <a:r>
              <a:rPr kumimoji="0" lang="ru-RU" sz="1200" b="0" i="1" u="sng"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Выходить на участок </a:t>
            </a:r>
            <a:r>
              <a:rPr kumimoji="0" lang="ru-RU" sz="1200" b="0" i="1"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д</a:t>
            </a: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/с и возвращаться с прогулки нужно спокойным шагом.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подходи и не трогай незнакомые пакеты и сумки.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толкать своих товарищей, не ставить подножки, не драться, быть   доброжелательным и  вежливым.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покидать территорию своего участка без разрешения </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воспитателя.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играть с острыми предметами.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бегать с игрушками и не отбирать их у других.</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разбрасывать игрушки. Это нужно не только для порядка, а в </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целях</a:t>
            </a:r>
            <a:r>
              <a:rPr lang="ru-RU" sz="1200" i="1" dirty="0" smtClean="0">
                <a:solidFill>
                  <a:srgbClr val="FF0000"/>
                </a:solidFill>
                <a:latin typeface="Arial" pitchFamily="34" charset="0"/>
                <a:ea typeface="Times New Roman" pitchFamily="18" charset="0"/>
                <a:cs typeface="Arial" pitchFamily="34" charset="0"/>
              </a:rPr>
              <a:t> </a:t>
            </a: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безопасности. Так как кто- </a:t>
            </a:r>
            <a:r>
              <a:rPr kumimoji="0" lang="ru-RU" sz="1200" b="0" i="1"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нибудь</a:t>
            </a: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может наступить на игрушку или </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другой предмет, упасть и травмироваться.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кидаться  песком, землей, снегом.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подходить к собакам и кошкам.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трогать грибы и ягоды и не есть их.</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ломать деревья, кусты.</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махаться руками на насекомых,  не ловить и не убивать их.</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подходить к незнакомым людям, если даже они зовут вас.</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descr="vasara.gif"/>
          <p:cNvPicPr>
            <a:picLocks noChangeAspect="1"/>
          </p:cNvPicPr>
          <p:nvPr/>
        </p:nvPicPr>
        <p:blipFill>
          <a:blip r:embed="rId3"/>
          <a:stretch>
            <a:fillRect/>
          </a:stretch>
        </p:blipFill>
        <p:spPr>
          <a:xfrm>
            <a:off x="5487194" y="4243384"/>
            <a:ext cx="3656806" cy="261461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8674" name="Rectangle 2"/>
          <p:cNvSpPr>
            <a:spLocks noChangeArrowheads="1"/>
          </p:cNvSpPr>
          <p:nvPr/>
        </p:nvSpPr>
        <p:spPr bwMode="auto">
          <a:xfrm>
            <a:off x="-214346" y="285728"/>
            <a:ext cx="9144000" cy="6447846"/>
          </a:xfrm>
          <a:prstGeom prst="rect">
            <a:avLst/>
          </a:prstGeom>
          <a:noFill/>
          <a:ln w="9525">
            <a:noFill/>
            <a:miter lim="800000"/>
            <a:headEnd/>
            <a:tailEnd/>
          </a:ln>
          <a:effectLst/>
        </p:spPr>
        <p:txBody>
          <a:bodyPr vert="horz" wrap="square" lIns="1028376" tIns="114264" rIns="130134" bIns="11426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Беседа №14.</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latin typeface="Arial" pitchFamily="34" charset="0"/>
                <a:ea typeface="Times New Roman" pitchFamily="18" charset="0"/>
                <a:cs typeface="Arial" pitchFamily="34" charset="0"/>
              </a:rPr>
              <a:t>Тема: «Насекомые - польза и вред»</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Цель:</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дать знание о правилах поведения при встрече с разными насекомыми.</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предметные картинки с изображением  насекомых;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сюжетные картины с изображением  среды обитания этих насекомых.</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1.Вопросы к детям:</a:t>
            </a:r>
            <a:endParaRPr kumimoji="0" lang="ru-RU" sz="1200" b="0" i="1" u="sng"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Каких насекомых вы знаете?</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Когда появляются насекомые?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Где они живут?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Чем они отличаются от птиц?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Что случится, если не будет насекомых?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Чем могут быть опасны насекомые? </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Как себя вести  при встрече с ними?</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2.Чтение стихотворения</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Меня ужалила пчела.</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Я закричал: «Как ты могла?</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Пчела в ответ: «А ты как мог</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Сорвать любимый мой цветок?</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Ведь он мне был </a:t>
            </a:r>
            <a:r>
              <a:rPr kumimoji="0" lang="ru-RU" sz="1200" b="0" i="0" u="none" strike="noStrike" cap="none" normalizeH="0" baseline="0" dirty="0" err="1" smtClean="0">
                <a:ln>
                  <a:noFill/>
                </a:ln>
                <a:solidFill>
                  <a:schemeClr val="accent1">
                    <a:lumMod val="50000"/>
                  </a:schemeClr>
                </a:solidFill>
                <a:effectLst/>
                <a:latin typeface="Arial" pitchFamily="34" charset="0"/>
                <a:ea typeface="Times New Roman" pitchFamily="18" charset="0"/>
                <a:cs typeface="Arial" pitchFamily="34" charset="0"/>
              </a:rPr>
              <a:t>ужжасно</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0" i="0" u="none" strike="noStrike" cap="none" normalizeH="0" baseline="0" dirty="0" err="1" smtClean="0">
                <a:ln>
                  <a:noFill/>
                </a:ln>
                <a:solidFill>
                  <a:schemeClr val="accent1">
                    <a:lumMod val="50000"/>
                  </a:schemeClr>
                </a:solidFill>
                <a:effectLst/>
                <a:latin typeface="Arial" pitchFamily="34" charset="0"/>
                <a:ea typeface="Times New Roman" pitchFamily="18" charset="0"/>
                <a:cs typeface="Arial" pitchFamily="34" charset="0"/>
              </a:rPr>
              <a:t>нужжен</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endParaRPr kumimoji="0" lang="ru-RU" sz="120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Я берегла его на </a:t>
            </a:r>
            <a:r>
              <a:rPr kumimoji="0" lang="ru-RU" sz="1200" b="0" i="0" u="none" strike="noStrike" cap="none" normalizeH="0" baseline="0" dirty="0" err="1" smtClean="0">
                <a:ln>
                  <a:noFill/>
                </a:ln>
                <a:solidFill>
                  <a:schemeClr val="accent1">
                    <a:lumMod val="50000"/>
                  </a:schemeClr>
                </a:solidFill>
                <a:effectLst/>
                <a:latin typeface="Arial" pitchFamily="34" charset="0"/>
                <a:ea typeface="Times New Roman" pitchFamily="18" charset="0"/>
                <a:cs typeface="Arial" pitchFamily="34" charset="0"/>
              </a:rPr>
              <a:t>ужжин</a:t>
            </a:r>
            <a:r>
              <a:rPr kumimoji="0" lang="ru-RU" sz="1200" b="0" i="0"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3.Подвести детей к мысли,</a:t>
            </a:r>
            <a:r>
              <a:rPr kumimoji="0" lang="ru-RU" sz="1200" b="0" i="0"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что в природе все взаимосвязано, а жестокое и даже небрежное отношение с ней ухудшает жизнь человека. Насекомые приносят большую пользу, но иногда от них можно пострадать. </a:t>
            </a:r>
            <a:endParaRPr kumimoji="0" lang="ru-RU" sz="1200" b="0" i="0" u="sng"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4.Запомнить</a:t>
            </a:r>
            <a:r>
              <a:rPr kumimoji="0" lang="ru-RU" sz="1200" b="0" i="1" u="none" strike="noStrike" cap="none" normalizeH="0" baseline="0" dirty="0" smtClean="0">
                <a:ln>
                  <a:noFill/>
                </a:ln>
                <a:solidFill>
                  <a:schemeClr val="accent1">
                    <a:lumMod val="50000"/>
                  </a:schemeClr>
                </a:solidFill>
                <a:effectLst/>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Необходимо знать, как защищаться от насекомых:</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Надо смазывать открытые части тела средствами (созданными специально для детей), отпугивающими насекомых!</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Ни в коем случае не трогайте осиное гнездо!</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Если около вас летит пчела, не машите руками, перейдите на другое место!</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Если пчела все же ужалила, то надо удалить жало, ужаленное место протереть содовым раствором или приложить лепестки календулы.</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ловите и не убивайте насекомых!</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Не стойте около муравейника!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descr="leto-nasekomyie-kartinki-podarok.png"/>
          <p:cNvPicPr>
            <a:picLocks noChangeAspect="1"/>
          </p:cNvPicPr>
          <p:nvPr/>
        </p:nvPicPr>
        <p:blipFill>
          <a:blip r:embed="rId3" cstate="email"/>
          <a:srcRect/>
          <a:stretch>
            <a:fillRect/>
          </a:stretch>
        </p:blipFill>
        <p:spPr>
          <a:xfrm>
            <a:off x="6572264" y="1428736"/>
            <a:ext cx="1928826" cy="28575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5" name="Прямоугольник 4"/>
          <p:cNvSpPr/>
          <p:nvPr/>
        </p:nvSpPr>
        <p:spPr>
          <a:xfrm>
            <a:off x="357158" y="142852"/>
            <a:ext cx="8358246" cy="5786199"/>
          </a:xfrm>
          <a:prstGeom prst="rect">
            <a:avLst/>
          </a:prstGeom>
        </p:spPr>
        <p:txBody>
          <a:bodyPr wrap="square">
            <a:spAutoFit/>
          </a:bodyPr>
          <a:lstStyle/>
          <a:p>
            <a:pPr lvl="0" algn="ctr" fontAlgn="base">
              <a:spcBef>
                <a:spcPct val="0"/>
              </a:spcBef>
              <a:spcAft>
                <a:spcPct val="0"/>
              </a:spcAft>
            </a:pPr>
            <a:r>
              <a:rPr kumimoji="0" lang="ru-RU" sz="2800" b="1" i="0" u="none" strike="noStrike" cap="none" normalizeH="0" baseline="0" dirty="0" smtClean="0">
                <a:ln>
                  <a:noFill/>
                </a:ln>
                <a:solidFill>
                  <a:srgbClr val="0070C0"/>
                </a:solidFill>
                <a:effectLst/>
                <a:latin typeface="+mj-lt"/>
                <a:ea typeface="Times New Roman" pitchFamily="18" charset="0"/>
                <a:cs typeface="Arial" pitchFamily="34" charset="0"/>
              </a:rPr>
              <a:t>Темы бесед:</a:t>
            </a:r>
            <a:endParaRPr kumimoji="0" lang="ru-RU" sz="2800" b="1" i="0" u="none" strike="noStrike" cap="none" normalizeH="0" baseline="0" dirty="0" smtClean="0">
              <a:ln>
                <a:noFill/>
              </a:ln>
              <a:solidFill>
                <a:schemeClr val="tx1"/>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  «Гололед»</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№2  «Осторожно! Сосульки (снег с крыш)»</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№3  «Как песок может стать опасным»</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№4  «Кошка и собака - наши соседи»</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№5  «Как был наказан любопытный язычок»</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№6  «Мы идем на экскурсию (пешая)»</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№7  «Ура! Мы едем на экскурсию (на автобусе)»</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№8  «Дежурство по столовой»</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№9  «Как вести себя в жару»</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№10  «Зимой на горке»</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№11  «Мы любим трудиться»</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№12  «Правила поведения на участке </a:t>
            </a:r>
            <a:r>
              <a:rPr kumimoji="0" lang="ru-RU" b="0" i="0" u="none" strike="noStrike" cap="none" normalizeH="0" baseline="0" dirty="0" err="1" smtClean="0">
                <a:ln>
                  <a:noFill/>
                </a:ln>
                <a:solidFill>
                  <a:schemeClr val="accent1">
                    <a:lumMod val="50000"/>
                  </a:schemeClr>
                </a:solidFill>
                <a:effectLst/>
                <a:latin typeface="+mj-lt"/>
                <a:ea typeface="Times New Roman" pitchFamily="18" charset="0"/>
                <a:cs typeface="Arial" pitchFamily="34" charset="0"/>
              </a:rPr>
              <a:t>д</a:t>
            </a: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/с во время прогулки»</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№13  «Насекомые - польза и вред»</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№14  «Как вести себя во время проведения подвижных игр»</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№15  «Осторожно - растения и грибы на участке </a:t>
            </a:r>
            <a:r>
              <a:rPr kumimoji="0" lang="ru-RU" b="0" i="0" u="none" strike="noStrike" cap="none" normalizeH="0" baseline="0" dirty="0" err="1" smtClean="0">
                <a:ln>
                  <a:noFill/>
                </a:ln>
                <a:solidFill>
                  <a:schemeClr val="accent1">
                    <a:lumMod val="50000"/>
                  </a:schemeClr>
                </a:solidFill>
                <a:effectLst/>
                <a:latin typeface="+mj-lt"/>
                <a:ea typeface="Times New Roman" pitchFamily="18" charset="0"/>
                <a:cs typeface="Arial" pitchFamily="34" charset="0"/>
              </a:rPr>
              <a:t>д</a:t>
            </a: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/сада»</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№16  «Наблюдаем, но правила безопасности не забываем» (У </a:t>
            </a:r>
            <a:r>
              <a:rPr kumimoji="0" lang="ru-RU" b="0" i="0" u="none" strike="noStrike" cap="none" normalizeH="0" baseline="0" dirty="0" err="1" smtClean="0">
                <a:ln>
                  <a:noFill/>
                </a:ln>
                <a:solidFill>
                  <a:schemeClr val="accent1">
                    <a:lumMod val="50000"/>
                  </a:schemeClr>
                </a:solidFill>
                <a:effectLst/>
                <a:latin typeface="+mj-lt"/>
                <a:ea typeface="Times New Roman" pitchFamily="18" charset="0"/>
                <a:cs typeface="Arial" pitchFamily="34" charset="0"/>
              </a:rPr>
              <a:t>Дювиной</a:t>
            </a: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 М.А.)</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№17  «Мы любим праздники в </a:t>
            </a:r>
            <a:r>
              <a:rPr kumimoji="0" lang="ru-RU" b="0" i="0" u="none" strike="noStrike" cap="none" normalizeH="0" baseline="0" dirty="0" err="1" smtClean="0">
                <a:ln>
                  <a:noFill/>
                </a:ln>
                <a:solidFill>
                  <a:schemeClr val="accent1">
                    <a:lumMod val="50000"/>
                  </a:schemeClr>
                </a:solidFill>
                <a:effectLst/>
                <a:latin typeface="+mj-lt"/>
                <a:ea typeface="Times New Roman" pitchFamily="18" charset="0"/>
                <a:cs typeface="Arial" pitchFamily="34" charset="0"/>
              </a:rPr>
              <a:t>д</a:t>
            </a: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/саду»</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№18  «Как вести себя в группе»</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a:p>
            <a:pPr lvl="0" eaLnBrk="0" fontAlgn="base" hangingPunct="0">
              <a:spcBef>
                <a:spcPct val="0"/>
              </a:spcBef>
              <a:spcAft>
                <a:spcPct val="0"/>
              </a:spcAft>
            </a:pP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№19  «Передвигаемся по </a:t>
            </a:r>
            <a:r>
              <a:rPr kumimoji="0" lang="ru-RU" b="0" i="0" u="none" strike="noStrike" cap="none" normalizeH="0" baseline="0" dirty="0" err="1" smtClean="0">
                <a:ln>
                  <a:noFill/>
                </a:ln>
                <a:solidFill>
                  <a:schemeClr val="accent1">
                    <a:lumMod val="50000"/>
                  </a:schemeClr>
                </a:solidFill>
                <a:effectLst/>
                <a:latin typeface="+mj-lt"/>
                <a:ea typeface="Times New Roman" pitchFamily="18" charset="0"/>
                <a:cs typeface="Arial" pitchFamily="34" charset="0"/>
              </a:rPr>
              <a:t>д</a:t>
            </a:r>
            <a:r>
              <a:rPr kumimoji="0" lang="ru-RU" b="0" i="0" u="none" strike="noStrike" cap="none" normalizeH="0" baseline="0" dirty="0" smtClean="0">
                <a:ln>
                  <a:noFill/>
                </a:ln>
                <a:solidFill>
                  <a:schemeClr val="accent1">
                    <a:lumMod val="50000"/>
                  </a:schemeClr>
                </a:solidFill>
                <a:effectLst/>
                <a:latin typeface="+mj-lt"/>
                <a:ea typeface="Times New Roman" pitchFamily="18" charset="0"/>
                <a:cs typeface="Arial" pitchFamily="34" charset="0"/>
              </a:rPr>
              <a:t>/саду»</a:t>
            </a:r>
            <a:endParaRPr kumimoji="0" lang="ru-RU" b="0" i="0" u="none" strike="noStrike" cap="none" normalizeH="0" baseline="0" dirty="0" smtClean="0">
              <a:ln>
                <a:noFill/>
              </a:ln>
              <a:solidFill>
                <a:schemeClr val="accent1">
                  <a:lumMod val="50000"/>
                </a:schemeClr>
              </a:solidFill>
              <a:effectLst/>
              <a:latin typeface="+mj-lt"/>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3793" name="Rectangle 1"/>
          <p:cNvSpPr>
            <a:spLocks noChangeArrowheads="1"/>
          </p:cNvSpPr>
          <p:nvPr/>
        </p:nvSpPr>
        <p:spPr bwMode="auto">
          <a:xfrm>
            <a:off x="500034" y="428604"/>
            <a:ext cx="8001056"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№15.</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«Как вести себя во время проведения подвижных игр?»</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учить умению контролировать свое поведение: сдерживать себя и прислушиваться к мнению других, совершенствовать себя как личность через общение с людьми; учить согласовывать свои действия с действиями партнера.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1.Рассматривание сюжетных картин</a:t>
            </a:r>
            <a:r>
              <a:rPr kumimoji="0" lang="ru-RU" sz="1200" b="0" i="0" u="sng" strike="noStrike" cap="none" normalizeH="0" baseline="0" dirty="0" smtClean="0">
                <a:ln>
                  <a:noFill/>
                </a:ln>
                <a:solidFill>
                  <a:schemeClr val="accent1">
                    <a:lumMod val="50000"/>
                  </a:schemeClr>
                </a:solidFill>
                <a:effectLst/>
                <a:ea typeface="Times New Roman" pitchFamily="18" charset="0"/>
                <a:cs typeface="Arial" pitchFamily="34" charset="0"/>
              </a:rPr>
              <a:t> «Испорченная игра» (можно, используя сюжетную картину).</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2.Беседа</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Почему у ребят не получилась игра?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им можно посоветовать?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нужно делать, чтобы научиться играть без ссор, обид и травм?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Как вы думаете, если говорить всем вместе, перебивая друг друга, можно о чем-то договориться?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Давайте из ваших советов мы составим правила, напишем их, и прикрепим к доске</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ea typeface="Times New Roman" pitchFamily="18" charset="0"/>
                <a:cs typeface="Arial" pitchFamily="34" charset="0"/>
              </a:rPr>
              <a:t>Первое правило: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Говорите  по- очереди, не перебивая друг друга!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Ребята, а вам нравится, когда в игре кто-то один командует,</a:t>
            </a:r>
          </a:p>
          <a:p>
            <a:pPr marL="0" marR="0" lvl="0" indent="0" algn="l" defTabSz="914400" rtl="0" eaLnBrk="0" fontAlgn="base" latinLnBrk="0" hangingPunct="0">
              <a:lnSpc>
                <a:spcPct val="100000"/>
              </a:lnSpc>
              <a:spcBef>
                <a:spcPct val="0"/>
              </a:spcBef>
              <a:spcAft>
                <a:spcPct val="0"/>
              </a:spcAft>
              <a:buClrTx/>
              <a:buSzTx/>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 слушая мнения других детей? Нет? Почему?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Тогда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второе правило: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Когда скажешь свое мнение, спроси остальных: </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«Вы согласны?»; «А как вы думаете?»;</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Считайся с мнением друзей!</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ea typeface="Times New Roman" pitchFamily="18" charset="0"/>
                <a:cs typeface="Arial" pitchFamily="34" charset="0"/>
              </a:rPr>
              <a:t>Третье правило</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Делись игрушками, не жадничай!</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ea typeface="Times New Roman" pitchFamily="18" charset="0"/>
                <a:cs typeface="Arial" pitchFamily="34" charset="0"/>
              </a:rPr>
              <a:t>Четвертое правило: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Надо уступать друг другу, не проявлять упрямства, гордости!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Пятое правило</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Никогда не толкайся  и не наталкивайся на других во время игры! </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Смотри под ноги, будь осторожен!</a:t>
            </a:r>
            <a:endParaRPr kumimoji="0" lang="ru-RU" sz="1200" b="0" i="0" u="none" strike="noStrike" cap="none" normalizeH="0" baseline="0" dirty="0" smtClean="0">
              <a:ln>
                <a:noFill/>
              </a:ln>
              <a:solidFill>
                <a:schemeClr val="tx1"/>
              </a:solidFill>
              <a:effectLst/>
              <a:cs typeface="Arial" pitchFamily="34" charset="0"/>
            </a:endParaRPr>
          </a:p>
        </p:txBody>
      </p:sp>
      <p:pic>
        <p:nvPicPr>
          <p:cNvPr id="5" name="Рисунок 4" descr="deti_mach.png"/>
          <p:cNvPicPr>
            <a:picLocks noChangeAspect="1"/>
          </p:cNvPicPr>
          <p:nvPr/>
        </p:nvPicPr>
        <p:blipFill>
          <a:blip r:embed="rId3" cstate="email"/>
          <a:srcRect/>
          <a:stretch>
            <a:fillRect/>
          </a:stretch>
        </p:blipFill>
        <p:spPr>
          <a:xfrm>
            <a:off x="4643406" y="3143248"/>
            <a:ext cx="4500594" cy="35459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7649" name="Rectangle 1"/>
          <p:cNvSpPr>
            <a:spLocks noChangeArrowheads="1"/>
          </p:cNvSpPr>
          <p:nvPr/>
        </p:nvSpPr>
        <p:spPr bwMode="auto">
          <a:xfrm>
            <a:off x="428596" y="500042"/>
            <a:ext cx="8572528"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№16.</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«Осторожно: грибы и растения на участке </a:t>
            </a:r>
            <a:r>
              <a:rPr kumimoji="0" lang="ru-RU" sz="1600" b="1" i="1" u="none" strike="noStrike" cap="none" normalizeH="0" baseline="0" dirty="0" err="1" smtClean="0">
                <a:ln>
                  <a:noFill/>
                </a:ln>
                <a:solidFill>
                  <a:srgbClr val="7030A0"/>
                </a:solidFill>
                <a:effectLst/>
                <a:ea typeface="Times New Roman" pitchFamily="18" charset="0"/>
                <a:cs typeface="Arial" pitchFamily="34" charset="0"/>
              </a:rPr>
              <a:t>д</a:t>
            </a:r>
            <a:r>
              <a:rPr kumimoji="0" lang="ru-RU" sz="1600" b="1" i="1" u="none" strike="noStrike" cap="none" normalizeH="0" baseline="0" dirty="0" smtClean="0">
                <a:ln>
                  <a:noFill/>
                </a:ln>
                <a:solidFill>
                  <a:srgbClr val="7030A0"/>
                </a:solidFill>
                <a:effectLst/>
                <a:ea typeface="Times New Roman" pitchFamily="18" charset="0"/>
                <a:cs typeface="Arial" pitchFamily="34" charset="0"/>
              </a:rPr>
              <a:t>/с»</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сформировать представление ребенка о существовании ядовитых растений и грибов; познакомить с  растениями нашего участка; научить различать ядовитые растения и грибы, дать знания о том, что ядами этих растений человек может отравиться; воспитывать бережное отношение ко всем грибам и растениям.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Игра «Распутай путаницу», «Гербарий».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1.Игра «Распутай путаницу»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На столе лежат картинки, на которых нарисованы отдельные части растений, детям предлагается их соединить.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Можно показать детям на картинке ребенка, который лежит в больнице</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Попросить обсудить, что с ним могло произойти. Подвести к мысли, что трогать и брать в рот незнакомые растения и грибы опасно.</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2.Беседа.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Спросить у детей, какие растения на участке нашего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им знакомы.</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Обсудить с детьми, какие части есть у растений, на что похожи, названия, прочесть стихи или загадать загадки. Обсудить с детьми, чем может быть опасно растение или гриб.</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-У некоторых детей есть привычка - покусывать или жевать любую травинку. Это очень вредная привычка. Дети должны запомнить, что стебли, листья, цветы и ягоды многих растений ядовиты и могут нанести непоправимый вред здоровью.</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Но любые грибы, как растения и животные, нуждаются в бережном отношении человека, в охране.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sng" strike="noStrike" cap="none" normalizeH="0" baseline="0" dirty="0" smtClean="0">
                <a:ln>
                  <a:noFill/>
                </a:ln>
                <a:solidFill>
                  <a:schemeClr val="accent1">
                    <a:lumMod val="50000"/>
                  </a:schemeClr>
                </a:solidFill>
                <a:effectLst/>
                <a:ea typeface="Times New Roman" pitchFamily="18" charset="0"/>
                <a:cs typeface="Arial" pitchFamily="34" charset="0"/>
              </a:rPr>
              <a:t>3</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.Рассматривание гербария, плакатов и энциклопедий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4. Обыгрывание проблемной ситуации</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Нашел большой, красивый гриб, что с ним делать?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5.Запомнить</a:t>
            </a:r>
            <a:r>
              <a:rPr kumimoji="0" lang="ru-RU" sz="1200" b="0" i="1" u="none" strike="noStrike" cap="none" normalizeH="0" baseline="0" dirty="0" smtClean="0">
                <a:ln>
                  <a:noFill/>
                </a:ln>
                <a:solidFill>
                  <a:schemeClr val="tx1"/>
                </a:solidFill>
                <a:effectLst/>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ea typeface="Times New Roman" pitchFamily="18" charset="0"/>
                <a:cs typeface="Arial" pitchFamily="34" charset="0"/>
              </a:rPr>
              <a:t>Запомните!</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Лучшее средство защиты от ядовитых растений - не трогать ни один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цветок, ни один кустарник, если они тебе не знакомы, потому что опасным может быть</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даже прикосновение к ядовитым растениям: это может вызвать ожог кожи с пузырями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и трудно заживающими ранами.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Сбор грибов - увлекательное занятие. Но бывает и так, что грибы растут не только в лесу,</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но и в городе, в парке и на участке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/сада.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ea typeface="Times New Roman" pitchFamily="18" charset="0"/>
                <a:cs typeface="Arial" pitchFamily="34" charset="0"/>
              </a:rPr>
              <a:t>Запомните</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Грибы в городе, даже если они и съедобные, опасны. Они содержат много нитратов, поглощают выхлопные газы, радиацию. Поэтому, встретив гриб на участке </a:t>
            </a:r>
            <a:r>
              <a:rPr kumimoji="0" lang="ru-RU" sz="1200" b="0" i="1" u="none" strike="noStrike" cap="none" normalizeH="0" baseline="0" dirty="0" err="1" smtClean="0">
                <a:ln>
                  <a:noFill/>
                </a:ln>
                <a:solidFill>
                  <a:srgbClr val="FF0000"/>
                </a:solidFill>
                <a:effectLst/>
                <a:ea typeface="Times New Roman" pitchFamily="18" charset="0"/>
                <a:cs typeface="Arial" pitchFamily="34" charset="0"/>
              </a:rPr>
              <a:t>д</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/сада - не трогайте его, а покажите воспитателю, родителям.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Если вы все- таки потрогали растение или гриб, обязательно нужно вымыть руки с мылом.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6. Д/игра  «Съедобное – несъедобное»</a:t>
            </a:r>
            <a:endParaRPr kumimoji="0" lang="ru-RU" sz="1200" b="0" i="0" u="sng" strike="noStrike" cap="none" normalizeH="0" baseline="0" dirty="0" smtClean="0">
              <a:ln>
                <a:noFill/>
              </a:ln>
              <a:solidFill>
                <a:schemeClr val="accent1">
                  <a:lumMod val="50000"/>
                </a:schemeClr>
              </a:solidFill>
              <a:effectLst/>
              <a:cs typeface="Arial" pitchFamily="34" charset="0"/>
            </a:endParaRPr>
          </a:p>
        </p:txBody>
      </p:sp>
      <p:pic>
        <p:nvPicPr>
          <p:cNvPr id="8" name="Рисунок 7" descr="91701835_mushroom_11.png"/>
          <p:cNvPicPr>
            <a:picLocks noChangeAspect="1"/>
          </p:cNvPicPr>
          <p:nvPr/>
        </p:nvPicPr>
        <p:blipFill>
          <a:blip r:embed="rId3" cstate="email"/>
          <a:stretch>
            <a:fillRect/>
          </a:stretch>
        </p:blipFill>
        <p:spPr>
          <a:xfrm>
            <a:off x="7010396" y="3357562"/>
            <a:ext cx="2133604" cy="242889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5841" name="Rectangle 1"/>
          <p:cNvSpPr>
            <a:spLocks noChangeArrowheads="1"/>
          </p:cNvSpPr>
          <p:nvPr/>
        </p:nvSpPr>
        <p:spPr bwMode="auto">
          <a:xfrm>
            <a:off x="428596" y="142852"/>
            <a:ext cx="850112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№17.</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«Мы любим праздники в </a:t>
            </a:r>
            <a:r>
              <a:rPr kumimoji="0" lang="ru-RU" sz="1600" b="1" i="1" u="none" strike="noStrike" cap="none" normalizeH="0" baseline="0" dirty="0" err="1" smtClean="0">
                <a:ln>
                  <a:noFill/>
                </a:ln>
                <a:solidFill>
                  <a:srgbClr val="7030A0"/>
                </a:solidFill>
                <a:effectLst/>
                <a:ea typeface="Times New Roman" pitchFamily="18" charset="0"/>
                <a:cs typeface="Arial" pitchFamily="34" charset="0"/>
              </a:rPr>
              <a:t>д</a:t>
            </a:r>
            <a:r>
              <a:rPr kumimoji="0" lang="ru-RU" sz="1600" b="1" i="1" u="none" strike="noStrike" cap="none" normalizeH="0" baseline="0" dirty="0" smtClean="0">
                <a:ln>
                  <a:noFill/>
                </a:ln>
                <a:solidFill>
                  <a:srgbClr val="7030A0"/>
                </a:solidFill>
                <a:effectLst/>
                <a:ea typeface="Times New Roman" pitchFamily="18" charset="0"/>
                <a:cs typeface="Arial" pitchFamily="34" charset="0"/>
              </a:rPr>
              <a:t>/с»</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познакомить детей с правилами  поведения во время проведения праздников на улице; формировать навыки безопасного поведения; воспитывать взаимоуважение, добрые чувства.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картинки или фотографии с изображением праздников в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с участием детей.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1.Д/упражнение «Назови праздник»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(с мячом).</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Сядет тот, кто назовет какой-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нибудь</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праздник.</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sng"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2.Рассматривание картин. Беседа по ним. </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Вопросы к детям: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-Что дети делают? Где они находятся?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 что мы любим праздники?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-Какие праздники мы проводим в музыкальном зале?  Физкультурном зале?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какие праздники мы проводим на улице?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-Как дети себя ведут на празднике?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как еще можно и нужно себя вести?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-Какие дети всегда ведут себя так? (Внимательные, вежливые, доброжелательные и др.)</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вы хотите быть такими же?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-Давайте мы эти правила сейчас повторим и запишем на красивый лист фломастером!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когда пойдем на прогулку, объясним и подарим малышам эти правила и проведем с ними маленький праздник «Хорошего настроения».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Итак, первое</a:t>
            </a:r>
            <a:r>
              <a:rPr kumimoji="0" lang="ru-RU" sz="1200" b="1"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правило</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скажет Дима (желательно, чтобы  каждое правило  сказали дети):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Нельзя шуметь и разговаривать друг с другом, иначе не услышим речь героев (артистов);</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Нельзя толкаться, наступать на ноги друг другу;</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загораживать обзор другим детям;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выскакивать вперед без приглашения;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подставлять подножки;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Обходить лужи и скользкие места;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хватать и не дергать героев за одежду;</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наталкиваться друг на друга при беге;</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Остановиться и внимательно посмотреть</a:t>
            </a:r>
          </a:p>
          <a:p>
            <a:pPr marL="0" marR="0" lvl="0" indent="0" algn="l" defTabSz="914400" rtl="0" eaLnBrk="0" fontAlgn="base" latinLnBrk="0" hangingPunct="0">
              <a:lnSpc>
                <a:spcPct val="100000"/>
              </a:lnSpc>
              <a:spcBef>
                <a:spcPct val="0"/>
              </a:spcBef>
              <a:spcAft>
                <a:spcPct val="0"/>
              </a:spcAft>
              <a:buClrTx/>
              <a:buSzTx/>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перед собой, забегая за угол здания;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Строго выполнять все эти правила!</a:t>
            </a:r>
            <a:endParaRPr kumimoji="0" lang="ru-RU" sz="1200" b="0" i="0" u="none" strike="noStrike" cap="none" normalizeH="0" baseline="0" dirty="0" smtClean="0">
              <a:ln>
                <a:noFill/>
              </a:ln>
              <a:solidFill>
                <a:schemeClr val="tx1"/>
              </a:solidFill>
              <a:effectLst/>
              <a:cs typeface="Arial" pitchFamily="34" charset="0"/>
            </a:endParaRPr>
          </a:p>
        </p:txBody>
      </p:sp>
      <p:pic>
        <p:nvPicPr>
          <p:cNvPr id="5" name="Рисунок 4" descr="deti.png"/>
          <p:cNvPicPr>
            <a:picLocks noChangeAspect="1"/>
          </p:cNvPicPr>
          <p:nvPr/>
        </p:nvPicPr>
        <p:blipFill>
          <a:blip r:embed="rId3" cstate="email"/>
          <a:srcRect/>
          <a:stretch>
            <a:fillRect/>
          </a:stretch>
        </p:blipFill>
        <p:spPr>
          <a:xfrm>
            <a:off x="3857588" y="4286256"/>
            <a:ext cx="5286412" cy="243351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4817" name="Rectangle 1"/>
          <p:cNvSpPr>
            <a:spLocks noChangeArrowheads="1"/>
          </p:cNvSpPr>
          <p:nvPr/>
        </p:nvSpPr>
        <p:spPr bwMode="auto">
          <a:xfrm>
            <a:off x="500034" y="142852"/>
            <a:ext cx="8143932"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ea typeface="Times New Roman" pitchFamily="18" charset="0"/>
                <a:cs typeface="Arial" pitchFamily="34" charset="0"/>
              </a:rPr>
              <a:t> </a:t>
            </a: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№18.</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«Как себя вести в группе»</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воспитывать у детей правила поведения  и общения в помещении детского сада  (в группе, спальне, приемной). Развивать умение подчиняться правилам безопасности, желание беречь свое здоровье и здоровье окружающих.</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сюжетная картина (в методкабинете), Губка БОБ - кукла (или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медвежонок).</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1.Приходит кукла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Губка Боб Квадратные Штаны  в группу.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Обыграть ситуации: </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пока он «бежит» (а не идет) ударяется об угол стола;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затем спотыкается об брошенную игрушку;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захотел достать со шкафа предмет, залез на стул и упал;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чуть не залез на окно, увидев там собачку (игрушку);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когда, наконец, его усадили на стул, он сидит и раскачивается.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детьми обсудить все эти ситуации, (воспитатель объясняет детям, что Боб - мягкий, а если бы  с детьми случилось такое, пришлось бы вызвать врача скорой помощи по тел.03), объяснить Бобу, что он делал не правильно, почему себя так вести нельзя,  а как правильно себя вести (озвучить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и показать  сюжетную картину.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2.Рассматривание сюжетной картины,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где все дети заняты своим делом, никто не шумит, не бегает, не толкается, в группе порядок и т.д.  Беседа по ней. Также рассказать (обсудить) детям о правилах поведения в спальне и приемной комнате.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Привести детей к мысли, что НАДО подчиняться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правилам безопасности,</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т.к. это нужно для сохранения жизни и здоровья - своего  и других людей!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Разбросанные игрушки могут послужить причиной падения, ушиба.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ru-RU" sz="1200" i="1" dirty="0">
                <a:solidFill>
                  <a:srgbClr val="FF0000"/>
                </a:solidFill>
                <a:ea typeface="Times New Roman" pitchFamily="18" charset="0"/>
                <a:cs typeface="Arial" pitchFamily="34" charset="0"/>
              </a:rPr>
              <a:t> </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Порядок в группе не только для чистоты, но и для безопасности!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Нельзя залезать на подоконник, стол и шкафы.</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Если не можешь достать, попроси воспитателя!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Очень опасно бегать по группе, спальне и приемной: острые углы мебели могут стать причиной травмы, столкнувшись с другим ребенком можно получить сильный ушиб!</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бери мелкие игрушки в рот - ты можешь нечаянно проглотить их и подавиться!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Раскачиваться на стуле нельзя! Потеряв равновесие, ты упадешь и ударишься!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Во время игр с водой следи, чтобы вода не попала на пол.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Мокрый пол очень скользкий, поэтому опасен для тебя!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Во время приема пищи не разговаривай, тщательно пережевывай пищу!</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Обувь всегда должна быть застегнутой и удобной, без длинных шнурков!</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Приносить в </a:t>
            </a:r>
            <a:r>
              <a:rPr kumimoji="0" lang="ru-RU" sz="1200" b="0" i="1" u="none" strike="noStrike" cap="none" normalizeH="0" baseline="0" dirty="0" err="1" smtClean="0">
                <a:ln>
                  <a:noFill/>
                </a:ln>
                <a:solidFill>
                  <a:srgbClr val="FF0000"/>
                </a:solidFill>
                <a:effectLst/>
                <a:ea typeface="Times New Roman" pitchFamily="18" charset="0"/>
                <a:cs typeface="Arial" pitchFamily="34" charset="0"/>
              </a:rPr>
              <a:t>д</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/с жевательную резинку запрещено во избежание несчастных случаев!</a:t>
            </a:r>
            <a:endParaRPr kumimoji="0" lang="ru-RU" sz="12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37889" name="Rectangle 1"/>
          <p:cNvSpPr>
            <a:spLocks noChangeArrowheads="1"/>
          </p:cNvSpPr>
          <p:nvPr/>
        </p:nvSpPr>
        <p:spPr bwMode="auto">
          <a:xfrm>
            <a:off x="571472" y="0"/>
            <a:ext cx="814393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№19.</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«Передвигаемся по детскому саду»</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научить детей правилам безопасного передвижения  по детскому саду; воспитывать выдержку, желание осознанно правильно вести себя в помещении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карта-схема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/сада; фотографии детей: идут по коридору; поднимаются по лестнице (спускаются); просмотр театрализованных представлений в музыкальном зале; заходят в физкультурный  зал, и т.д. . Кукла Незнайка (или взрослый).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Вопросы к детям: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Куда мы ходим по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/саду? Какие помещения есть в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(Музыкальный зал, физкультурный зал, медицинский кабинет и др.)</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Как нужно себя вести, когда мы передвигаемся по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Приходит Незнайка, приносит фотографии. Рассматривание и обсуждение фотографий. Незнайка показывает, как он себя ведет в той или иной обстановке (толкается, спорит, не хочет стоять с кем-то или сзади, дергает за косичку девочек, ущипнет, наступает на ноги, балуется, говорит громко, машет руками, пинается, в театре вскакивает и орет, не здоровается со взрослыми в коридоре, на лестнице не держится за перила).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Объяснить Незнайке, что так себя вести ни в коем случае нельзя, и еще раз показывают, как нужно правильно вести себя</a:t>
            </a:r>
            <a:r>
              <a:rPr kumimoji="0" lang="ru-RU" sz="1200" b="1"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главное - почему так надо вести!</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Можно показать картинку, где ребенок лежит в больнице, обсудить ситуацию.</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Незнайка обещает  исправляться.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Воспитатель показывает детям карту - схему помещений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/сада, объясняет, где что находится.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Повторение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a:t>
            </a:r>
            <a:r>
              <a:rPr kumimoji="0" lang="ru-RU" sz="1200" b="1" i="0" u="none" strike="noStrike" cap="none" normalizeH="0" baseline="0" dirty="0" smtClean="0">
                <a:ln>
                  <a:noFill/>
                </a:ln>
                <a:solidFill>
                  <a:schemeClr val="tx1"/>
                </a:solidFill>
                <a:effectLst/>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вместе с Незнайкой (можно озвучить в магнитофонной записи):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Спускаясь по лестнице, идти нужно друг за другом, спокойным шагом, не толкаясь, держась за перила;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Двигаться по коридорам </a:t>
            </a:r>
            <a:r>
              <a:rPr kumimoji="0" lang="ru-RU" sz="1200" b="0" i="1" u="none" strike="noStrike" cap="none" normalizeH="0" baseline="0" dirty="0" err="1" smtClean="0">
                <a:ln>
                  <a:noFill/>
                </a:ln>
                <a:solidFill>
                  <a:srgbClr val="FF0000"/>
                </a:solidFill>
                <a:effectLst/>
                <a:ea typeface="Times New Roman" pitchFamily="18" charset="0"/>
                <a:cs typeface="Arial" pitchFamily="34" charset="0"/>
              </a:rPr>
              <a:t>д</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/с надо спокойно, придерживаясь правой рукой стороны коридора;</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Осторожно переходи пересечения коридоров, потому что ты не видишь, кто может идти тебе навстречу;</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При движении по коридорам всегда смотри вперед, чтобы не натолкнуться на выступы в стенах или на нянечек, спешащих с кастрюлями на кухню и обратно;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Коридоры и лестница - не место для игр и баловства. Помни об этом!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открывай двери ногой, также не открывай их резко, т.к. с той стороны двери может находиться человек, и ты его поранишь!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(Ой, ребята,-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Верь, не верь,-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От меня сбежала дверь.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-Прощай,- сказала,- дорогой,</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Ты открывал меня ногой!)</a:t>
            </a:r>
            <a:endParaRPr kumimoji="0" lang="ru-RU" sz="1200" b="0" i="0" u="none" strike="noStrike" cap="none" normalizeH="0" baseline="0" dirty="0" smtClean="0">
              <a:ln>
                <a:noFill/>
              </a:ln>
              <a:solidFill>
                <a:schemeClr val="accent1">
                  <a:lumMod val="50000"/>
                </a:schemeClr>
              </a:solidFill>
              <a:effectLst/>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1025" name="Rectangle 1"/>
          <p:cNvSpPr>
            <a:spLocks noChangeArrowheads="1"/>
          </p:cNvSpPr>
          <p:nvPr/>
        </p:nvSpPr>
        <p:spPr bwMode="auto">
          <a:xfrm>
            <a:off x="142844" y="0"/>
            <a:ext cx="8858312" cy="6678751"/>
          </a:xfrm>
          <a:prstGeom prst="rect">
            <a:avLst/>
          </a:prstGeom>
          <a:noFill/>
          <a:ln w="9525">
            <a:noFill/>
            <a:miter lim="800000"/>
            <a:headEnd/>
            <a:tailEnd/>
          </a:ln>
          <a:effectLst/>
        </p:spPr>
        <p:txBody>
          <a:bodyPr vert="horz" wrap="square" lIns="457056" tIns="45720" rIns="53958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69875" algn="l"/>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№1.</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«Гололед»</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знать правила безопасности в зимнее время - в гололед; уметь по картинкам определять опасную ситуацию;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описывать ее, и правила, которые надо соблюдать, чтобы не получить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травму и не  погибнуть.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картинки – знаки с изображением гололедицы.</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26987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1.Воспитатель читает детям стихотворение «Гололед»:</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Подморозило с утра,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Нет вчерашнего тепла,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На дорогах гололед,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И машины все несет.</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Тротуары, как каток,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Сделать бы еще шажок,</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Но подошва подвела-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Очень скользкая она.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Сколько бед от гололеда!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Есть для дворников работа-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Соль насыпать и песок,</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Чтоб пройти прохожий мог.</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269875" algn="l"/>
              </a:tabLst>
            </a:pPr>
            <a:r>
              <a:rPr kumimoji="0" lang="ru-RU" sz="1200" i="1" u="sng" strike="noStrike" cap="none" normalizeH="0" baseline="0" dirty="0" smtClean="0">
                <a:ln>
                  <a:noFill/>
                </a:ln>
                <a:solidFill>
                  <a:schemeClr val="accent1">
                    <a:lumMod val="50000"/>
                  </a:schemeClr>
                </a:solidFill>
                <a:effectLst/>
                <a:ea typeface="Times New Roman" pitchFamily="18" charset="0"/>
                <a:cs typeface="Arial" pitchFamily="34" charset="0"/>
              </a:rPr>
              <a:t>2.Беседа о гололеде. Объяснение слова «гололед».</a:t>
            </a:r>
            <a:endParaRPr kumimoji="0" lang="ru-RU" sz="120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  Вопросы к детям:</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-Какая зимняя погода способствует образованию гололеда?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-Почему в гололед происходит много аварий на дорогах?</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-Почему в гололед люди часто получают травмы?</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-Как обезопасить себя в гололед?</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-Какие дорожные службы и как помогают людям в гололед?</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tabLst>
                <a:tab pos="-269875" algn="l"/>
              </a:tabLst>
            </a:pPr>
            <a:r>
              <a:rPr kumimoji="0" lang="ru-RU" sz="1200" b="0" i="0" u="sng" strike="noStrike" cap="none" normalizeH="0" baseline="0" dirty="0" smtClean="0">
                <a:ln>
                  <a:noFill/>
                </a:ln>
                <a:solidFill>
                  <a:schemeClr val="accent1">
                    <a:lumMod val="50000"/>
                  </a:schemeClr>
                </a:solidFill>
                <a:effectLst/>
                <a:ea typeface="Times New Roman" pitchFamily="18" charset="0"/>
                <a:cs typeface="Arial" pitchFamily="34" charset="0"/>
              </a:rPr>
              <a:t>4.Рассматривание картин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знаков гололедицы, предложить детям определить, о чем</a:t>
            </a:r>
          </a:p>
          <a:p>
            <a:pPr marL="228600" marR="0" lvl="0" indent="-228600" algn="l" defTabSz="914400" rtl="0" eaLnBrk="0" fontAlgn="base" latinLnBrk="0" hangingPunct="0">
              <a:lnSpc>
                <a:spcPct val="100000"/>
              </a:lnSpc>
              <a:spcBef>
                <a:spcPct val="0"/>
              </a:spcBef>
              <a:spcAft>
                <a:spcPct val="0"/>
              </a:spcAft>
              <a:buClrTx/>
              <a:buSzTx/>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предупреждает знак, и что не надо делать, как предупредить получение травмы зимой в гололед?</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r>
              <a:rPr kumimoji="0" lang="ru-RU" sz="1200" b="1" i="0" u="none" strike="noStrike" cap="none" normalizeH="0" baseline="0" dirty="0" smtClean="0">
                <a:ln>
                  <a:noFill/>
                </a:ln>
                <a:solidFill>
                  <a:srgbClr val="FF0000"/>
                </a:solidFill>
                <a:effectLst/>
                <a:ea typeface="Times New Roman" pitchFamily="18" charset="0"/>
                <a:cs typeface="Arial" pitchFamily="34" charset="0"/>
              </a:rPr>
              <a:t>Запомнить правила</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6987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толкаться, не бегать, не играть на скользкой дороге,</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не подставлять подножки товарищам, не бороться, идти осторожно, не кататься;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6987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если кто-то упал, помочь подняться, звать на помощь взрослого!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5.Задание:</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987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На улице - помочь дворнику посыпать скользкие дорожки песком.</a:t>
            </a:r>
            <a:endParaRPr kumimoji="0" lang="ru-RU" sz="1200" b="0" i="0" u="none" strike="noStrike" cap="none" normalizeH="0" baseline="0" dirty="0" smtClean="0">
              <a:ln>
                <a:noFill/>
              </a:ln>
              <a:solidFill>
                <a:schemeClr val="accent1">
                  <a:lumMod val="50000"/>
                </a:schemeClr>
              </a:solidFill>
              <a:effectLst/>
              <a:cs typeface="Arial" pitchFamily="34" charset="0"/>
            </a:endParaRPr>
          </a:p>
        </p:txBody>
      </p:sp>
      <p:pic>
        <p:nvPicPr>
          <p:cNvPr id="6" name="Рисунок 5" descr="ребенок зимой.png"/>
          <p:cNvPicPr>
            <a:picLocks noChangeAspect="1"/>
          </p:cNvPicPr>
          <p:nvPr/>
        </p:nvPicPr>
        <p:blipFill>
          <a:blip r:embed="rId3" cstate="email"/>
          <a:stretch>
            <a:fillRect/>
          </a:stretch>
        </p:blipFill>
        <p:spPr>
          <a:xfrm>
            <a:off x="6715140" y="3500438"/>
            <a:ext cx="2227469" cy="278608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219699373_w640_h2048_1245.png"/>
          <p:cNvPicPr>
            <a:picLocks noGrp="1" noChangeAspect="1"/>
          </p:cNvPicPr>
          <p:nvPr>
            <p:ph idx="1"/>
          </p:nvPr>
        </p:nvPicPr>
        <p:blipFill>
          <a:blip r:embed="rId2"/>
          <a:stretch>
            <a:fillRect/>
          </a:stretch>
        </p:blipFill>
        <p:spPr>
          <a:xfrm>
            <a:off x="2786050" y="1643050"/>
            <a:ext cx="6096000" cy="1304925"/>
          </a:xfrm>
        </p:spPr>
      </p:pic>
      <p:pic>
        <p:nvPicPr>
          <p:cNvPr id="4" name="Рисунок 3" descr="k.jpg"/>
          <p:cNvPicPr>
            <a:picLocks noChangeAspect="1"/>
          </p:cNvPicPr>
          <p:nvPr/>
        </p:nvPicPr>
        <p:blipFill>
          <a:blip r:embed="rId3" cstate="email">
            <a:lum bright="38000" contrast="-10000"/>
          </a:blip>
          <a:stretch>
            <a:fillRect/>
          </a:stretch>
        </p:blipFill>
        <p:spPr>
          <a:xfrm>
            <a:off x="0" y="0"/>
            <a:ext cx="9144000" cy="6858000"/>
          </a:xfrm>
          <a:prstGeom prst="rect">
            <a:avLst/>
          </a:prstGeom>
        </p:spPr>
      </p:pic>
      <p:sp>
        <p:nvSpPr>
          <p:cNvPr id="2049" name="Rectangle 1"/>
          <p:cNvSpPr>
            <a:spLocks noChangeArrowheads="1"/>
          </p:cNvSpPr>
          <p:nvPr/>
        </p:nvSpPr>
        <p:spPr bwMode="auto">
          <a:xfrm>
            <a:off x="500034" y="214290"/>
            <a:ext cx="8286808"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00338" algn="l"/>
                <a:tab pos="2790825" algn="l"/>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№2.</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«Осторожно сосульки  /снег с крыши/»</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Цели:</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дать знания о том, что сосульки могут быть опасны для человека (если упадут с крыши - травма и вспомнить, если облизывать или есть их - ангина); учить уберечься от сосулек в конце зимы - начале весны, подчиняться правилам безопасности, уметь предвидеть опасность.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иллюстрации «Капель», логическая картина «Как Вася заболел?»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1.Отгадайте!</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Я прозрачна, как хрусталь,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крыши я зимой свисаю.</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Только очень, очень жаль,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в тепле я быстро таю.</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(Сосулька)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2.Рассматривание сюжетных картин и беседа по ним.</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Попросить рассмотреть картинки и рассказать, что на них изображено.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Обсудить с детьми, чем может быть опасна та или иная ситуация.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Чем опасны сосулька или обледенелые комья снега, которые сбрасывают с крыши?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как поступить правильно, как можно оградить себя от опасности?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Попросить детей вспомнить случаи из жизни, когда кто - либо пострадал в подобных ситуациях.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Попросить детей подумать, какие меры предосторожности можно принять, чтобы предупредить окружающих об опасных зонах.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Вместе прийти к выводу, что такие зоны необходимо оградить.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Придумать различные виды ограждений: веревка с красными флажками,  деревянные или металлические заграждения, щиты или заборы.</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Напомнить детям, что ни в коем случае</a:t>
            </a: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r>
              <a:rPr kumimoji="0" lang="ru-RU" sz="1200" b="1" i="1" u="none" strike="noStrike" cap="none" normalizeH="0" baseline="0" dirty="0" smtClean="0">
                <a:ln>
                  <a:noFill/>
                </a:ln>
                <a:solidFill>
                  <a:srgbClr val="FF0000"/>
                </a:solidFill>
                <a:effectLst/>
                <a:ea typeface="Times New Roman" pitchFamily="18" charset="0"/>
                <a:cs typeface="Arial" pitchFamily="34" charset="0"/>
              </a:rPr>
              <a:t>нельзя:</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Играть там, где с крыши свисают сосульки или может упасть снег!</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Подходить и трогать свисающие сосульки!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Нельзя сосать и есть сосульки!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кидайся сосулькой или снегом!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Будь внимательным и наблюдательным!</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Умей заранее предвидеть опасность и избегать ее!</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Помимо собственной безопасности, заботиться о безопасности других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00338" algn="l"/>
                <a:tab pos="2790825" algn="l"/>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(например, взять за руку и отвести подальше от опасного места малышей)!</a:t>
            </a:r>
            <a:endParaRPr kumimoji="0" lang="ru-RU" sz="12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5" name="Прямоугольник 4"/>
          <p:cNvSpPr/>
          <p:nvPr/>
        </p:nvSpPr>
        <p:spPr>
          <a:xfrm>
            <a:off x="357158" y="428604"/>
            <a:ext cx="8358246" cy="4154984"/>
          </a:xfrm>
          <a:prstGeom prst="rect">
            <a:avLst/>
          </a:prstGeom>
        </p:spPr>
        <p:txBody>
          <a:bodyPr wrap="square">
            <a:spAutoFit/>
          </a:bodyPr>
          <a:lstStyle/>
          <a:p>
            <a:pPr lvl="0" eaLnBrk="0" fontAlgn="base" hangingPunct="0">
              <a:spcBef>
                <a:spcPct val="0"/>
              </a:spcBef>
              <a:spcAft>
                <a:spcPct val="0"/>
              </a:spcAft>
              <a:tabLst>
                <a:tab pos="2700338" algn="l"/>
                <a:tab pos="279082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3.Напоминание детям о том, что нельзя облизывать и есть сосульки.</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endPar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крыши свесилась сосулька,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виду вкусный леденец!</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Заработает ангину.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Если съест ее глупец!</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endPar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endParaRPr>
          </a:p>
          <a:p>
            <a:pPr lvl="0" eaLnBrk="0" fontAlgn="base" hangingPunct="0">
              <a:spcBef>
                <a:spcPct val="0"/>
              </a:spcBef>
              <a:spcAft>
                <a:spcPct val="0"/>
              </a:spcAft>
              <a:tabLst>
                <a:tab pos="2700338" algn="l"/>
                <a:tab pos="279082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4. Игра на развитие общей моторики «Сосулька»</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endPar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Вниз головой висит сосулька,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Руки опущены вниз, пальцы рук смыкают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домиком.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От солнца насморк у нее.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трогают себя за нос.</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То от тепла она заплачет,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собирают «слезы» в ладонь.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То платьице ушьет свое.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проводят руками по телу сверху вниз,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горизонтальным движением «обрезают» длину.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Придет мороз- заледенеет,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обнимают себя руками, дрожат</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Немного за ночь подрастет,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руки вытягивают вверх, встают на носочки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Окрепнет телом, потолстеет,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руки округляют по бокам.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Тяжелой станет-  упадет.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приседают.</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endPar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endParaRPr>
          </a:p>
          <a:p>
            <a:pPr lvl="0" eaLnBrk="0" fontAlgn="base" hangingPunct="0">
              <a:spcBef>
                <a:spcPct val="0"/>
              </a:spcBef>
              <a:spcAft>
                <a:spcPct val="0"/>
              </a:spcAft>
              <a:tabLst>
                <a:tab pos="2700338" algn="l"/>
                <a:tab pos="2790825" algn="l"/>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5.Задание:</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lvl="0" eaLnBrk="0" fontAlgn="base" hangingPunct="0">
              <a:spcBef>
                <a:spcPct val="0"/>
              </a:spcBef>
              <a:spcAft>
                <a:spcPct val="0"/>
              </a:spcAft>
              <a:tabLst>
                <a:tab pos="2700338" algn="l"/>
                <a:tab pos="2790825" algn="l"/>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На улице - помочь дворнику посыпать скользкие дорожки песком.</a:t>
            </a:r>
            <a:endParaRPr kumimoji="0" lang="ru-RU" sz="1200" b="0" i="0" u="none" strike="noStrike" cap="none" normalizeH="0" baseline="0" dirty="0" smtClean="0">
              <a:ln>
                <a:noFill/>
              </a:ln>
              <a:solidFill>
                <a:schemeClr val="accent1">
                  <a:lumMod val="50000"/>
                </a:schemeClr>
              </a:solidFill>
              <a:effectLst/>
              <a:cs typeface="Arial" pitchFamily="34" charset="0"/>
            </a:endParaRPr>
          </a:p>
        </p:txBody>
      </p:sp>
      <p:pic>
        <p:nvPicPr>
          <p:cNvPr id="6" name="Рисунок 5" descr="132203645644648200.jpg"/>
          <p:cNvPicPr>
            <a:picLocks noChangeAspect="1"/>
          </p:cNvPicPr>
          <p:nvPr/>
        </p:nvPicPr>
        <p:blipFill>
          <a:blip r:embed="rId3" cstate="email"/>
          <a:stretch>
            <a:fillRect/>
          </a:stretch>
        </p:blipFill>
        <p:spPr>
          <a:xfrm>
            <a:off x="6286512" y="928670"/>
            <a:ext cx="2402440" cy="310515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17409" name="Rectangle 1"/>
          <p:cNvSpPr>
            <a:spLocks noChangeArrowheads="1"/>
          </p:cNvSpPr>
          <p:nvPr/>
        </p:nvSpPr>
        <p:spPr bwMode="auto">
          <a:xfrm>
            <a:off x="357158" y="428604"/>
            <a:ext cx="8501122"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№3.</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«Не ешь снег и сосульки!»</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Цели</a:t>
            </a:r>
            <a:r>
              <a:rPr kumimoji="0" lang="ru-RU" sz="1200" b="1" i="0"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дать знания о том, что сосульки снег могут быть опасны для человека (если упадут с крыши - травма, если облизывать или есть их - ангина);</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логическая картина «Как Вася заболел?»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1.Беседа</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значит быть здоровым? (значит быть сильным, бодрым, энергичным, не болеть)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Как мы должны заботиться о своем здоровье?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(закаляться, гимнастика».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 Чтение рассказа «Гимнастика и простуда» (Т.А.Шорыгина «Беседы о здоровье», с.4)</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3.Рассматривание сюжетных картин и беседа по ним.</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Попросить рассмотреть логическую картину «Как Вася заболел?»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Как вы думаете, ребята, почему заболел Вася?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4.Обыгрывание проблемных ситуаций: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«Первый снег во дворе, он похож на сахар, наверное такой же сладкий и вкусный, я его попробую»</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«Висят сосульки, как леденцы. Что ты сделаешь, попробуешь, такой леденец?»</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5. Чтение стихотворений: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Я вам расскажу, ребята,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Умные школьники и дошколята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Здоровье свое всегда берегут,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Снег и сосульки в рот не берут!</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крыши свесилась сосулька,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 виду вкусный леденец!</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Заработает ангину.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Если съест ее глупец!</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6.Опыт со снегом (сосулькой)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побудить ребенка дать оценку опытнической деятельности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и самостоятельно сделать вывод)</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Растопить снег (сосульку), процедить через ватный или марлевый фильтр.</a:t>
            </a:r>
            <a:endParaRPr kumimoji="0" lang="ru-RU" sz="1200" b="0" i="0" u="none" strike="noStrike" cap="none" normalizeH="0" baseline="0" dirty="0" smtClean="0">
              <a:ln>
                <a:noFill/>
              </a:ln>
              <a:solidFill>
                <a:schemeClr val="accent1">
                  <a:lumMod val="50000"/>
                </a:schemeClr>
              </a:solidFill>
              <a:effectLst/>
              <a:cs typeface="Arial" pitchFamily="34" charset="0"/>
            </a:endParaRPr>
          </a:p>
        </p:txBody>
      </p:sp>
      <p:pic>
        <p:nvPicPr>
          <p:cNvPr id="7" name="Рисунок 6" descr="article_art_166.jpg"/>
          <p:cNvPicPr>
            <a:picLocks noChangeAspect="1"/>
          </p:cNvPicPr>
          <p:nvPr/>
        </p:nvPicPr>
        <p:blipFill>
          <a:blip r:embed="rId3" cstate="email"/>
          <a:srcRect/>
          <a:stretch>
            <a:fillRect/>
          </a:stretch>
        </p:blipFill>
        <p:spPr>
          <a:xfrm>
            <a:off x="6280024" y="4429132"/>
            <a:ext cx="2438293" cy="221457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20481" name="Rectangle 1"/>
          <p:cNvSpPr>
            <a:spLocks noChangeArrowheads="1"/>
          </p:cNvSpPr>
          <p:nvPr/>
        </p:nvSpPr>
        <p:spPr bwMode="auto">
          <a:xfrm>
            <a:off x="285720" y="357166"/>
            <a:ext cx="8429684"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№4.</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 Как песок может стать опасным»</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показать ребенку игры с песком и предупредить его, что играть с ним небезопасно: нужно быть внимательным и следить, чтобы песок не попал в глаза, рот, нос, одежду, голову.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Материал</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2 куклы - Неумейки, доктор Айболит, игрушки и пособия для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игры с песком.</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Приходят 2 куклы - Неумейки. Играют с песком и все время балуются: кидаются  друг в друга  песком и попадают в глаза (Приходится обращаться  к доктору Айболиту и лечить их); копают ямку слишком резво и попадают на голову и пачкают волосы - приходится мыть; захотели посмотреть, как течет сухой песок, поднимали руки слишком высоко и попали песком в рот, в нос (а в песке могут жить микробы - можно заболеть или задохнуться),  запачкали одежду друг друга - вся одежда в песке, грязная.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И другие ситуации.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Дети обсуждают каждый раз ситуацию и делают выводы (учат Неумеек)– как надо правильно вести себя, чтобы не приключилась беда,  и запоминают.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FF0000"/>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ea typeface="Times New Roman" pitchFamily="18" charset="0"/>
                <a:cs typeface="Arial" pitchFamily="34" charset="0"/>
              </a:rPr>
              <a:t>ПРАВИЛА</a:t>
            </a:r>
            <a:r>
              <a:rPr kumimoji="0" lang="ru-RU" sz="1200" b="0" i="0" u="none" strike="noStrike" cap="none" normalizeH="0" baseline="0" dirty="0" smtClean="0">
                <a:ln>
                  <a:noFill/>
                </a:ln>
                <a:solidFill>
                  <a:schemeClr val="tx1"/>
                </a:solidFill>
                <a:effectLst/>
                <a:ea typeface="Times New Roman" pitchFamily="18" charset="0"/>
                <a:cs typeface="Arial" pitchFamily="34" charset="0"/>
              </a:rPr>
              <a:t>: </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FF0000"/>
                </a:solidFill>
                <a:effectLst/>
                <a:ea typeface="Times New Roman" pitchFamily="18" charset="0"/>
                <a:cs typeface="Arial" pitchFamily="34" charset="0"/>
              </a:rPr>
              <a:t> </a:t>
            </a: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Не кидаться  песком, не разбрасывать его, играть осторожно, не поднимать руки с песком высоко, надо копать и строить из песка спокойно, аккуратно, не толкаться в песочнице и возле песочницы, не разбрасывать игрушки и пособия для игр с песком, пользоваться ими бережно.</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Ни в коем случае не три грязными (после игр с песком) руками глаза, лицо, вымой сначала руки.</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FF0000"/>
                </a:solidFill>
                <a:effectLst/>
                <a:ea typeface="Times New Roman" pitchFamily="18" charset="0"/>
                <a:cs typeface="Arial" pitchFamily="34" charset="0"/>
              </a:rPr>
              <a:t> А если все- таки попал песок в глаза, уши, нос или рот, вымой их быстрее водой, и обязательно скажи об этом  взрослым (воспитателю).</a:t>
            </a:r>
            <a:endParaRPr kumimoji="0" lang="ru-RU" sz="1200" b="0" i="0" u="none" strike="noStrike" cap="none" normalizeH="0" baseline="0" dirty="0" smtClean="0">
              <a:ln>
                <a:noFill/>
              </a:ln>
              <a:solidFill>
                <a:schemeClr val="tx1"/>
              </a:solidFill>
              <a:effectLst/>
              <a:cs typeface="Arial" pitchFamily="34" charset="0"/>
            </a:endParaRPr>
          </a:p>
        </p:txBody>
      </p:sp>
      <p:pic>
        <p:nvPicPr>
          <p:cNvPr id="6" name="Рисунок 5" descr="DetkivPesochnitse1.png"/>
          <p:cNvPicPr>
            <a:picLocks noChangeAspect="1"/>
          </p:cNvPicPr>
          <p:nvPr/>
        </p:nvPicPr>
        <p:blipFill>
          <a:blip r:embed="rId3"/>
          <a:srcRect l="4167" t="2947" r="2083" b="4968"/>
          <a:stretch>
            <a:fillRect/>
          </a:stretch>
        </p:blipFill>
        <p:spPr>
          <a:xfrm>
            <a:off x="2786050" y="4714884"/>
            <a:ext cx="3571900" cy="222251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19457" name="Rectangle 1"/>
          <p:cNvSpPr>
            <a:spLocks noChangeArrowheads="1"/>
          </p:cNvSpPr>
          <p:nvPr/>
        </p:nvSpPr>
        <p:spPr bwMode="auto">
          <a:xfrm>
            <a:off x="285720" y="179249"/>
            <a:ext cx="8429684" cy="66787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ea typeface="Times New Roman" pitchFamily="18" charset="0"/>
                <a:cs typeface="Arial" pitchFamily="34" charset="0"/>
              </a:rPr>
              <a:t>Беседа №5.</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7030A0"/>
                </a:solidFill>
                <a:effectLst/>
                <a:ea typeface="Times New Roman" pitchFamily="18" charset="0"/>
                <a:cs typeface="Arial" pitchFamily="34" charset="0"/>
              </a:rPr>
              <a:t>Тема: «Не играй с бродячими животными»</a:t>
            </a:r>
            <a:endParaRPr kumimoji="0" lang="ru-RU" sz="16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chemeClr val="accent1">
                    <a:lumMod val="50000"/>
                  </a:schemeClr>
                </a:solidFill>
                <a:effectLst/>
                <a:ea typeface="Times New Roman" pitchFamily="18" charset="0"/>
                <a:cs typeface="Arial" pitchFamily="34" charset="0"/>
              </a:rPr>
              <a:t>Цель</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разъяснить детям, что контакты с животными иногда могут быть опасными; учить заботиться о своей безопасности.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accent1">
                    <a:lumMod val="50000"/>
                  </a:schemeClr>
                </a:solidFill>
                <a:effectLst/>
                <a:ea typeface="Times New Roman" pitchFamily="18" charset="0"/>
                <a:cs typeface="Arial" pitchFamily="34" charset="0"/>
              </a:rPr>
              <a:t>Ход беседы: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1.Отгадай!: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«Мордочка усатая, шубка полосатая, часто умывается, а с водой не знается»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(Кошка).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«Гладишь - ласкается, дразнишь – кусается»  </a:t>
            </a:r>
            <a:r>
              <a:rPr kumimoji="0" lang="ru-RU" sz="1200" b="0" i="1" u="none" strike="noStrike" cap="none" normalizeH="0" baseline="0" dirty="0" smtClean="0">
                <a:ln>
                  <a:noFill/>
                </a:ln>
                <a:solidFill>
                  <a:schemeClr val="accent1">
                    <a:lumMod val="50000"/>
                  </a:schemeClr>
                </a:solidFill>
                <a:effectLst/>
                <a:ea typeface="Times New Roman" pitchFamily="18" charset="0"/>
                <a:cs typeface="Arial" pitchFamily="34" charset="0"/>
              </a:rPr>
              <a:t>(Собака).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2. Рассказ воспитателя:</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«Иногда, когда мы играем на участке </a:t>
            </a:r>
            <a:r>
              <a:rPr kumimoji="0" lang="ru-RU" sz="12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д</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/сада, к нам приходят собаки или кошки. Мы, конечно же, все любим животных, заботимся о них, знаем, как с домашними животными обращаться, что они любят. Но мы не знаем, чьи эти животные. Скорее всего, они бездомные.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можно ли трогать, брать на руки чужих или бездомных собак и кошек? Почему?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Да, вы правы. Нельзя! Они могут оказаться агрессивными, бешенными. Уличные кошки и собаки могут быть больны чем-то заразным. Их можно и нужно кормить, но гладить и играть с ними опасно. Тем более нельзя дразнить и мучить животных.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ea typeface="Times New Roman" pitchFamily="18" charset="0"/>
                <a:cs typeface="Arial" pitchFamily="34" charset="0"/>
              </a:rPr>
              <a:t>Важно помнить</a:t>
            </a: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 что животные наиболее агрессивны во время еды и когда около них находятся их маленькие детеныши.</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3.Обыгрывание проблемных ситуаций:</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«Жалобно мяукает котенок у нашего подъезда. Что делать?»</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sz="1200" i="1" u="sng" dirty="0">
                <a:solidFill>
                  <a:schemeClr val="accent1">
                    <a:lumMod val="50000"/>
                  </a:schemeClr>
                </a:solidFill>
                <a:ea typeface="Times New Roman" pitchFamily="18" charset="0"/>
                <a:cs typeface="Arial" pitchFamily="34" charset="0"/>
              </a:rPr>
              <a:t>4</a:t>
            </a:r>
            <a:r>
              <a:rPr kumimoji="0" lang="ru-RU" sz="1200" b="0" i="1" u="sng" strike="noStrike" cap="none" normalizeH="0" baseline="0" dirty="0" smtClean="0">
                <a:ln>
                  <a:noFill/>
                </a:ln>
                <a:solidFill>
                  <a:schemeClr val="accent1">
                    <a:lumMod val="50000"/>
                  </a:schemeClr>
                </a:solidFill>
                <a:effectLst/>
                <a:ea typeface="Times New Roman" pitchFamily="18" charset="0"/>
                <a:cs typeface="Arial" pitchFamily="34" charset="0"/>
              </a:rPr>
              <a:t>.Чтение стихотворения</a:t>
            </a:r>
            <a:endParaRPr kumimoji="0" lang="ru-RU" sz="1200" b="0" i="0" u="sng"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Мяукает у дерева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Незнакомая кошка,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Налью молока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Я бедняжке немножко.</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Но трогать руками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Котенка не буду,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Что мама сказала</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Ведь я не забуду:</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«будь добрым, сыночек,</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Животных корми,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А в руки бродячих</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Зверей не бери,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От них мне поверь, </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Легко заразиться.</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Придется в больнице</a:t>
            </a:r>
            <a:endParaRPr kumimoji="0" lang="ru-RU" sz="12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ea typeface="Times New Roman" pitchFamily="18" charset="0"/>
                <a:cs typeface="Arial" pitchFamily="34" charset="0"/>
              </a:rPr>
              <a:t>Долго лечиться!»</a:t>
            </a:r>
            <a:endParaRPr kumimoji="0" lang="ru-RU" sz="1200" b="0" i="0" u="none" strike="noStrike" cap="none" normalizeH="0" baseline="0" dirty="0" smtClean="0">
              <a:ln>
                <a:noFill/>
              </a:ln>
              <a:solidFill>
                <a:schemeClr val="accent1">
                  <a:lumMod val="50000"/>
                </a:schemeClr>
              </a:solidFill>
              <a:effectLst/>
              <a:cs typeface="Arial" pitchFamily="34" charset="0"/>
            </a:endParaRPr>
          </a:p>
        </p:txBody>
      </p:sp>
      <p:pic>
        <p:nvPicPr>
          <p:cNvPr id="6" name="Рисунок 5" descr="0_6ff96_b5d35f16_orig.jpg.png"/>
          <p:cNvPicPr>
            <a:picLocks noChangeAspect="1"/>
          </p:cNvPicPr>
          <p:nvPr/>
        </p:nvPicPr>
        <p:blipFill>
          <a:blip r:embed="rId3" cstate="email"/>
          <a:stretch>
            <a:fillRect/>
          </a:stretch>
        </p:blipFill>
        <p:spPr>
          <a:xfrm>
            <a:off x="4286248" y="3286124"/>
            <a:ext cx="2253852" cy="336709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jpg"/>
          <p:cNvPicPr>
            <a:picLocks noChangeAspect="1"/>
          </p:cNvPicPr>
          <p:nvPr/>
        </p:nvPicPr>
        <p:blipFill>
          <a:blip r:embed="rId2" cstate="email">
            <a:lum bright="38000" contrast="-10000"/>
          </a:blip>
          <a:stretch>
            <a:fillRect/>
          </a:stretch>
        </p:blipFill>
        <p:spPr>
          <a:xfrm>
            <a:off x="0" y="0"/>
            <a:ext cx="9144000" cy="6858000"/>
          </a:xfrm>
          <a:prstGeom prst="rect">
            <a:avLst/>
          </a:prstGeom>
        </p:spPr>
      </p:pic>
      <p:sp>
        <p:nvSpPr>
          <p:cNvPr id="5" name="Прямоугольник 4"/>
          <p:cNvSpPr/>
          <p:nvPr/>
        </p:nvSpPr>
        <p:spPr>
          <a:xfrm>
            <a:off x="357158" y="357166"/>
            <a:ext cx="8001056" cy="5078313"/>
          </a:xfrm>
          <a:prstGeom prst="rect">
            <a:avLst/>
          </a:prstGeom>
        </p:spPr>
        <p:txBody>
          <a:bodyPr wrap="square">
            <a:spAutoFit/>
          </a:bodyPr>
          <a:lstStyle/>
          <a:p>
            <a:pPr lvl="0" eaLnBrk="0" fontAlgn="base" hangingPunct="0">
              <a:spcBef>
                <a:spcPct val="0"/>
              </a:spcBef>
              <a:spcAft>
                <a:spcPct val="0"/>
              </a:spcAft>
            </a:pPr>
            <a:r>
              <a:rPr kumimoji="0" lang="ru-RU" b="0" i="1" u="sng" strike="noStrike" cap="none" normalizeH="0" baseline="0" dirty="0" smtClean="0">
                <a:ln>
                  <a:noFill/>
                </a:ln>
                <a:solidFill>
                  <a:schemeClr val="accent1">
                    <a:lumMod val="50000"/>
                  </a:schemeClr>
                </a:solidFill>
                <a:effectLst/>
                <a:ea typeface="Times New Roman" pitchFamily="18" charset="0"/>
                <a:cs typeface="Arial" pitchFamily="34" charset="0"/>
              </a:rPr>
              <a:t>5.Запомните</a:t>
            </a:r>
            <a:r>
              <a:rPr kumimoji="0" lang="ru-RU"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p>
          <a:p>
            <a:pPr lvl="0" eaLnBrk="0" fontAlgn="base" hangingPunct="0">
              <a:spcBef>
                <a:spcPct val="0"/>
              </a:spcBef>
              <a:spcAft>
                <a:spcPct val="0"/>
              </a:spcAft>
            </a:pPr>
            <a:r>
              <a:rPr kumimoji="0" lang="ru-RU" b="1" i="0" u="none" strike="noStrike" cap="none" normalizeH="0" baseline="0" dirty="0" smtClean="0">
                <a:ln>
                  <a:noFill/>
                </a:ln>
                <a:solidFill>
                  <a:srgbClr val="FF0000"/>
                </a:solidFill>
                <a:effectLst/>
                <a:ea typeface="Times New Roman" pitchFamily="18" charset="0"/>
                <a:cs typeface="Arial" pitchFamily="34" charset="0"/>
              </a:rPr>
              <a:t>ПРАВИЛА!</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убегайте от собаки на улице. Собаки преследуют убегающих.</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гладьте незнакомых животных и не берите их на руки! Они могут оказаться больными, заразными, у них могут быть клещи или блохи или они могут неправильно среагировать на вашу ласку и  укусить без предупреждения.</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смотрите пристально собаке в глаза, она может принять этот взгляд за вызов.</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Если вы встретитесь с собакой в узком проходе или проулке, уступите ей место, встаньте боком к собаке.</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трогайте чужую кошку или собаку. Даже при хорошем отношении с твоей стороны они могут чего- то испугаться и в целях самозащиты оцарапать или укусить.</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целуйте (они часто роются в земле и у них на  морде  много микробов) </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pPr>
            <a:r>
              <a:rPr kumimoji="0" lang="ru-RU" b="0" i="1" u="none" strike="noStrike" cap="none" normalizeH="0" baseline="0" dirty="0" smtClean="0">
                <a:ln>
                  <a:noFill/>
                </a:ln>
                <a:solidFill>
                  <a:srgbClr val="FF0000"/>
                </a:solidFill>
                <a:effectLst/>
                <a:ea typeface="Times New Roman" pitchFamily="18" charset="0"/>
                <a:cs typeface="Arial" pitchFamily="34" charset="0"/>
              </a:rPr>
              <a:t>  и не дразните животных (они могут терять терпение и укусить);</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подходите к ним сзади.</a:t>
            </a:r>
            <a:endParaRPr kumimoji="0" lang="ru-RU"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buFontTx/>
              <a:buChar char="•"/>
            </a:pPr>
            <a:r>
              <a:rPr kumimoji="0" lang="ru-RU" b="0" i="1" u="none" strike="noStrike" cap="none" normalizeH="0" baseline="0" dirty="0" smtClean="0">
                <a:ln>
                  <a:noFill/>
                </a:ln>
                <a:solidFill>
                  <a:srgbClr val="FF0000"/>
                </a:solidFill>
                <a:effectLst/>
                <a:ea typeface="Times New Roman" pitchFamily="18" charset="0"/>
                <a:cs typeface="Arial" pitchFamily="34" charset="0"/>
              </a:rPr>
              <a:t>Не буди спящую собаку.</a:t>
            </a:r>
            <a:endParaRPr kumimoji="0" lang="ru-RU"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6185</Words>
  <Application>Microsoft Office PowerPoint</Application>
  <PresentationFormat>Экран (4:3)</PresentationFormat>
  <Paragraphs>569</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59</cp:revision>
  <dcterms:created xsi:type="dcterms:W3CDTF">2017-09-11T06:09:28Z</dcterms:created>
  <dcterms:modified xsi:type="dcterms:W3CDTF">2017-09-11T09:09:11Z</dcterms:modified>
</cp:coreProperties>
</file>