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11.09.2017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pull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11.09.2017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11.09.2017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pull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11.09.2017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pull dir="d"/>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764704"/>
            <a:ext cx="7851648" cy="2435696"/>
          </a:xfrm>
        </p:spPr>
        <p:txBody>
          <a:bodyPr>
            <a:normAutofit fontScale="90000"/>
          </a:bodyPr>
          <a:lstStyle/>
          <a:p>
            <a:pPr algn="ctr"/>
            <a:r>
              <a:rPr lang="ru-RU" dirty="0" smtClean="0"/>
              <a:t>Крым и Севастополь возвращаются в родную гавань</a:t>
            </a:r>
            <a:endParaRPr lang="ru-RU"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Присоединение Крыма к России</a:t>
            </a:r>
            <a:endParaRPr lang="ru-RU" dirty="0"/>
          </a:p>
        </p:txBody>
      </p:sp>
      <p:sp>
        <p:nvSpPr>
          <p:cNvPr id="3" name="Текст 2"/>
          <p:cNvSpPr>
            <a:spLocks noGrp="1"/>
          </p:cNvSpPr>
          <p:nvPr>
            <p:ph type="body" idx="1"/>
          </p:nvPr>
        </p:nvSpPr>
        <p:spPr>
          <a:xfrm>
            <a:off x="530352" y="3068960"/>
            <a:ext cx="7772400" cy="3240360"/>
          </a:xfrm>
        </p:spPr>
        <p:txBody>
          <a:bodyPr>
            <a:normAutofit/>
          </a:bodyPr>
          <a:lstStyle/>
          <a:p>
            <a:r>
              <a:rPr lang="ru-RU" dirty="0" smtClean="0"/>
              <a:t>Вхождение в состав Российской Федерации территории полуострова Крым с расположенными на ней </a:t>
            </a:r>
            <a:r>
              <a:rPr lang="ru-RU" u="sng" dirty="0" smtClean="0"/>
              <a:t>Автономной Республикой Крым</a:t>
            </a:r>
            <a:r>
              <a:rPr lang="ru-RU" dirty="0" smtClean="0"/>
              <a:t> (Республикой Крым) и городом Севастополем. Выход Крыма из состава Украины и последующее присоединение к России можно рассматривать как одно из последствий политического кризиса на Украине конца 2013 — начала 2014 годов.</a:t>
            </a:r>
            <a:endParaRPr lang="ru-RU"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1412776"/>
            <a:ext cx="8132440" cy="2160240"/>
          </a:xfrm>
        </p:spPr>
        <p:txBody>
          <a:bodyPr/>
          <a:lstStyle/>
          <a:p>
            <a:pPr algn="ctr"/>
            <a:r>
              <a:rPr lang="ru-RU" dirty="0" smtClean="0"/>
              <a:t>Город герой-Севастополь</a:t>
            </a:r>
            <a:endParaRPr lang="ru-RU" dirty="0"/>
          </a:p>
        </p:txBody>
      </p:sp>
    </p:spTree>
  </p:cSld>
  <p:clrMapOvr>
    <a:masterClrMapping/>
  </p:clrMapOvr>
  <p:transition>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body" idx="1"/>
          </p:nvPr>
        </p:nvSpPr>
        <p:spPr>
          <a:xfrm>
            <a:off x="530352" y="4437112"/>
            <a:ext cx="7772400" cy="2160240"/>
          </a:xfrm>
        </p:spPr>
        <p:txBody>
          <a:bodyPr>
            <a:normAutofit/>
          </a:bodyPr>
          <a:lstStyle/>
          <a:p>
            <a:r>
              <a:rPr lang="ru-RU" dirty="0" smtClean="0"/>
              <a:t>11 марта 2014 года во время Крымского кризиса депутатами Севастопольского городского совета совместно с депутатами </a:t>
            </a:r>
            <a:r>
              <a:rPr lang="ru-RU" u="sng" dirty="0" smtClean="0"/>
              <a:t>Верховного Совета Автономной Республики Крым </a:t>
            </a:r>
            <a:r>
              <a:rPr lang="ru-RU" dirty="0" smtClean="0"/>
              <a:t> была принята совместная Декларация о независимости Автономной Республики Крым и города Севастополя</a:t>
            </a:r>
            <a:endParaRPr lang="ru-RU" dirty="0"/>
          </a:p>
        </p:txBody>
      </p:sp>
      <p:pic>
        <p:nvPicPr>
          <p:cNvPr id="8194" name="Picture 2" descr="C:\Users\Николай\Desktop\Sevastopol-COA.png"/>
          <p:cNvPicPr>
            <a:picLocks noChangeAspect="1" noChangeArrowheads="1"/>
          </p:cNvPicPr>
          <p:nvPr/>
        </p:nvPicPr>
        <p:blipFill>
          <a:blip r:embed="rId2" cstate="print"/>
          <a:srcRect/>
          <a:stretch>
            <a:fillRect/>
          </a:stretch>
        </p:blipFill>
        <p:spPr bwMode="auto">
          <a:xfrm>
            <a:off x="323528" y="188640"/>
            <a:ext cx="3627803" cy="3789040"/>
          </a:xfrm>
          <a:prstGeom prst="rect">
            <a:avLst/>
          </a:prstGeom>
          <a:noFill/>
        </p:spPr>
      </p:pic>
      <p:pic>
        <p:nvPicPr>
          <p:cNvPr id="8195" name="Picture 3" descr="C:\Users\Николай\Desktop\160px-Sevastopol-flag.gif"/>
          <p:cNvPicPr>
            <a:picLocks noChangeAspect="1" noChangeArrowheads="1"/>
          </p:cNvPicPr>
          <p:nvPr/>
        </p:nvPicPr>
        <p:blipFill>
          <a:blip r:embed="rId3" cstate="print"/>
          <a:srcRect/>
          <a:stretch>
            <a:fillRect/>
          </a:stretch>
        </p:blipFill>
        <p:spPr bwMode="auto">
          <a:xfrm>
            <a:off x="4778356" y="995731"/>
            <a:ext cx="3250028" cy="2865317"/>
          </a:xfrm>
          <a:prstGeom prst="rect">
            <a:avLst/>
          </a:prstGeom>
          <a:noFill/>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ppt_x"/>
                                          </p:val>
                                        </p:tav>
                                        <p:tav tm="100000">
                                          <p:val>
                                            <p:strVal val="#ppt_x"/>
                                          </p:val>
                                        </p:tav>
                                      </p:tavLst>
                                    </p:anim>
                                    <p:anim calcmode="lin" valueType="num">
                                      <p:cBhvr additive="base">
                                        <p:cTn id="8" dur="500" fill="hold"/>
                                        <p:tgtEl>
                                          <p:spTgt spid="819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195"/>
                                        </p:tgtEl>
                                        <p:attrNameLst>
                                          <p:attrName>style.visibility</p:attrName>
                                        </p:attrNameLst>
                                      </p:cBhvr>
                                      <p:to>
                                        <p:strVal val="visible"/>
                                      </p:to>
                                    </p:set>
                                    <p:anim calcmode="lin" valueType="num">
                                      <p:cBhvr additive="base">
                                        <p:cTn id="12" dur="500" fill="hold"/>
                                        <p:tgtEl>
                                          <p:spTgt spid="8195"/>
                                        </p:tgtEl>
                                        <p:attrNameLst>
                                          <p:attrName>ppt_x</p:attrName>
                                        </p:attrNameLst>
                                      </p:cBhvr>
                                      <p:tavLst>
                                        <p:tav tm="0">
                                          <p:val>
                                            <p:strVal val="#ppt_x"/>
                                          </p:val>
                                        </p:tav>
                                        <p:tav tm="100000">
                                          <p:val>
                                            <p:strVal val="#ppt_x"/>
                                          </p:val>
                                        </p:tav>
                                      </p:tavLst>
                                    </p:anim>
                                    <p:anim calcmode="lin" valueType="num">
                                      <p:cBhvr additive="base">
                                        <p:cTn id="13" dur="500" fill="hold"/>
                                        <p:tgtEl>
                                          <p:spTgt spid="819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755576" y="4437112"/>
            <a:ext cx="7772400" cy="2420888"/>
          </a:xfrm>
        </p:spPr>
        <p:txBody>
          <a:bodyPr>
            <a:normAutofit/>
          </a:bodyPr>
          <a:lstStyle/>
          <a:p>
            <a:pPr algn="just"/>
            <a:r>
              <a:rPr lang="ru-RU" dirty="0" smtClean="0"/>
              <a:t>С 21 марта 2014 года город Севастополь входит в состав вновь образованного Крымского федерального округа Российской Федерации. 2 апреля 2014 года город Севастополь включен в состав Южного военного округа. С 11 апреля 2014 года город федерального значения Севастополь включен в перечень субъектов РФ в Конституции России.</a:t>
            </a:r>
            <a:endParaRPr lang="ru-RU" dirty="0"/>
          </a:p>
        </p:txBody>
      </p:sp>
      <p:pic>
        <p:nvPicPr>
          <p:cNvPr id="9218" name="Picture 2" descr="C:\Users\Николай\Desktop\034.jpg"/>
          <p:cNvPicPr>
            <a:picLocks noChangeAspect="1" noChangeArrowheads="1"/>
          </p:cNvPicPr>
          <p:nvPr/>
        </p:nvPicPr>
        <p:blipFill>
          <a:blip r:embed="rId2" cstate="print"/>
          <a:srcRect/>
          <a:stretch>
            <a:fillRect/>
          </a:stretch>
        </p:blipFill>
        <p:spPr bwMode="auto">
          <a:xfrm>
            <a:off x="0" y="476672"/>
            <a:ext cx="4466312" cy="3850183"/>
          </a:xfrm>
          <a:prstGeom prst="rect">
            <a:avLst/>
          </a:prstGeom>
          <a:noFill/>
        </p:spPr>
      </p:pic>
      <p:pic>
        <p:nvPicPr>
          <p:cNvPr id="9219" name="Picture 3" descr="C:\Users\Николай\Desktop\mayak.jpg"/>
          <p:cNvPicPr>
            <a:picLocks noChangeAspect="1" noChangeArrowheads="1"/>
          </p:cNvPicPr>
          <p:nvPr/>
        </p:nvPicPr>
        <p:blipFill>
          <a:blip r:embed="rId3" cstate="print"/>
          <a:srcRect/>
          <a:stretch>
            <a:fillRect/>
          </a:stretch>
        </p:blipFill>
        <p:spPr bwMode="auto">
          <a:xfrm>
            <a:off x="4644008" y="476672"/>
            <a:ext cx="4499992" cy="3888431"/>
          </a:xfrm>
          <a:prstGeom prst="rect">
            <a:avLst/>
          </a:prstGeom>
          <a:noFill/>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ppt_x"/>
                                          </p:val>
                                        </p:tav>
                                        <p:tav tm="100000">
                                          <p:val>
                                            <p:strVal val="#ppt_x"/>
                                          </p:val>
                                        </p:tav>
                                      </p:tavLst>
                                    </p:anim>
                                    <p:anim calcmode="lin" valueType="num">
                                      <p:cBhvr additive="base">
                                        <p:cTn id="8" dur="500" fill="hold"/>
                                        <p:tgtEl>
                                          <p:spTgt spid="92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219"/>
                                        </p:tgtEl>
                                        <p:attrNameLst>
                                          <p:attrName>style.visibility</p:attrName>
                                        </p:attrNameLst>
                                      </p:cBhvr>
                                      <p:to>
                                        <p:strVal val="visible"/>
                                      </p:to>
                                    </p:set>
                                    <p:anim calcmode="lin" valueType="num">
                                      <p:cBhvr additive="base">
                                        <p:cTn id="12" dur="500" fill="hold"/>
                                        <p:tgtEl>
                                          <p:spTgt spid="9219"/>
                                        </p:tgtEl>
                                        <p:attrNameLst>
                                          <p:attrName>ppt_x</p:attrName>
                                        </p:attrNameLst>
                                      </p:cBhvr>
                                      <p:tavLst>
                                        <p:tav tm="0">
                                          <p:val>
                                            <p:strVal val="#ppt_x"/>
                                          </p:val>
                                        </p:tav>
                                        <p:tav tm="100000">
                                          <p:val>
                                            <p:strVal val="#ppt_x"/>
                                          </p:val>
                                        </p:tav>
                                      </p:tavLst>
                                    </p:anim>
                                    <p:anim calcmode="lin" valueType="num">
                                      <p:cBhvr additive="base">
                                        <p:cTn id="13" dur="500" fill="hold"/>
                                        <p:tgtEl>
                                          <p:spTgt spid="921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683568" y="1196752"/>
            <a:ext cx="7772400" cy="3960440"/>
          </a:xfrm>
        </p:spPr>
        <p:txBody>
          <a:bodyPr>
            <a:normAutofit fontScale="92500" lnSpcReduction="10000"/>
          </a:bodyPr>
          <a:lstStyle/>
          <a:p>
            <a:r>
              <a:rPr lang="ru-RU" dirty="0" smtClean="0"/>
              <a:t>С особой надеждой сегодняшнего дня ждали в Крыму и Севастополе, абсолютное большинство жителей которых на прошедшем референдуме проголосовали за вхождение в состав России.</a:t>
            </a:r>
          </a:p>
          <a:p>
            <a:r>
              <a:rPr lang="ru-RU" dirty="0" smtClean="0"/>
              <a:t> Напомним, события в Крыму в последние дни развиваются очень стремительно. Еще вчера два миллиона человек были на Украине. Сегодня они — уже в России. Но атмосфера в Симферополе спокойная. Многие горожане говорят, что ждали этого дня уже очень давно. Конечно, трудно оценить реакцию всего Симферополя на подписание этого исторического документа. Но большинство жителей говорят, что рады этой новой странице в истории своего города и своей республики.</a:t>
            </a:r>
            <a:br>
              <a:rPr lang="ru-RU" dirty="0" smtClean="0"/>
            </a:br>
            <a:endParaRPr lang="ru-RU" dirty="0" smtClean="0"/>
          </a:p>
          <a:p>
            <a:endParaRPr lang="ru-RU" dirty="0" smtClean="0"/>
          </a:p>
          <a:p>
            <a:endParaRPr lang="ru-RU" dirty="0" smtClean="0"/>
          </a:p>
          <a:p>
            <a:endParaRPr lang="ru-RU"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500" fill="hold"/>
                                        <p:tgtEl>
                                          <p:spTgt spid="3">
                                            <p:txEl>
                                              <p:pRg st="0" end="0"/>
                                            </p:txEl>
                                          </p:spTgt>
                                        </p:tgtEl>
                                        <p:attrNameLst>
                                          <p:attrName>r</p:attrName>
                                        </p:attrNameLst>
                                      </p:cBhvr>
                                    </p:animRot>
                                  </p:childTnLst>
                                </p:cTn>
                              </p:par>
                            </p:childTnLst>
                          </p:cTn>
                        </p:par>
                        <p:par>
                          <p:cTn id="7" fill="hold">
                            <p:stCondLst>
                              <p:cond delay="500"/>
                            </p:stCondLst>
                            <p:childTnLst>
                              <p:par>
                                <p:cTn id="8" presetID="8" presetClass="emph" presetSubtype="0" fill="hold" grpId="0" nodeType="afterEffect">
                                  <p:stCondLst>
                                    <p:cond delay="0"/>
                                  </p:stCondLst>
                                  <p:childTnLst>
                                    <p:animRot by="21600000">
                                      <p:cBhvr>
                                        <p:cTn id="9" dur="500" fill="hold"/>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Николай\Desktop\i.jpg"/>
          <p:cNvPicPr>
            <a:picLocks noChangeAspect="1" noChangeArrowheads="1"/>
          </p:cNvPicPr>
          <p:nvPr/>
        </p:nvPicPr>
        <p:blipFill>
          <a:blip r:embed="rId2" cstate="print"/>
          <a:srcRect/>
          <a:stretch>
            <a:fillRect/>
          </a:stretch>
        </p:blipFill>
        <p:spPr bwMode="auto">
          <a:xfrm>
            <a:off x="683568" y="1196752"/>
            <a:ext cx="3096344" cy="4320480"/>
          </a:xfrm>
          <a:prstGeom prst="rect">
            <a:avLst/>
          </a:prstGeom>
          <a:noFill/>
        </p:spPr>
      </p:pic>
      <p:pic>
        <p:nvPicPr>
          <p:cNvPr id="10243" name="Picture 3" descr="C:\Users\Николай\Desktop\main.jpg"/>
          <p:cNvPicPr>
            <a:picLocks noChangeAspect="1" noChangeArrowheads="1"/>
          </p:cNvPicPr>
          <p:nvPr/>
        </p:nvPicPr>
        <p:blipFill>
          <a:blip r:embed="rId3" cstate="print"/>
          <a:srcRect/>
          <a:stretch>
            <a:fillRect/>
          </a:stretch>
        </p:blipFill>
        <p:spPr bwMode="auto">
          <a:xfrm>
            <a:off x="5004048" y="1196752"/>
            <a:ext cx="3168352" cy="4320480"/>
          </a:xfrm>
          <a:prstGeom prst="rect">
            <a:avLst/>
          </a:prstGeom>
          <a:noFill/>
        </p:spPr>
      </p:pic>
      <p:sp>
        <p:nvSpPr>
          <p:cNvPr id="6" name="Прямоугольник 5"/>
          <p:cNvSpPr/>
          <p:nvPr/>
        </p:nvSpPr>
        <p:spPr>
          <a:xfrm>
            <a:off x="251520" y="2996952"/>
            <a:ext cx="8140819"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ru-RU"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Крым и Севастополь снова дома !!!</a:t>
            </a:r>
            <a:endParaRPr lang="ru-RU"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8146104" cy="2112264"/>
          </a:xfrm>
        </p:spPr>
        <p:txBody>
          <a:bodyPr/>
          <a:lstStyle/>
          <a:p>
            <a:pPr algn="ctr"/>
            <a:r>
              <a:rPr lang="ru-RU" dirty="0" smtClean="0"/>
              <a:t>… из истории полуострова Крым</a:t>
            </a:r>
            <a:endParaRPr lang="ru-RU"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Николай\Desktop\karta-kryma-koktebel'.jpg"/>
          <p:cNvPicPr>
            <a:picLocks noChangeAspect="1" noChangeArrowheads="1"/>
          </p:cNvPicPr>
          <p:nvPr/>
        </p:nvPicPr>
        <p:blipFill>
          <a:blip r:embed="rId2" cstate="print"/>
          <a:srcRect/>
          <a:stretch>
            <a:fillRect/>
          </a:stretch>
        </p:blipFill>
        <p:spPr bwMode="auto">
          <a:xfrm>
            <a:off x="1547664" y="3140968"/>
            <a:ext cx="6285110" cy="3717032"/>
          </a:xfrm>
          <a:prstGeom prst="rect">
            <a:avLst/>
          </a:prstGeom>
          <a:noFill/>
        </p:spPr>
      </p:pic>
      <p:sp>
        <p:nvSpPr>
          <p:cNvPr id="3" name="Текст 2"/>
          <p:cNvSpPr>
            <a:spLocks noGrp="1"/>
          </p:cNvSpPr>
          <p:nvPr>
            <p:ph type="body" idx="1"/>
          </p:nvPr>
        </p:nvSpPr>
        <p:spPr>
          <a:xfrm>
            <a:off x="539552" y="404664"/>
            <a:ext cx="8290120" cy="3456384"/>
          </a:xfrm>
        </p:spPr>
        <p:txBody>
          <a:bodyPr>
            <a:normAutofit/>
          </a:bodyPr>
          <a:lstStyle/>
          <a:p>
            <a:pPr algn="just"/>
            <a:r>
              <a:rPr lang="ru-RU" dirty="0" smtClean="0"/>
              <a:t>Знакомство с историей Крыма, его историческими памятниками и архитектурными шедеврами - огромное удовольствие для пытливых и любознательных путешественников. Ибо история Крыма уходит в глубину веков. </a:t>
            </a:r>
            <a:br>
              <a:rPr lang="ru-RU" dirty="0" smtClean="0"/>
            </a:br>
            <a:r>
              <a:rPr lang="ru-RU" dirty="0" smtClean="0"/>
              <a:t>Здесь, на полуострове, переплелись судьбы многих народов, государств и целых цивилизаций. События и культура разных эпох отражены в многочисленных памятниках. Недаром Крым называют уникальным историко-культурным заповедником. </a:t>
            </a:r>
            <a:br>
              <a:rPr lang="ru-RU" dirty="0" smtClean="0"/>
            </a:br>
            <a:r>
              <a:rPr lang="ru-RU" dirty="0" smtClean="0"/>
              <a:t>Человек поселился здесь еще с незапамятных времен - около 100 тысяч лет назад.</a:t>
            </a:r>
            <a:endParaRPr lang="ru-RU"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additive="base">
                                        <p:cTn id="12" dur="500" fill="hold"/>
                                        <p:tgtEl>
                                          <p:spTgt spid="1026"/>
                                        </p:tgtEl>
                                        <p:attrNameLst>
                                          <p:attrName>ppt_x</p:attrName>
                                        </p:attrNameLst>
                                      </p:cBhvr>
                                      <p:tavLst>
                                        <p:tav tm="0">
                                          <p:val>
                                            <p:strVal val="#ppt_x"/>
                                          </p:val>
                                        </p:tav>
                                        <p:tav tm="100000">
                                          <p:val>
                                            <p:strVal val="#ppt_x"/>
                                          </p:val>
                                        </p:tav>
                                      </p:tavLst>
                                    </p:anim>
                                    <p:anim calcmode="lin" valueType="num">
                                      <p:cBhvr additive="base">
                                        <p:cTn id="13"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827584" y="4049688"/>
            <a:ext cx="7714056" cy="2808312"/>
          </a:xfrm>
        </p:spPr>
        <p:txBody>
          <a:bodyPr>
            <a:normAutofit/>
          </a:bodyPr>
          <a:lstStyle/>
          <a:p>
            <a:pPr algn="just"/>
            <a:r>
              <a:rPr lang="ru-RU" dirty="0" smtClean="0"/>
              <a:t>Свою роль в истории Крыма сыграла и Киевская Русь. В X веке на берегах Керченского пролива образовалось </a:t>
            </a:r>
            <a:r>
              <a:rPr lang="ru-RU" dirty="0" err="1" smtClean="0"/>
              <a:t>Тмутараканское</a:t>
            </a:r>
            <a:r>
              <a:rPr lang="ru-RU" dirty="0" smtClean="0"/>
              <a:t> княжество - составная часть Киевской Руси, в которое входил и </a:t>
            </a:r>
            <a:r>
              <a:rPr lang="ru-RU" dirty="0" err="1" smtClean="0"/>
              <a:t>Корчев</a:t>
            </a:r>
            <a:r>
              <a:rPr lang="ru-RU" dirty="0" smtClean="0"/>
              <a:t> (Керчь). </a:t>
            </a:r>
            <a:br>
              <a:rPr lang="ru-RU" dirty="0" smtClean="0"/>
            </a:br>
            <a:r>
              <a:rPr lang="ru-RU" dirty="0" smtClean="0"/>
              <a:t>Впрочем, и </a:t>
            </a:r>
            <a:r>
              <a:rPr lang="ru-RU" dirty="0" err="1" smtClean="0"/>
              <a:t>Таврика</a:t>
            </a:r>
            <a:r>
              <a:rPr lang="ru-RU" dirty="0" smtClean="0"/>
              <a:t> сыграла важную роль в судьбе Киевской Руси. В Херсонесе (</a:t>
            </a:r>
            <a:r>
              <a:rPr lang="ru-RU" dirty="0" err="1" smtClean="0"/>
              <a:t>Корсуне</a:t>
            </a:r>
            <a:r>
              <a:rPr lang="ru-RU" dirty="0" smtClean="0"/>
              <a:t>) киевский князь Владимир принял христианство в 988 г., отсюда оно пошло по всей русской земле. </a:t>
            </a:r>
            <a:endParaRPr lang="ru-RU" dirty="0"/>
          </a:p>
        </p:txBody>
      </p:sp>
      <p:pic>
        <p:nvPicPr>
          <p:cNvPr id="2050" name="Picture 2" descr="C:\Users\Николай\Desktop\gif58.jpg"/>
          <p:cNvPicPr>
            <a:picLocks noChangeAspect="1" noChangeArrowheads="1"/>
          </p:cNvPicPr>
          <p:nvPr/>
        </p:nvPicPr>
        <p:blipFill>
          <a:blip r:embed="rId2" cstate="print"/>
          <a:srcRect/>
          <a:stretch>
            <a:fillRect/>
          </a:stretch>
        </p:blipFill>
        <p:spPr bwMode="auto">
          <a:xfrm>
            <a:off x="0" y="0"/>
            <a:ext cx="9144000" cy="4006850"/>
          </a:xfrm>
          <a:prstGeom prst="rect">
            <a:avLst/>
          </a:prstGeom>
          <a:noFill/>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899592" y="3861048"/>
            <a:ext cx="7714056" cy="2812568"/>
          </a:xfrm>
        </p:spPr>
        <p:txBody>
          <a:bodyPr>
            <a:normAutofit lnSpcReduction="10000"/>
          </a:bodyPr>
          <a:lstStyle/>
          <a:p>
            <a:pPr algn="just"/>
            <a:r>
              <a:rPr lang="ru-RU" dirty="0" smtClean="0"/>
              <a:t>В конце XV века часть полуострова (примерно 10%) захватила османская Турция. Генуэзские колонии и княжество </a:t>
            </a:r>
            <a:r>
              <a:rPr lang="ru-RU" dirty="0" err="1" smtClean="0"/>
              <a:t>Феодоро</a:t>
            </a:r>
            <a:r>
              <a:rPr lang="ru-RU" dirty="0" smtClean="0"/>
              <a:t> исчезли с карты полуострова, а на их территории был образован турецкий военно-административный орган - санджак. Управлял санджаком турецкий паша, который имел резиденцию в </a:t>
            </a:r>
            <a:r>
              <a:rPr lang="ru-RU" dirty="0" err="1" smtClean="0"/>
              <a:t>Кефе</a:t>
            </a:r>
            <a:r>
              <a:rPr lang="ru-RU" dirty="0" smtClean="0"/>
              <a:t> - нынешней Феодосии. Крымское ханство сохранило самостоятельность, но было в сильной зависимости от османской Турции.</a:t>
            </a:r>
            <a:endParaRPr lang="ru-RU" dirty="0"/>
          </a:p>
        </p:txBody>
      </p:sp>
      <p:pic>
        <p:nvPicPr>
          <p:cNvPr id="3074" name="Picture 2" descr="C:\Users\Николай\Desktop\738c85559eeb931612e0761ecd7f7cad.jpg"/>
          <p:cNvPicPr>
            <a:picLocks noChangeAspect="1" noChangeArrowheads="1"/>
          </p:cNvPicPr>
          <p:nvPr/>
        </p:nvPicPr>
        <p:blipFill>
          <a:blip r:embed="rId2" cstate="print"/>
          <a:srcRect/>
          <a:stretch>
            <a:fillRect/>
          </a:stretch>
        </p:blipFill>
        <p:spPr bwMode="auto">
          <a:xfrm>
            <a:off x="1763688" y="0"/>
            <a:ext cx="6048672" cy="3242127"/>
          </a:xfrm>
          <a:prstGeom prst="rect">
            <a:avLst/>
          </a:prstGeom>
          <a:noFill/>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Николай\Desktop\330028.gif"/>
          <p:cNvPicPr>
            <a:picLocks noChangeAspect="1" noChangeArrowheads="1"/>
          </p:cNvPicPr>
          <p:nvPr/>
        </p:nvPicPr>
        <p:blipFill>
          <a:blip r:embed="rId2" cstate="print"/>
          <a:srcRect r="47305" b="29162"/>
          <a:stretch>
            <a:fillRect/>
          </a:stretch>
        </p:blipFill>
        <p:spPr bwMode="auto">
          <a:xfrm>
            <a:off x="683568" y="0"/>
            <a:ext cx="8136904" cy="3933056"/>
          </a:xfrm>
          <a:prstGeom prst="rect">
            <a:avLst/>
          </a:prstGeom>
          <a:noFill/>
        </p:spPr>
      </p:pic>
      <p:sp>
        <p:nvSpPr>
          <p:cNvPr id="3" name="Текст 2"/>
          <p:cNvSpPr>
            <a:spLocks noGrp="1"/>
          </p:cNvSpPr>
          <p:nvPr>
            <p:ph type="body" idx="1"/>
          </p:nvPr>
        </p:nvSpPr>
        <p:spPr>
          <a:xfrm>
            <a:off x="755576" y="3789040"/>
            <a:ext cx="7772400" cy="2596544"/>
          </a:xfrm>
        </p:spPr>
        <p:txBody>
          <a:bodyPr>
            <a:normAutofit/>
          </a:bodyPr>
          <a:lstStyle/>
          <a:p>
            <a:pPr algn="just"/>
            <a:r>
              <a:rPr lang="ru-RU" sz="2400" dirty="0" smtClean="0"/>
              <a:t>После долгих русско-турецких войн в 1783 году Крым был включен в состав Российской империи и стал частью её Таврической губернии с центром в Симферополе. В товарных масштабах стало развиваться сельское хозяйство и виноделие. Началось и промышленное развитие полуострова.</a:t>
            </a:r>
            <a:endParaRPr lang="ru-RU" sz="2400" dirty="0"/>
          </a:p>
        </p:txBody>
      </p:sp>
      <p:cxnSp>
        <p:nvCxnSpPr>
          <p:cNvPr id="7" name="Прямая соединительная линия 6"/>
          <p:cNvCxnSpPr/>
          <p:nvPr/>
        </p:nvCxnSpPr>
        <p:spPr>
          <a:xfrm>
            <a:off x="1691680" y="3861048"/>
            <a:ext cx="936104"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Tree>
  </p:cSld>
  <p:clrMapOvr>
    <a:masterClrMapping/>
  </p:clrMapOvr>
  <p:transition>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body" idx="1"/>
          </p:nvPr>
        </p:nvSpPr>
        <p:spPr>
          <a:xfrm>
            <a:off x="539552" y="4077072"/>
            <a:ext cx="8218112" cy="2956584"/>
          </a:xfrm>
        </p:spPr>
        <p:txBody>
          <a:bodyPr>
            <a:normAutofit/>
          </a:bodyPr>
          <a:lstStyle/>
          <a:p>
            <a:pPr algn="just"/>
            <a:r>
              <a:rPr lang="ru-RU" dirty="0" smtClean="0"/>
              <a:t>Во второй половине XIX века Ливадия становится местом летнего отдыха царской семьи. За ней в Крым потянулись аристократы, а затем заводчики, купцы, творческая интеллигенция. Ялта, как и весь Крым, становится популярным в стране курортом. Архитектурные памятники того времени (дворцы, виллы, храмы) и поныне украшают полуостров. </a:t>
            </a:r>
            <a:br>
              <a:rPr lang="ru-RU" dirty="0" smtClean="0"/>
            </a:br>
            <a:r>
              <a:rPr lang="ru-RU" dirty="0" smtClean="0"/>
              <a:t>Крым не раз становился ареной ожесточенных битв и сражений.</a:t>
            </a:r>
            <a:endParaRPr lang="ru-RU" dirty="0"/>
          </a:p>
        </p:txBody>
      </p:sp>
      <p:pic>
        <p:nvPicPr>
          <p:cNvPr id="5122" name="Picture 2" descr="C:\Users\Николай\Desktop\tcmn3.jpg"/>
          <p:cNvPicPr>
            <a:picLocks noChangeAspect="1" noChangeArrowheads="1"/>
          </p:cNvPicPr>
          <p:nvPr/>
        </p:nvPicPr>
        <p:blipFill>
          <a:blip r:embed="rId2" cstate="print"/>
          <a:srcRect/>
          <a:stretch>
            <a:fillRect/>
          </a:stretch>
        </p:blipFill>
        <p:spPr bwMode="auto">
          <a:xfrm>
            <a:off x="683568" y="0"/>
            <a:ext cx="7848872" cy="4149080"/>
          </a:xfrm>
          <a:prstGeom prst="rect">
            <a:avLst/>
          </a:prstGeom>
          <a:noFill/>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ppt_x"/>
                                          </p:val>
                                        </p:tav>
                                        <p:tav tm="100000">
                                          <p:val>
                                            <p:strVal val="#ppt_x"/>
                                          </p:val>
                                        </p:tav>
                                      </p:tavLst>
                                    </p:anim>
                                    <p:anim calcmode="lin" valueType="num">
                                      <p:cBhvr additive="base">
                                        <p:cTn id="8" dur="500" fill="hold"/>
                                        <p:tgtEl>
                                          <p:spTgt spid="51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755576" y="836712"/>
            <a:ext cx="7772400" cy="2232248"/>
          </a:xfrm>
        </p:spPr>
        <p:txBody>
          <a:bodyPr>
            <a:normAutofit/>
          </a:bodyPr>
          <a:lstStyle/>
          <a:p>
            <a:pPr algn="just"/>
            <a:r>
              <a:rPr lang="ru-RU" dirty="0" smtClean="0"/>
              <a:t>В период советской власти, особенно в 60-е - 80-е годы прошлого века, наблюдался заметный рост крымской промышленности и сельского хозяйства, развитие курортов и туризма на полуострове. Крым, собственно, и был известен как всесоюзная здравница. Ежегодно в Крыму отдыхали 8-9 </a:t>
            </a:r>
            <a:r>
              <a:rPr lang="ru-RU" dirty="0" err="1" smtClean="0"/>
              <a:t>млн</a:t>
            </a:r>
            <a:r>
              <a:rPr lang="ru-RU" dirty="0" smtClean="0"/>
              <a:t> человек со всех концов огромного Союза.</a:t>
            </a:r>
            <a:endParaRPr lang="ru-RU" dirty="0"/>
          </a:p>
        </p:txBody>
      </p:sp>
      <p:pic>
        <p:nvPicPr>
          <p:cNvPr id="6146" name="Picture 2" descr="C:\Users\Николай\Desktop\0_22f08_b6ed8ae3_XL.jpg"/>
          <p:cNvPicPr>
            <a:picLocks noChangeAspect="1" noChangeArrowheads="1"/>
          </p:cNvPicPr>
          <p:nvPr/>
        </p:nvPicPr>
        <p:blipFill>
          <a:blip r:embed="rId2" cstate="print"/>
          <a:srcRect/>
          <a:stretch>
            <a:fillRect/>
          </a:stretch>
        </p:blipFill>
        <p:spPr bwMode="auto">
          <a:xfrm>
            <a:off x="0" y="2996952"/>
            <a:ext cx="4608512" cy="2880320"/>
          </a:xfrm>
          <a:prstGeom prst="rect">
            <a:avLst/>
          </a:prstGeom>
          <a:noFill/>
        </p:spPr>
      </p:pic>
      <p:pic>
        <p:nvPicPr>
          <p:cNvPr id="6147" name="Picture 3" descr="C:\Users\Николай\Desktop\1.jpg"/>
          <p:cNvPicPr>
            <a:picLocks noChangeAspect="1" noChangeArrowheads="1"/>
          </p:cNvPicPr>
          <p:nvPr/>
        </p:nvPicPr>
        <p:blipFill>
          <a:blip r:embed="rId3" cstate="print"/>
          <a:srcRect/>
          <a:stretch>
            <a:fillRect/>
          </a:stretch>
        </p:blipFill>
        <p:spPr bwMode="auto">
          <a:xfrm>
            <a:off x="4800898" y="2996953"/>
            <a:ext cx="4343102" cy="2880320"/>
          </a:xfrm>
          <a:prstGeom prst="rect">
            <a:avLst/>
          </a:prstGeom>
          <a:noFill/>
        </p:spPr>
      </p:pic>
      <p:sp>
        <p:nvSpPr>
          <p:cNvPr id="6" name="TextBox 5"/>
          <p:cNvSpPr txBox="1"/>
          <p:nvPr/>
        </p:nvSpPr>
        <p:spPr>
          <a:xfrm>
            <a:off x="251520" y="6021288"/>
            <a:ext cx="3888432" cy="369332"/>
          </a:xfrm>
          <a:prstGeom prst="rect">
            <a:avLst/>
          </a:prstGeom>
          <a:noFill/>
        </p:spPr>
        <p:txBody>
          <a:bodyPr wrap="square" rtlCol="0">
            <a:spAutoFit/>
          </a:bodyPr>
          <a:lstStyle/>
          <a:p>
            <a:pPr algn="ctr"/>
            <a:r>
              <a:rPr lang="ru-RU" dirty="0" err="1" smtClean="0"/>
              <a:t>Масандровский</a:t>
            </a:r>
            <a:r>
              <a:rPr lang="ru-RU" dirty="0" smtClean="0"/>
              <a:t> винный завод </a:t>
            </a:r>
            <a:endParaRPr lang="ru-RU" dirty="0"/>
          </a:p>
        </p:txBody>
      </p:sp>
      <p:sp>
        <p:nvSpPr>
          <p:cNvPr id="7" name="TextBox 6"/>
          <p:cNvSpPr txBox="1"/>
          <p:nvPr/>
        </p:nvSpPr>
        <p:spPr>
          <a:xfrm>
            <a:off x="4788024" y="6021288"/>
            <a:ext cx="4355976" cy="369332"/>
          </a:xfrm>
          <a:prstGeom prst="rect">
            <a:avLst/>
          </a:prstGeom>
          <a:noFill/>
        </p:spPr>
        <p:txBody>
          <a:bodyPr wrap="square" rtlCol="0">
            <a:spAutoFit/>
          </a:bodyPr>
          <a:lstStyle/>
          <a:p>
            <a:pPr algn="ctr"/>
            <a:r>
              <a:rPr lang="ru-RU" dirty="0" smtClean="0"/>
              <a:t>Детский лагерь АРТЕК</a:t>
            </a:r>
            <a:endParaRPr lang="ru-RU"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6"/>
                                        </p:tgtEl>
                                        <p:attrNameLst>
                                          <p:attrName>style.visibility</p:attrName>
                                        </p:attrNameLst>
                                      </p:cBhvr>
                                      <p:to>
                                        <p:strVal val="visible"/>
                                      </p:to>
                                    </p:set>
                                    <p:anim calcmode="lin" valueType="num">
                                      <p:cBhvr additive="base">
                                        <p:cTn id="13" dur="500" fill="hold"/>
                                        <p:tgtEl>
                                          <p:spTgt spid="6146"/>
                                        </p:tgtEl>
                                        <p:attrNameLst>
                                          <p:attrName>ppt_x</p:attrName>
                                        </p:attrNameLst>
                                      </p:cBhvr>
                                      <p:tavLst>
                                        <p:tav tm="0">
                                          <p:val>
                                            <p:strVal val="#ppt_x"/>
                                          </p:val>
                                        </p:tav>
                                        <p:tav tm="100000">
                                          <p:val>
                                            <p:strVal val="#ppt_x"/>
                                          </p:val>
                                        </p:tav>
                                      </p:tavLst>
                                    </p:anim>
                                    <p:anim calcmode="lin" valueType="num">
                                      <p:cBhvr additive="base">
                                        <p:cTn id="14" dur="500" fill="hold"/>
                                        <p:tgtEl>
                                          <p:spTgt spid="6146"/>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 presetClass="entr" presetSubtype="4" fill="hold" nodeType="afterEffect">
                                  <p:stCondLst>
                                    <p:cond delay="0"/>
                                  </p:stCondLst>
                                  <p:childTnLst>
                                    <p:set>
                                      <p:cBhvr>
                                        <p:cTn id="17" dur="1" fill="hold">
                                          <p:stCondLst>
                                            <p:cond delay="0"/>
                                          </p:stCondLst>
                                        </p:cTn>
                                        <p:tgtEl>
                                          <p:spTgt spid="6147"/>
                                        </p:tgtEl>
                                        <p:attrNameLst>
                                          <p:attrName>style.visibility</p:attrName>
                                        </p:attrNameLst>
                                      </p:cBhvr>
                                      <p:to>
                                        <p:strVal val="visible"/>
                                      </p:to>
                                    </p:set>
                                    <p:anim calcmode="lin" valueType="num">
                                      <p:cBhvr additive="base">
                                        <p:cTn id="18" dur="500" fill="hold"/>
                                        <p:tgtEl>
                                          <p:spTgt spid="6147"/>
                                        </p:tgtEl>
                                        <p:attrNameLst>
                                          <p:attrName>ppt_x</p:attrName>
                                        </p:attrNameLst>
                                      </p:cBhvr>
                                      <p:tavLst>
                                        <p:tav tm="0">
                                          <p:val>
                                            <p:strVal val="#ppt_x"/>
                                          </p:val>
                                        </p:tav>
                                        <p:tav tm="100000">
                                          <p:val>
                                            <p:strVal val="#ppt_x"/>
                                          </p:val>
                                        </p:tav>
                                      </p:tavLst>
                                    </p:anim>
                                    <p:anim calcmode="lin" valueType="num">
                                      <p:cBhvr additive="base">
                                        <p:cTn id="19" dur="500" fill="hold"/>
                                        <p:tgtEl>
                                          <p:spTgt spid="6147"/>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755576" y="4365104"/>
            <a:ext cx="7772400" cy="1512168"/>
          </a:xfrm>
        </p:spPr>
        <p:txBody>
          <a:bodyPr/>
          <a:lstStyle/>
          <a:p>
            <a:r>
              <a:rPr lang="ru-RU" dirty="0" smtClean="0"/>
              <a:t>1 декабря 1991 года на Всеукраинском референдуме жители Крыма участвовали в голосовании о независимости Украины. 54 % </a:t>
            </a:r>
            <a:r>
              <a:rPr lang="ru-RU" dirty="0" err="1" smtClean="0"/>
              <a:t>крымчан</a:t>
            </a:r>
            <a:r>
              <a:rPr lang="ru-RU" dirty="0" smtClean="0"/>
              <a:t> по сути выразили желание покинуть СССР находясь в составе Украинской ССР.</a:t>
            </a:r>
            <a:endParaRPr lang="ru-RU" dirty="0"/>
          </a:p>
        </p:txBody>
      </p:sp>
      <p:pic>
        <p:nvPicPr>
          <p:cNvPr id="7170" name="Picture 2" descr="C:\Users\Николай\Desktop\DETAIL_PICTURE__95599095.jpg"/>
          <p:cNvPicPr>
            <a:picLocks noChangeAspect="1" noChangeArrowheads="1"/>
          </p:cNvPicPr>
          <p:nvPr/>
        </p:nvPicPr>
        <p:blipFill>
          <a:blip r:embed="rId2" cstate="print"/>
          <a:srcRect/>
          <a:stretch>
            <a:fillRect/>
          </a:stretch>
        </p:blipFill>
        <p:spPr bwMode="auto">
          <a:xfrm>
            <a:off x="1187624" y="404664"/>
            <a:ext cx="6912768" cy="3769816"/>
          </a:xfrm>
          <a:prstGeom prst="rect">
            <a:avLst/>
          </a:prstGeom>
          <a:noFill/>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ppt_x"/>
                                          </p:val>
                                        </p:tav>
                                        <p:tav tm="100000">
                                          <p:val>
                                            <p:strVal val="#ppt_x"/>
                                          </p:val>
                                        </p:tav>
                                      </p:tavLst>
                                    </p:anim>
                                    <p:anim calcmode="lin" valueType="num">
                                      <p:cBhvr additive="base">
                                        <p:cTn id="8" dur="500" fill="hold"/>
                                        <p:tgtEl>
                                          <p:spTgt spid="717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116</TotalTime>
  <Words>337</Words>
  <Application>Microsoft Office PowerPoint</Application>
  <PresentationFormat>Экран (4:3)</PresentationFormat>
  <Paragraphs>20</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Поток</vt:lpstr>
      <vt:lpstr>Крым и Севастополь возвращаются в родную гавань</vt:lpstr>
      <vt:lpstr>… из истории полуострова Крым</vt:lpstr>
      <vt:lpstr>Слайд 3</vt:lpstr>
      <vt:lpstr>Слайд 4</vt:lpstr>
      <vt:lpstr>Слайд 5</vt:lpstr>
      <vt:lpstr>Слайд 6</vt:lpstr>
      <vt:lpstr>Слайд 7</vt:lpstr>
      <vt:lpstr>Слайд 8</vt:lpstr>
      <vt:lpstr>Слайд 9</vt:lpstr>
      <vt:lpstr>Присоединение Крыма к России</vt:lpstr>
      <vt:lpstr>Город герой-Севастополь</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Крым и Севастополь возвращаются в родную гавань</dc:title>
  <dc:creator>Николай Болгов</dc:creator>
  <cp:lastModifiedBy>user</cp:lastModifiedBy>
  <cp:revision>13</cp:revision>
  <dcterms:created xsi:type="dcterms:W3CDTF">2014-05-05T15:42:03Z</dcterms:created>
  <dcterms:modified xsi:type="dcterms:W3CDTF">2017-09-11T09:03:14Z</dcterms:modified>
</cp:coreProperties>
</file>