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56" r:id="rId3"/>
    <p:sldId id="257" r:id="rId4"/>
    <p:sldId id="258" r:id="rId5"/>
    <p:sldId id="259" r:id="rId6"/>
    <p:sldId id="260" r:id="rId7"/>
    <p:sldId id="261" r:id="rId8"/>
    <p:sldId id="263" r:id="rId9"/>
    <p:sldId id="264" r:id="rId10"/>
    <p:sldId id="265" r:id="rId11"/>
    <p:sldId id="262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9" autoAdjust="0"/>
    <p:restoredTop sz="94675" autoAdjust="0"/>
  </p:normalViewPr>
  <p:slideViewPr>
    <p:cSldViewPr>
      <p:cViewPr varScale="1">
        <p:scale>
          <a:sx n="69" d="100"/>
          <a:sy n="69" d="100"/>
        </p:scale>
        <p:origin x="-110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28A21F-ED22-4276-90ED-C0BA44DCB499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0525DB-C613-413A-8C60-D3ED666D57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3455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4540F8-5633-4781-8388-38396661E597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9785E9-4903-4806-AA93-272540DF1C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97734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930036-1059-4E8C-9994-A3BD0DCE83A1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2F1495-B587-4856-98B5-A8FAB425D4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1819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02A51A-1276-45A0-A064-206D0F179134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CD8C27-864D-46D1-8210-B5E3D6CD43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650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B3F666-834C-4546-BFDA-192EE21AF738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1FB3A7-1A00-4A61-89A9-B8FF19F3A4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3046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496D59-B4A3-4878-9FB4-C78367701A86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ABC04C-AFAF-4781-9015-1E71D1C894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74463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5A0F78-9746-41ED-8E5C-C5DCB8D6E3A3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78397D-FE13-4183-BEAA-43035336EC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83076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3EDC2B-9A53-44A9-9602-14628DDFE8C8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557824-D258-41E9-9B3A-99785F317D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6394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D54127-776E-4503-A81B-04A8DC9C54A0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FE46D1-3FC8-40A5-B9F0-B7D6E82206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1199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8E1D4E-AE8C-41AB-B834-D4264191230F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28738A-D66F-40C1-9C49-762A2BA429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6571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67AD59-76CC-4E4A-942F-09DC8EEB2110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D677A6-67E4-4FCF-BE98-0CAC4DF786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9594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E0EDFDB-B128-4FCA-BE14-D9EB14B34F9E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90A87B2-A741-48D9-AF8B-564012CFA4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17" r:id="rId2"/>
    <p:sldLayoutId id="2147483726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7" r:id="rId9"/>
    <p:sldLayoutId id="2147483723" r:id="rId10"/>
    <p:sldLayoutId id="2147483724" r:id="rId11"/>
  </p:sldLayoutIdLst>
  <p:timing>
    <p:tnLst>
      <p:par>
        <p:cTn id="1" dur="indefinite" restart="never" nodeType="tmRoot"/>
      </p:par>
    </p:tnLst>
  </p:timing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F04225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F04225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F04225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F04225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F04225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F04225"/>
        </a:buClr>
        <a:buSzPct val="130000"/>
        <a:buFont typeface="Georgia" pitchFamily="18" charset="0"/>
        <a:buChar char="*"/>
        <a:defRPr sz="2200" kern="1200">
          <a:solidFill>
            <a:srgbClr val="FF8023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F04225"/>
        </a:buClr>
        <a:buSzPct val="130000"/>
        <a:buFont typeface="Georgia" pitchFamily="18" charset="0"/>
        <a:buChar char="*"/>
        <a:defRPr sz="2000" kern="1200">
          <a:solidFill>
            <a:srgbClr val="FF8023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F04225"/>
        </a:buClr>
        <a:buSzPct val="130000"/>
        <a:buFont typeface="Georgia" pitchFamily="18" charset="0"/>
        <a:buChar char="*"/>
        <a:defRPr kern="1200">
          <a:solidFill>
            <a:srgbClr val="FF8023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F04225"/>
        </a:buClr>
        <a:buSzPct val="130000"/>
        <a:buFont typeface="Georgia" pitchFamily="18" charset="0"/>
        <a:buChar char="*"/>
        <a:defRPr sz="1600" kern="1200">
          <a:solidFill>
            <a:srgbClr val="FF8023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F04225"/>
        </a:buClr>
        <a:buSzPct val="130000"/>
        <a:buFont typeface="Georgia" pitchFamily="18" charset="0"/>
        <a:buChar char="*"/>
        <a:defRPr sz="1400" kern="1200">
          <a:solidFill>
            <a:srgbClr val="FF8023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5292080" y="4221087"/>
            <a:ext cx="3456383" cy="1944217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ru-RU" dirty="0" smtClean="0"/>
              <a:t>Выполнила: </a:t>
            </a:r>
          </a:p>
          <a:p>
            <a:pPr algn="r"/>
            <a:r>
              <a:rPr lang="ru-RU" b="1" dirty="0" smtClean="0"/>
              <a:t>Шевченко Анна Николаевна</a:t>
            </a:r>
            <a:r>
              <a:rPr lang="ru-RU" dirty="0" smtClean="0"/>
              <a:t>,</a:t>
            </a:r>
          </a:p>
          <a:p>
            <a:pPr algn="r"/>
            <a:r>
              <a:rPr lang="ru-RU" dirty="0"/>
              <a:t>у</a:t>
            </a:r>
            <a:r>
              <a:rPr lang="ru-RU" dirty="0" smtClean="0"/>
              <a:t>читель начальных классов МБОУ «БСШ №1 им. </a:t>
            </a:r>
            <a:r>
              <a:rPr lang="ru-RU" dirty="0" err="1" smtClean="0"/>
              <a:t>Е.К.Зырянова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17581" y="476672"/>
            <a:ext cx="7175351" cy="3312367"/>
          </a:xfrm>
        </p:spPr>
        <p:txBody>
          <a:bodyPr/>
          <a:lstStyle/>
          <a:p>
            <a:pPr marL="18288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200" b="0" dirty="0">
                <a:solidFill>
                  <a:schemeClr val="tx2">
                    <a:lumMod val="75000"/>
                  </a:schemeClr>
                </a:solidFill>
                <a:effectLst/>
                <a:latin typeface="Times New Roman"/>
                <a:ea typeface="Times New Roman"/>
                <a:cs typeface="Times New Roman"/>
              </a:rPr>
              <a:t>Мастер-класс на тему: </a:t>
            </a:r>
            <a:r>
              <a:rPr lang="ru-RU" sz="3200" b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/>
                <a:ea typeface="Times New Roman"/>
                <a:cs typeface="Times New Roman"/>
              </a:rPr>
              <a:t/>
            </a:r>
            <a:br>
              <a:rPr lang="ru-RU" sz="3200" b="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/>
                <a:ea typeface="Times New Roman"/>
                <a:cs typeface="Times New Roman"/>
              </a:rPr>
            </a:b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/>
                <a:ea typeface="Times New Roman"/>
                <a:cs typeface="Times New Roman"/>
              </a:rPr>
              <a:t>«</a:t>
            </a:r>
            <a:r>
              <a:rPr lang="ru-RU" sz="3200" dirty="0">
                <a:solidFill>
                  <a:schemeClr val="tx2">
                    <a:lumMod val="75000"/>
                  </a:schemeClr>
                </a:solidFill>
                <a:effectLst/>
                <a:latin typeface="Times New Roman"/>
                <a:ea typeface="Times New Roman"/>
                <a:cs typeface="Times New Roman"/>
              </a:rPr>
              <a:t>Формирование познавательных универсальных учебных действий как залог становления учебной самостоятельности»</a:t>
            </a:r>
            <a:r>
              <a:rPr lang="ru-RU" sz="2800" dirty="0">
                <a:effectLst/>
                <a:latin typeface="Calibri"/>
                <a:ea typeface="Times New Roman"/>
                <a:cs typeface="Times New Roman"/>
              </a:rPr>
              <a:t/>
            </a:r>
            <a:br>
              <a:rPr lang="ru-RU" sz="2800" dirty="0">
                <a:effectLst/>
                <a:latin typeface="Calibri"/>
                <a:ea typeface="Times New Roman"/>
                <a:cs typeface="Times New Roman"/>
              </a:rPr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4377505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</p:nvPr>
        </p:nvGraphicFramePr>
        <p:xfrm>
          <a:off x="1143000" y="692150"/>
          <a:ext cx="7173913" cy="310832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510408"/>
                <a:gridCol w="2663505"/>
              </a:tblGrid>
              <a:tr h="2845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Умение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93" marR="681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Оцениваю 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93" marR="68193" marT="0" marB="0"/>
                </a:tc>
              </a:tr>
              <a:tr h="6759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Осуществляю поиск информации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93" marR="681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193" marR="68193" marT="0" marB="0"/>
                </a:tc>
              </a:tr>
              <a:tr h="7819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Использую модели и схемы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93" marR="681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193" marR="68193" marT="0" marB="0"/>
                </a:tc>
              </a:tr>
              <a:tr h="6523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Строю сообщения в устной и письменной форме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93" marR="681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193" marR="68193" marT="0" marB="0"/>
                </a:tc>
              </a:tr>
              <a:tr h="713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Осуществляю анализ 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193" marR="681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193" marR="68193" marT="0" marB="0"/>
                </a:tc>
              </a:tr>
            </a:tbl>
          </a:graphicData>
        </a:graphic>
      </p:graphicFrame>
      <p:cxnSp>
        <p:nvCxnSpPr>
          <p:cNvPr id="13335" name="AutoShape 14"/>
          <p:cNvCxnSpPr>
            <a:cxnSpLocks noChangeShapeType="1"/>
          </p:cNvCxnSpPr>
          <p:nvPr/>
        </p:nvCxnSpPr>
        <p:spPr bwMode="auto">
          <a:xfrm>
            <a:off x="6834188" y="3284538"/>
            <a:ext cx="12700" cy="38735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336" name="AutoShape 12"/>
          <p:cNvCxnSpPr>
            <a:cxnSpLocks noChangeShapeType="1"/>
          </p:cNvCxnSpPr>
          <p:nvPr/>
        </p:nvCxnSpPr>
        <p:spPr bwMode="auto">
          <a:xfrm>
            <a:off x="6734175" y="3671888"/>
            <a:ext cx="228600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337" name="AutoShape 11"/>
          <p:cNvCxnSpPr>
            <a:cxnSpLocks noChangeShapeType="1"/>
          </p:cNvCxnSpPr>
          <p:nvPr/>
        </p:nvCxnSpPr>
        <p:spPr bwMode="auto">
          <a:xfrm>
            <a:off x="6816725" y="2565400"/>
            <a:ext cx="12700" cy="38735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338" name="AutoShape 10"/>
          <p:cNvCxnSpPr>
            <a:cxnSpLocks noChangeShapeType="1"/>
          </p:cNvCxnSpPr>
          <p:nvPr/>
        </p:nvCxnSpPr>
        <p:spPr bwMode="auto">
          <a:xfrm>
            <a:off x="6721475" y="2952750"/>
            <a:ext cx="215900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339" name="AutoShape 8"/>
          <p:cNvCxnSpPr>
            <a:cxnSpLocks noChangeShapeType="1"/>
          </p:cNvCxnSpPr>
          <p:nvPr/>
        </p:nvCxnSpPr>
        <p:spPr bwMode="auto">
          <a:xfrm>
            <a:off x="6799263" y="1916113"/>
            <a:ext cx="12700" cy="38735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340" name="AutoShape 7"/>
          <p:cNvCxnSpPr>
            <a:cxnSpLocks noChangeShapeType="1"/>
          </p:cNvCxnSpPr>
          <p:nvPr/>
        </p:nvCxnSpPr>
        <p:spPr bwMode="auto">
          <a:xfrm>
            <a:off x="6708775" y="1512888"/>
            <a:ext cx="215900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341" name="AutoShape 3"/>
          <p:cNvCxnSpPr>
            <a:cxnSpLocks noChangeShapeType="1"/>
          </p:cNvCxnSpPr>
          <p:nvPr/>
        </p:nvCxnSpPr>
        <p:spPr bwMode="auto">
          <a:xfrm>
            <a:off x="6804025" y="1125538"/>
            <a:ext cx="12700" cy="38735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342" name="AutoShape 2"/>
          <p:cNvCxnSpPr>
            <a:cxnSpLocks noChangeShapeType="1"/>
          </p:cNvCxnSpPr>
          <p:nvPr/>
        </p:nvCxnSpPr>
        <p:spPr bwMode="auto">
          <a:xfrm>
            <a:off x="6696075" y="1125538"/>
            <a:ext cx="215900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343" name="AutoShape 4"/>
          <p:cNvCxnSpPr>
            <a:cxnSpLocks noChangeShapeType="1"/>
          </p:cNvCxnSpPr>
          <p:nvPr/>
        </p:nvCxnSpPr>
        <p:spPr bwMode="auto">
          <a:xfrm>
            <a:off x="6711950" y="2565400"/>
            <a:ext cx="228600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344" name="AutoShape 5"/>
          <p:cNvCxnSpPr>
            <a:cxnSpLocks noChangeShapeType="1"/>
          </p:cNvCxnSpPr>
          <p:nvPr/>
        </p:nvCxnSpPr>
        <p:spPr bwMode="auto">
          <a:xfrm>
            <a:off x="6683375" y="2303463"/>
            <a:ext cx="228600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345" name="AutoShape 1"/>
          <p:cNvCxnSpPr>
            <a:cxnSpLocks noChangeShapeType="1"/>
          </p:cNvCxnSpPr>
          <p:nvPr/>
        </p:nvCxnSpPr>
        <p:spPr bwMode="auto">
          <a:xfrm>
            <a:off x="6721475" y="3284538"/>
            <a:ext cx="241300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346" name="AutoShape 6"/>
          <p:cNvCxnSpPr>
            <a:cxnSpLocks noChangeShapeType="1"/>
          </p:cNvCxnSpPr>
          <p:nvPr/>
        </p:nvCxnSpPr>
        <p:spPr bwMode="auto">
          <a:xfrm>
            <a:off x="6670675" y="1916113"/>
            <a:ext cx="241300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021288"/>
            <a:ext cx="8640959" cy="720080"/>
          </a:xfrm>
        </p:spPr>
        <p:txBody>
          <a:bodyPr/>
          <a:lstStyle/>
          <a:p>
            <a:pPr marL="46037" indent="0" algn="ctr">
              <a:spcBef>
                <a:spcPct val="20000"/>
              </a:spcBef>
              <a:spcAft>
                <a:spcPts val="300"/>
              </a:spcAft>
              <a:buFont typeface="Georgia" pitchFamily="18" charset="0"/>
              <a:buNone/>
              <a:defRPr/>
            </a:pPr>
            <a:r>
              <a:rPr lang="ru-RU" sz="3600" b="0" dirty="0">
                <a:solidFill>
                  <a:srgbClr val="903D00">
                    <a:lumMod val="75000"/>
                  </a:srgbClr>
                </a:solidFill>
                <a:effectLst/>
                <a:ea typeface="+mn-ea"/>
                <a:cs typeface="+mn-cs"/>
              </a:rPr>
              <a:t>Спасибо </a:t>
            </a:r>
            <a:r>
              <a:rPr lang="ru-RU" sz="3600" b="0" dirty="0" smtClean="0">
                <a:solidFill>
                  <a:srgbClr val="903D00">
                    <a:lumMod val="75000"/>
                  </a:srgbClr>
                </a:solidFill>
                <a:effectLst/>
                <a:ea typeface="+mn-ea"/>
                <a:cs typeface="+mn-cs"/>
              </a:rPr>
              <a:t>за </a:t>
            </a:r>
            <a:r>
              <a:rPr lang="ru-RU" sz="3600" b="0" dirty="0">
                <a:solidFill>
                  <a:srgbClr val="903D00">
                    <a:lumMod val="75000"/>
                  </a:srgbClr>
                </a:solidFill>
                <a:effectLst/>
                <a:ea typeface="+mn-ea"/>
                <a:cs typeface="+mn-cs"/>
              </a:rPr>
              <a:t>внимание</a:t>
            </a:r>
            <a:r>
              <a:rPr lang="ru-RU" sz="3200" b="0" dirty="0">
                <a:solidFill>
                  <a:srgbClr val="903D00">
                    <a:lumMod val="75000"/>
                  </a:srgbClr>
                </a:solidFill>
                <a:effectLst/>
                <a:ea typeface="+mn-ea"/>
                <a:cs typeface="+mn-cs"/>
              </a:rPr>
              <a:t/>
            </a:r>
            <a:br>
              <a:rPr lang="ru-RU" sz="3200" b="0" dirty="0">
                <a:solidFill>
                  <a:srgbClr val="903D00">
                    <a:lumMod val="75000"/>
                  </a:srgbClr>
                </a:solidFill>
                <a:effectLst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838"/>
            <a:ext cx="6400800" cy="3475037"/>
          </a:xfrm>
        </p:spPr>
        <p:txBody>
          <a:bodyPr/>
          <a:lstStyle/>
          <a:p>
            <a:pPr marL="46037" indent="0" algn="ctr">
              <a:buFont typeface="Georgia" pitchFamily="18" charset="0"/>
              <a:buNone/>
              <a:defRPr/>
            </a:pPr>
            <a:endParaRPr lang="ru-RU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4340" name="Picture 2" descr="I:\познавательные УУД мастер-класс\img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260350"/>
            <a:ext cx="7993062" cy="532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3200" y="5053013"/>
            <a:ext cx="5637213" cy="881062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63" y="3132138"/>
            <a:ext cx="7175500" cy="179387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 dirty="0"/>
          </a:p>
        </p:txBody>
      </p:sp>
      <p:pic>
        <p:nvPicPr>
          <p:cNvPr id="5124" name="Picture 4" descr="I:\познавательные УУД мастер-класс\144102226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88913"/>
            <a:ext cx="8740775" cy="6335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/>
          </a:p>
        </p:txBody>
      </p:sp>
      <p:sp>
        <p:nvSpPr>
          <p:cNvPr id="6147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838"/>
            <a:ext cx="6400800" cy="3475037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6148" name="Picture 4" descr="I:\познавательные УУД мастер-класс\535a4ea4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15888"/>
            <a:ext cx="8496300" cy="650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22313" y="1628775"/>
            <a:ext cx="7561262" cy="2865438"/>
          </a:xfrm>
        </p:spPr>
        <p:txBody>
          <a:bodyPr/>
          <a:lstStyle/>
          <a:p>
            <a:pPr marL="46037" indent="0" algn="ctr">
              <a:buFont typeface="Georgia" pitchFamily="18" charset="0"/>
              <a:buNone/>
              <a:defRPr/>
            </a:pP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У</a:t>
            </a: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  <a:t>ЧЕНИК</a:t>
            </a:r>
          </a:p>
          <a:p>
            <a:pPr marL="46037" indent="0" algn="ctr">
              <a:buFont typeface="Georgia" pitchFamily="18" charset="0"/>
              <a:buNone/>
              <a:defRPr/>
            </a:pP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У</a:t>
            </a: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  <a:t>ЧИТЕЛЬ</a:t>
            </a:r>
          </a:p>
          <a:p>
            <a:pPr marL="46037" indent="0" algn="ctr">
              <a:buFont typeface="Georgia" pitchFamily="18" charset="0"/>
              <a:buNone/>
              <a:defRPr/>
            </a:pP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Д</a:t>
            </a: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  <a:t>ЕЯТЕЛЬНОСТЬ</a:t>
            </a:r>
          </a:p>
          <a:p>
            <a:pPr marL="46037" indent="0" algn="ctr">
              <a:buFont typeface="Georgia" pitchFamily="18" charset="0"/>
              <a:buNone/>
              <a:defRPr/>
            </a:pPr>
            <a:endParaRPr lang="ru-RU" dirty="0">
              <a:solidFill>
                <a:schemeClr val="bg2">
                  <a:lumMod val="25000"/>
                </a:schemeClr>
              </a:solidFill>
            </a:endParaRPr>
          </a:p>
          <a:p>
            <a:pPr marL="46037" indent="0" algn="ctr">
              <a:buFont typeface="Georgia" pitchFamily="18" charset="0"/>
              <a:buNone/>
              <a:defRPr/>
            </a:pP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УУД </a:t>
            </a:r>
          </a:p>
          <a:p>
            <a:pPr marL="46037" indent="0" algn="ctr">
              <a:buFont typeface="Georgia" pitchFamily="18" charset="0"/>
              <a:buNone/>
              <a:defRPr/>
            </a:pP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– универсальные учебные действия</a:t>
            </a:r>
            <a:endParaRPr lang="ru-RU" sz="28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484784"/>
            <a:ext cx="8784976" cy="2823178"/>
          </a:xfrm>
        </p:spPr>
        <p:txBody>
          <a:bodyPr/>
          <a:lstStyle/>
          <a:p>
            <a:pPr marL="0" indent="0" algn="ctr">
              <a:buFont typeface="Georgia" pitchFamily="18" charset="0"/>
              <a:buNone/>
              <a:defRPr/>
            </a:pPr>
            <a:r>
              <a:rPr lang="ru-RU" sz="3600" dirty="0">
                <a:solidFill>
                  <a:schemeClr val="tx2">
                    <a:lumMod val="75000"/>
                  </a:schemeClr>
                </a:solidFill>
                <a:effectLst/>
              </a:rPr>
              <a:t>«Формирование познавательных универсальных учебных действий как залог становления учебной самостоятельности</a:t>
            </a: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»</a:t>
            </a:r>
            <a:endParaRPr lang="ru-RU" sz="3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195" name="Текст 2"/>
          <p:cNvSpPr>
            <a:spLocks noGrp="1"/>
          </p:cNvSpPr>
          <p:nvPr>
            <p:ph type="body" idx="1"/>
          </p:nvPr>
        </p:nvSpPr>
        <p:spPr>
          <a:xfrm>
            <a:off x="2022475" y="4606925"/>
            <a:ext cx="5970588" cy="836613"/>
          </a:xfrm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713" y="4365625"/>
            <a:ext cx="6511925" cy="11430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950" y="620713"/>
            <a:ext cx="8567738" cy="3475037"/>
          </a:xfrm>
        </p:spPr>
        <p:txBody>
          <a:bodyPr/>
          <a:lstStyle/>
          <a:p>
            <a:pPr marL="46037" indent="0" algn="ctr">
              <a:buFont typeface="Georgia" pitchFamily="18" charset="0"/>
              <a:buNone/>
              <a:defRPr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   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Познавательные УУД</a:t>
            </a:r>
          </a:p>
          <a:p>
            <a:pPr marL="46037" indent="0" algn="ctr">
              <a:buFont typeface="Georgia" pitchFamily="18" charset="0"/>
              <a:buNone/>
              <a:defRPr/>
            </a:pPr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46037" indent="0">
              <a:buFont typeface="Georgia" pitchFamily="18" charset="0"/>
              <a:buNone/>
              <a:defRPr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   логические                 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общеучебные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       формулирование и</a:t>
            </a:r>
          </a:p>
          <a:p>
            <a:pPr marL="46037" indent="0">
              <a:buFont typeface="Georgia" pitchFamily="18" charset="0"/>
              <a:buNone/>
              <a:defRPr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                                         действия           решение проблемы</a:t>
            </a:r>
          </a:p>
          <a:p>
            <a:pPr marL="46037" indent="0">
              <a:buFont typeface="Georgia" pitchFamily="18" charset="0"/>
              <a:buNone/>
              <a:defRPr/>
            </a:pPr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46037" indent="0">
              <a:buFont typeface="Georgia" pitchFamily="18" charset="0"/>
              <a:buNone/>
              <a:defRPr/>
            </a:pPr>
            <a:endParaRPr lang="ru-RU" dirty="0">
              <a:solidFill>
                <a:schemeClr val="tx2">
                  <a:lumMod val="75000"/>
                </a:schemeClr>
              </a:solidFill>
            </a:endParaRPr>
          </a:p>
          <a:p>
            <a:pPr marL="46037" indent="0" algn="ctr">
              <a:buFont typeface="Georgia" pitchFamily="18" charset="0"/>
              <a:buNone/>
              <a:defRPr/>
            </a:pPr>
            <a:r>
              <a:rPr lang="ru-RU" dirty="0" smtClean="0"/>
              <a:t>     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Школьник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должен уметь выбирать наиболее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     результативные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методы решения задач с учетом конкретных условий, контролировать и оценивать процесс и итоги своей деятельности, осуществлять рефлексию приемов и обстоятельств действий, а также формулировать, ставить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проблемы.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1692275" y="923925"/>
            <a:ext cx="1439863" cy="633413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500563" y="1052513"/>
            <a:ext cx="0" cy="504825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6084888" y="981075"/>
            <a:ext cx="1223962" cy="647700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750" y="731838"/>
            <a:ext cx="7777163" cy="4352925"/>
          </a:xfrm>
        </p:spPr>
        <p:txBody>
          <a:bodyPr/>
          <a:lstStyle/>
          <a:p>
            <a:pPr marL="46037" indent="0" algn="ctr">
              <a:buFont typeface="Georgia" pitchFamily="18" charset="0"/>
              <a:buNone/>
              <a:defRPr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Высказывания</a:t>
            </a:r>
          </a:p>
          <a:p>
            <a:pPr marL="503237" indent="-457200">
              <a:buFont typeface="Georgia" pitchFamily="18" charset="0"/>
              <a:buAutoNum type="arabicPeriod"/>
              <a:defRPr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Формирование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познавательных УУД возможно на всех этапах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урока</a:t>
            </a:r>
          </a:p>
          <a:p>
            <a:pPr marL="503237" indent="-457200">
              <a:buFont typeface="Georgia" pitchFamily="18" charset="0"/>
              <a:buAutoNum type="arabicPeriod"/>
              <a:defRPr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Формирование познавательных УУД происходит параллельно с формированием других групп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УУД</a:t>
            </a:r>
          </a:p>
          <a:p>
            <a:pPr marL="503237" indent="-457200">
              <a:buFont typeface="Georgia" pitchFamily="18" charset="0"/>
              <a:buAutoNum type="arabicPeriod"/>
              <a:defRPr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Формирование познавательных УУД – является необходимым условием формирования учебной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самостоятельности</a:t>
            </a:r>
          </a:p>
          <a:p>
            <a:pPr marL="46037" indent="0">
              <a:buFont typeface="Georgia" pitchFamily="18" charset="0"/>
              <a:buNone/>
              <a:defRPr/>
            </a:pPr>
            <a:endParaRPr lang="ru-RU" dirty="0">
              <a:solidFill>
                <a:schemeClr val="tx2">
                  <a:lumMod val="75000"/>
                </a:schemeClr>
              </a:solidFill>
            </a:endParaRPr>
          </a:p>
          <a:p>
            <a:pPr marL="46037" indent="0">
              <a:buFont typeface="Georgia" pitchFamily="18" charset="0"/>
              <a:buNone/>
              <a:defRPr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Вывод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: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формирование познавательных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УУД развивает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учебную самостоятельность, также, оно происходит параллельно с формирование других групп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УУД и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возможно на всех этапах урока.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838"/>
            <a:ext cx="6400800" cy="3705225"/>
          </a:xfrm>
        </p:spPr>
        <p:txBody>
          <a:bodyPr/>
          <a:lstStyle/>
          <a:p>
            <a:pPr marL="46037" indent="0">
              <a:buFont typeface="Georgia" pitchFamily="18" charset="0"/>
              <a:buNone/>
              <a:defRPr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Метод «Мозговая атака: пять слов».</a:t>
            </a:r>
          </a:p>
          <a:p>
            <a:pPr marL="46037" indent="0">
              <a:buFont typeface="Georgia" pitchFamily="18" charset="0"/>
              <a:buNone/>
              <a:defRPr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   На выбранную фразу или ключевое слово из темы урока ребята записывают первые пять слов-ассоциаций пришедшие на ум. Затем в группе ребята проговаривают все слова, анализируют и исключают повторяющиеся. Далее из оставшихся слов выбирают наиболее удачные, подходящие теме. Докладчик из группы, сообщает слова и в итоге формулируется определение понятию. 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150" y="5013325"/>
            <a:ext cx="6511925" cy="11430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2291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838"/>
            <a:ext cx="7100888" cy="3475037"/>
          </a:xfrm>
        </p:spPr>
        <p:txBody>
          <a:bodyPr/>
          <a:lstStyle/>
          <a:p>
            <a:pPr marL="44450" indent="0">
              <a:buFont typeface="Georgia" pitchFamily="18" charset="0"/>
              <a:buNone/>
            </a:pPr>
            <a:r>
              <a:rPr lang="ru-RU" smtClean="0"/>
              <a:t>Работа с кластером</a:t>
            </a:r>
          </a:p>
          <a:p>
            <a:pPr marL="44450" indent="0">
              <a:buFont typeface="Georgia" pitchFamily="18" charset="0"/>
              <a:buNone/>
            </a:pPr>
            <a:endParaRPr lang="ru-RU" smtClean="0"/>
          </a:p>
        </p:txBody>
      </p:sp>
      <p:pic>
        <p:nvPicPr>
          <p:cNvPr id="1229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196975"/>
            <a:ext cx="6553200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Другая 1">
      <a:dk1>
        <a:srgbClr val="D85C00"/>
      </a:dk1>
      <a:lt1>
        <a:srgbClr val="FFE5D2"/>
      </a:lt1>
      <a:dk2>
        <a:srgbClr val="903D00"/>
      </a:dk2>
      <a:lt2>
        <a:srgbClr val="FFCCA6"/>
      </a:lt2>
      <a:accent1>
        <a:srgbClr val="FFB279"/>
      </a:accent1>
      <a:accent2>
        <a:srgbClr val="F68D7B"/>
      </a:accent2>
      <a:accent3>
        <a:srgbClr val="FCD9D3"/>
      </a:accent3>
      <a:accent4>
        <a:srgbClr val="F68D7B"/>
      </a:accent4>
      <a:accent5>
        <a:srgbClr val="C3260C"/>
      </a:accent5>
      <a:accent6>
        <a:srgbClr val="F68D7B"/>
      </a:accent6>
      <a:hlink>
        <a:srgbClr val="D85C00"/>
      </a:hlink>
      <a:folHlink>
        <a:srgbClr val="FCD9D3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159</TotalTime>
  <Words>235</Words>
  <Application>Microsoft Office PowerPoint</Application>
  <PresentationFormat>Экран (4:3)</PresentationFormat>
  <Paragraphs>34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Trebuchet MS</vt:lpstr>
      <vt:lpstr>Arial</vt:lpstr>
      <vt:lpstr>Georgia</vt:lpstr>
      <vt:lpstr>Calibri</vt:lpstr>
      <vt:lpstr>Times New Roman</vt:lpstr>
      <vt:lpstr>Воздушный поток</vt:lpstr>
      <vt:lpstr>Мастер-класс на тему:  «Формирование познавательных универсальных учебных действий как залог становления учебной самостоятельности» </vt:lpstr>
      <vt:lpstr>Презентация PowerPoint</vt:lpstr>
      <vt:lpstr>Презентация PowerPoint</vt:lpstr>
      <vt:lpstr>Презентация PowerPoint</vt:lpstr>
      <vt:lpstr>«Формирование познавательных универсальных учебных действий как залог становления учебной самостоятельности»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12</cp:revision>
  <dcterms:created xsi:type="dcterms:W3CDTF">2017-08-27T11:01:04Z</dcterms:created>
  <dcterms:modified xsi:type="dcterms:W3CDTF">2017-09-11T12:29:24Z</dcterms:modified>
</cp:coreProperties>
</file>