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  <p:sldMasterId id="2147483993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341" y="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24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21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54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735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404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34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02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41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33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88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49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554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3267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73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2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3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457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85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1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80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76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53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57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AC4DE2B-CCD7-46B7-8B43-F4C76AE4E2A6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699DA2-1ACE-49B0-8627-7C6E37D9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8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284777"/>
            <a:ext cx="9261348" cy="1825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Объединение «Мост»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 ученицы 11 а класса Щербакова Мария и Белова Диана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7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9" t="6551" r="11243" b="6680"/>
          <a:stretch/>
        </p:blipFill>
        <p:spPr>
          <a:xfrm>
            <a:off x="1066800" y="642594"/>
            <a:ext cx="6813289" cy="5459365"/>
          </a:xfrm>
        </p:spPr>
      </p:pic>
      <p:sp>
        <p:nvSpPr>
          <p:cNvPr id="5" name="TextBox 4"/>
          <p:cNvSpPr txBox="1"/>
          <p:nvPr/>
        </p:nvSpPr>
        <p:spPr>
          <a:xfrm>
            <a:off x="8024884" y="5086296"/>
            <a:ext cx="352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Макс</a:t>
            </a:r>
            <a:r>
              <a:rPr lang="en-US" sz="2000" dirty="0"/>
              <a:t> </a:t>
            </a:r>
            <a:r>
              <a:rPr lang="en-US" sz="2000" dirty="0" err="1"/>
              <a:t>Пехштейн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smtClean="0"/>
              <a:t>“The </a:t>
            </a:r>
            <a:r>
              <a:rPr lang="en-US" sz="2000" dirty="0"/>
              <a:t>Masked </a:t>
            </a:r>
            <a:r>
              <a:rPr lang="en-US" sz="2000" dirty="0" smtClean="0"/>
              <a:t>Woman”</a:t>
            </a:r>
            <a:endParaRPr lang="ru-RU" sz="2000" dirty="0" smtClean="0"/>
          </a:p>
          <a:p>
            <a:r>
              <a:rPr lang="en-US" sz="2000" dirty="0" smtClean="0"/>
              <a:t>1910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9100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4" t="4937" r="25983" b="5941"/>
          <a:stretch/>
        </p:blipFill>
        <p:spPr>
          <a:xfrm>
            <a:off x="2033517" y="571684"/>
            <a:ext cx="4244454" cy="5665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77971" y="5036699"/>
            <a:ext cx="3780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Эрнст Людвиг </a:t>
            </a:r>
            <a:r>
              <a:rPr lang="ru-RU" sz="2400" dirty="0" err="1" smtClean="0"/>
              <a:t>Кирхнер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“Female Artist” </a:t>
            </a:r>
          </a:p>
          <a:p>
            <a:r>
              <a:rPr lang="en-US" sz="2400" dirty="0" smtClean="0"/>
              <a:t>1910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315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5" t="5224" r="28849" b="5367"/>
          <a:stretch/>
        </p:blipFill>
        <p:spPr>
          <a:xfrm>
            <a:off x="3302758" y="586191"/>
            <a:ext cx="3794077" cy="57463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96835" y="5132233"/>
            <a:ext cx="3452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Эрих </a:t>
            </a:r>
            <a:r>
              <a:rPr lang="ru-RU" sz="2400" dirty="0" err="1" smtClean="0"/>
              <a:t>Хеккель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“</a:t>
            </a:r>
            <a:r>
              <a:rPr lang="ru-RU" sz="2400" dirty="0" err="1" smtClean="0"/>
              <a:t>Спящии</a:t>
            </a:r>
            <a:r>
              <a:rPr lang="ru-RU" sz="2400" dirty="0" smtClean="0"/>
              <a:t>̆ </a:t>
            </a:r>
            <a:r>
              <a:rPr lang="ru-RU" sz="2400" dirty="0" err="1" smtClean="0"/>
              <a:t>Пехштейн</a:t>
            </a:r>
            <a:r>
              <a:rPr lang="en-US" sz="2400" dirty="0" smtClean="0"/>
              <a:t>”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r>
              <a:rPr lang="ru-RU" sz="2400" dirty="0" smtClean="0"/>
              <a:t>1910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05703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" t="6371" r="8993" b="7087"/>
          <a:stretch/>
        </p:blipFill>
        <p:spPr>
          <a:xfrm>
            <a:off x="1433014" y="696036"/>
            <a:ext cx="7266799" cy="54727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99813" y="4968459"/>
            <a:ext cx="2593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Эгон</a:t>
            </a:r>
            <a:r>
              <a:rPr lang="ru-RU" sz="2400" dirty="0" smtClean="0"/>
              <a:t> Шиле </a:t>
            </a:r>
            <a:endParaRPr lang="en-US" sz="2400" dirty="0" smtClean="0"/>
          </a:p>
          <a:p>
            <a:r>
              <a:rPr lang="en-US" sz="2400" dirty="0" smtClean="0"/>
              <a:t>“Agony” </a:t>
            </a:r>
          </a:p>
          <a:p>
            <a:r>
              <a:rPr lang="en-US" sz="2400" dirty="0" smtClean="0"/>
              <a:t>1912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5055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 t="6657" r="3876" b="7087"/>
          <a:stretch/>
        </p:blipFill>
        <p:spPr>
          <a:xfrm>
            <a:off x="818864" y="641445"/>
            <a:ext cx="8445426" cy="56365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64290" y="5262307"/>
            <a:ext cx="2797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Оскар</a:t>
            </a:r>
            <a:r>
              <a:rPr lang="en-US" sz="2000" dirty="0" smtClean="0"/>
              <a:t> </a:t>
            </a:r>
            <a:r>
              <a:rPr lang="en-US" sz="2000" dirty="0" err="1" smtClean="0"/>
              <a:t>Кокошка</a:t>
            </a:r>
            <a:r>
              <a:rPr lang="en-US" sz="2000" dirty="0" smtClean="0"/>
              <a:t> “The Annunciation”</a:t>
            </a:r>
          </a:p>
          <a:p>
            <a:r>
              <a:rPr lang="en-US" sz="2000" dirty="0" smtClean="0"/>
              <a:t>1911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76662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2" t="5479" r="26757" b="5977"/>
          <a:stretch/>
        </p:blipFill>
        <p:spPr>
          <a:xfrm>
            <a:off x="3275463" y="559559"/>
            <a:ext cx="4192707" cy="5746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8170" y="4982376"/>
            <a:ext cx="32891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Эрнст Людвиг </a:t>
            </a:r>
            <a:r>
              <a:rPr lang="ru-RU" sz="2000" dirty="0" err="1" smtClean="0"/>
              <a:t>Кирхнер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r>
              <a:rPr lang="en-US" sz="2000" dirty="0" smtClean="0"/>
              <a:t>“</a:t>
            </a:r>
            <a:r>
              <a:rPr lang="ru-RU" sz="2000" dirty="0" smtClean="0"/>
              <a:t>Улица с </a:t>
            </a:r>
            <a:r>
              <a:rPr lang="ru-RU" sz="2000" dirty="0" err="1" smtClean="0"/>
              <a:t>проституткои</a:t>
            </a:r>
            <a:r>
              <a:rPr lang="ru-RU" sz="2000" dirty="0" smtClean="0"/>
              <a:t>̆ в красном</a:t>
            </a:r>
            <a:r>
              <a:rPr lang="en-US" sz="2000" dirty="0" smtClean="0"/>
              <a:t>”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r>
              <a:rPr lang="ru-RU" sz="2000" dirty="0" smtClean="0"/>
              <a:t>1914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80748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819" y="426278"/>
            <a:ext cx="5702490" cy="1371600"/>
          </a:xfrm>
        </p:spPr>
        <p:txBody>
          <a:bodyPr/>
          <a:lstStyle/>
          <a:p>
            <a:r>
              <a:rPr lang="ru-RU" dirty="0" smtClean="0"/>
              <a:t>Экспрессионизм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819" y="1920707"/>
            <a:ext cx="5702490" cy="411433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sz="2400" dirty="0" smtClean="0"/>
              <a:t>течение </a:t>
            </a:r>
            <a:r>
              <a:rPr lang="ru-RU" sz="2400" dirty="0"/>
              <a:t>в европейском искусстве эпохи модернизма, получившее наибольшее развитие в первые десятилетия XX века, преимущественно в Германии и Австрии. Экспрессионизм стремится не столько к воспроизведению действительности, сколько к выражению эмоционального состояния автора. Он представлен во множестве художественных форм, включая живопись, литературу, театр, архитектуру, музыку, танец и первое художественное течение, в полной мере проявившее себя в кинематографе.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309" y="1483980"/>
            <a:ext cx="5032125" cy="40319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45957" y="5538522"/>
            <a:ext cx="2646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Эрих </a:t>
            </a:r>
            <a:r>
              <a:rPr lang="ru-RU" dirty="0" err="1" smtClean="0"/>
              <a:t>Хеккель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15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696" y="642594"/>
            <a:ext cx="6482686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Объединение «Мост»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6180161" cy="4055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В 1905 году немецкий экспрессионизм оформился в группу "Мост", которая бунтовала против поверхностного правдоподобия импрессионистов, стремясь вернуть немецкому искусству утраченные духовное измерение и разнообразие смыслов. В программе "Моста" было много общего с французским фовизмом. Группа "Мост" - объединение немецких художников, созданное студентами архитектурного отделения Высшего технического училища и Школы искусств в </a:t>
            </a:r>
            <a:r>
              <a:rPr lang="ru-RU" sz="2000" dirty="0" smtClean="0"/>
              <a:t>Дрездене.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690" y="922373"/>
            <a:ext cx="3657601" cy="523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4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5934501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7 июня 1905 года считается днём основания одной из самых известных художественных групп Германии. В этот день четыре молодых студента, уже давно знавшие друг друга, решили объединить свои усилия по созданию новой живописи. Это были Фриц </a:t>
            </a:r>
            <a:r>
              <a:rPr lang="ru-RU" sz="2000" dirty="0" err="1"/>
              <a:t>Блейль</a:t>
            </a:r>
            <a:r>
              <a:rPr lang="ru-RU" sz="2000" dirty="0"/>
              <a:t>, Эрнст Людвиг </a:t>
            </a:r>
            <a:r>
              <a:rPr lang="ru-RU" sz="2000" dirty="0" err="1"/>
              <a:t>Кирхнер</a:t>
            </a:r>
            <a:r>
              <a:rPr lang="ru-RU" sz="2000" dirty="0"/>
              <a:t>, Эрих </a:t>
            </a:r>
            <a:r>
              <a:rPr lang="ru-RU" sz="2000" dirty="0" err="1"/>
              <a:t>Хеккель</a:t>
            </a:r>
            <a:r>
              <a:rPr lang="ru-RU" sz="2000" dirty="0"/>
              <a:t> и Карл Шмидт-</a:t>
            </a:r>
            <a:r>
              <a:rPr lang="ru-RU" sz="2000" dirty="0" err="1"/>
              <a:t>Ротлуф</a:t>
            </a:r>
            <a:r>
              <a:rPr lang="ru-RU" sz="2000" dirty="0"/>
              <a:t>. Название объединения они нашли в сочинениях своего кумира философа Ф. Ницше "Так говорил Заратустра".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720" y="739443"/>
            <a:ext cx="39116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6" y="266131"/>
            <a:ext cx="10058400" cy="1371600"/>
          </a:xfrm>
        </p:spPr>
        <p:txBody>
          <a:bodyPr/>
          <a:lstStyle/>
          <a:p>
            <a:r>
              <a:rPr lang="ru-RU" dirty="0" smtClean="0"/>
              <a:t>Начало движения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275" y="1637731"/>
            <a:ext cx="10345003" cy="43945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1900" dirty="0"/>
              <a:t>Они не принимали современной живописи, их отталкивал и академический натурализм, и поверхностный </a:t>
            </a:r>
            <a:r>
              <a:rPr lang="ru-RU" sz="1900" dirty="0" err="1"/>
              <a:t>югендштиль</a:t>
            </a:r>
            <a:r>
              <a:rPr lang="ru-RU" sz="1900" dirty="0"/>
              <a:t>. Художники увлекались наивным искусством примитивов, народных мастеров, детскими рисунками и произведениями душевнобольных, находя там искренность и непосредственность выражения. Более того, они пытались достигнуть своего идеала не только в искусстве, но и в жизни. "Молодые художники открыли на лесных озерах </a:t>
            </a:r>
            <a:r>
              <a:rPr lang="ru-RU" sz="1900" dirty="0" err="1"/>
              <a:t>Морицбурга</a:t>
            </a:r>
            <a:r>
              <a:rPr lang="ru-RU" sz="1900" dirty="0"/>
              <a:t> саксонскую Аркадию. Они поселились в прибрежных камышах со своими натурщицами, ходили обнаженными под летним солнцем, купались, отдавали дань Эроту, живя </a:t>
            </a:r>
            <a:r>
              <a:rPr lang="ru-RU" sz="1900" dirty="0" err="1"/>
              <a:t>in</a:t>
            </a:r>
            <a:r>
              <a:rPr lang="ru-RU" sz="1900" dirty="0"/>
              <a:t> </a:t>
            </a:r>
            <a:r>
              <a:rPr lang="ru-RU" sz="1900" dirty="0" err="1"/>
              <a:t>unio</a:t>
            </a:r>
            <a:r>
              <a:rPr lang="ru-RU" sz="1900" dirty="0"/>
              <a:t> </a:t>
            </a:r>
            <a:r>
              <a:rPr lang="ru-RU" sz="1900" dirty="0" err="1"/>
              <a:t>mystica</a:t>
            </a:r>
            <a:r>
              <a:rPr lang="ru-RU" sz="1900" dirty="0"/>
              <a:t> с природой. Они изображали себя и своих натурщиц в самых дерзких ракурсах, добиваясь острых ритмов, деформировали тела с поразительной самоуверенностью. Манифест, выпущенный ими в 1905 г., гласил: "С верой в развитие, в новое поколение творцов и ценителей искусства мы взываем ко всей молодежи. И как молодежь, несущая в себе будущее, мы хотим добиться свободы жить и творить вопреки закоснелым старым силам. Каждый, кто свободно и искренне выражает то, что его вынуждает к творчеству, должен быть с нами"! Молодые немецкие художники не задумывались над способом, стилем и техническими приемами изображения, но в их манифесте уже прозвучало ключевое слово "выражение" (нем. </a:t>
            </a:r>
            <a:r>
              <a:rPr lang="ru-RU" sz="1900" dirty="0" err="1"/>
              <a:t>Ausdruck</a:t>
            </a:r>
            <a:r>
              <a:rPr lang="ru-RU" sz="1900" dirty="0"/>
              <a:t> — экспрессионизм).</a:t>
            </a:r>
          </a:p>
        </p:txBody>
      </p:sp>
    </p:spTree>
    <p:extLst>
      <p:ext uri="{BB962C8B-B14F-4D97-AF65-F5344CB8AC3E}">
        <p14:creationId xmlns:p14="http://schemas.microsoft.com/office/powerpoint/2010/main" val="103992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371" y="642594"/>
            <a:ext cx="3926364" cy="5428355"/>
          </a:xfrm>
        </p:spPr>
      </p:pic>
      <p:sp>
        <p:nvSpPr>
          <p:cNvPr id="6" name="TextBox 5"/>
          <p:cNvSpPr txBox="1"/>
          <p:nvPr/>
        </p:nvSpPr>
        <p:spPr>
          <a:xfrm>
            <a:off x="7812806" y="4593621"/>
            <a:ext cx="39379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Портрет участников группы "Мост", 1926г.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Слева направо: Отто Мюллер, Эрнст </a:t>
            </a:r>
            <a:r>
              <a:rPr lang="ru-RU" i="1" dirty="0" err="1"/>
              <a:t>Кирхнер</a:t>
            </a:r>
            <a:r>
              <a:rPr lang="ru-RU" i="1" dirty="0"/>
              <a:t>, Эрих </a:t>
            </a:r>
            <a:r>
              <a:rPr lang="ru-RU" i="1" dirty="0" err="1"/>
              <a:t>Хеккель</a:t>
            </a:r>
            <a:r>
              <a:rPr lang="ru-RU" i="1" dirty="0"/>
              <a:t>, Карл Шмидт-</a:t>
            </a:r>
            <a:r>
              <a:rPr lang="ru-RU" i="1" dirty="0" err="1"/>
              <a:t>Ротлуфф</a:t>
            </a:r>
            <a:r>
              <a:rPr lang="ru-RU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4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черты направления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Однако если французские импрессионисты ради "выражения" обращались к природе, то немецкие экспрессионисты, напротив, замкнулись в себе и стали искать, пользуясь определением Ницше, "религиозную чувственность искусства". Картины, рисунки и гравюры художников группы "Мост" подчеркнуто грубы, архаичны, они демонстрируют пренебрежение красотой формы ради непосредственности выражения. В творчестве "</a:t>
            </a:r>
            <a:r>
              <a:rPr lang="ru-RU" dirty="0" err="1"/>
              <a:t>мостовцев</a:t>
            </a:r>
            <a:r>
              <a:rPr lang="ru-RU" dirty="0"/>
              <a:t>" радикально изменялось отношение к пространству, лишенному отныне границ. Предметный мир теперь воплощали предельно обобщенные и почти зашифрованные предметы - "знаки", окружающие человека. Полностью потеряли свое значение свет и светотень, так как их функцию перенял цвет, ставший духовным компонентом изображения - светящиеся, "сытые" краски, нанесённые широкой кистью плоскими мазками и часто обведённые жёсткой линией контура.</a:t>
            </a:r>
          </a:p>
        </p:txBody>
      </p:sp>
    </p:spTree>
    <p:extLst>
      <p:ext uri="{BB962C8B-B14F-4D97-AF65-F5344CB8AC3E}">
        <p14:creationId xmlns:p14="http://schemas.microsoft.com/office/powerpoint/2010/main" val="18359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624" y="2251882"/>
            <a:ext cx="9070848" cy="2430180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Некоторые произведения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89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366" y="465173"/>
            <a:ext cx="9032545" cy="1371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650" y="706507"/>
            <a:ext cx="6728347" cy="5475484"/>
          </a:xfrm>
        </p:spPr>
      </p:pic>
      <p:sp>
        <p:nvSpPr>
          <p:cNvPr id="6" name="TextBox 5"/>
          <p:cNvSpPr txBox="1"/>
          <p:nvPr/>
        </p:nvSpPr>
        <p:spPr>
          <a:xfrm>
            <a:off x="-1241948" y="2609021"/>
            <a:ext cx="6373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052178" y="3930555"/>
            <a:ext cx="38350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Эмиль </a:t>
            </a:r>
            <a:r>
              <a:rPr lang="ru-RU" dirty="0" err="1"/>
              <a:t>Нольде</a:t>
            </a:r>
            <a:r>
              <a:rPr lang="ru-RU" dirty="0"/>
              <a:t> </a:t>
            </a:r>
            <a:endParaRPr lang="ru-RU" dirty="0" smtClean="0"/>
          </a:p>
          <a:p>
            <a:r>
              <a:rPr lang="en-US" dirty="0" smtClean="0"/>
              <a:t>“</a:t>
            </a:r>
            <a:r>
              <a:rPr lang="ru-RU" dirty="0" smtClean="0"/>
              <a:t>Пляска </a:t>
            </a:r>
            <a:r>
              <a:rPr lang="ru-RU" dirty="0"/>
              <a:t>вокруг золотого </a:t>
            </a:r>
            <a:r>
              <a:rPr lang="ru-RU" dirty="0" smtClean="0"/>
              <a:t>тельца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ru-RU" dirty="0" smtClean="0"/>
              <a:t> 1910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Холст, </a:t>
            </a:r>
            <a:r>
              <a:rPr lang="ru-RU" dirty="0" smtClean="0"/>
              <a:t>масло </a:t>
            </a:r>
            <a:endParaRPr lang="en-US" dirty="0" smtClean="0"/>
          </a:p>
          <a:p>
            <a:r>
              <a:rPr lang="ru-RU" dirty="0" smtClean="0"/>
              <a:t>Мюнхен</a:t>
            </a:r>
            <a:r>
              <a:rPr lang="ru-RU" dirty="0"/>
              <a:t>, </a:t>
            </a:r>
            <a:endParaRPr lang="en-US" dirty="0" smtClean="0"/>
          </a:p>
          <a:p>
            <a:r>
              <a:rPr lang="ru-RU" dirty="0" smtClean="0"/>
              <a:t>Новая </a:t>
            </a:r>
            <a:r>
              <a:rPr lang="ru-RU" dirty="0"/>
              <a:t>Пинакотека</a:t>
            </a:r>
          </a:p>
        </p:txBody>
      </p:sp>
    </p:spTree>
    <p:extLst>
      <p:ext uri="{BB962C8B-B14F-4D97-AF65-F5344CB8AC3E}">
        <p14:creationId xmlns:p14="http://schemas.microsoft.com/office/powerpoint/2010/main" val="14977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60</TotalTime>
  <Words>440</Words>
  <Application>Microsoft Office PowerPoint</Application>
  <PresentationFormat>Произвольный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HDOfficeLightV0</vt:lpstr>
      <vt:lpstr>Savon</vt:lpstr>
      <vt:lpstr>Объединение «Мост»</vt:lpstr>
      <vt:lpstr>Экспрессионизм</vt:lpstr>
      <vt:lpstr>Объединение «Мост»</vt:lpstr>
      <vt:lpstr>История создания</vt:lpstr>
      <vt:lpstr>Начало движения</vt:lpstr>
      <vt:lpstr>Презентация PowerPoint</vt:lpstr>
      <vt:lpstr>Основные черты направления</vt:lpstr>
      <vt:lpstr>Некоторые произведения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Объединение «Мост»</dc:title>
  <dc:creator>User</dc:creator>
  <cp:lastModifiedBy>asus</cp:lastModifiedBy>
  <cp:revision>7</cp:revision>
  <dcterms:created xsi:type="dcterms:W3CDTF">2016-10-23T20:12:27Z</dcterms:created>
  <dcterms:modified xsi:type="dcterms:W3CDTF">2016-10-25T19:31:16Z</dcterms:modified>
</cp:coreProperties>
</file>