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64" r:id="rId3"/>
    <p:sldId id="257" r:id="rId4"/>
    <p:sldId id="258" r:id="rId5"/>
    <p:sldId id="259" r:id="rId6"/>
    <p:sldId id="260" r:id="rId7"/>
    <p:sldId id="266" r:id="rId8"/>
    <p:sldId id="261" r:id="rId9"/>
    <p:sldId id="265" r:id="rId10"/>
    <p:sldId id="262" r:id="rId11"/>
    <p:sldId id="268" r:id="rId12"/>
    <p:sldId id="263" r:id="rId13"/>
  </p:sldIdLst>
  <p:sldSz cx="9144000" cy="6858000" type="screen4x3"/>
  <p:notesSz cx="6873875" cy="1006316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25.04.2016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hyperlink" Target="http://www.smayli.ru/smile/knigi-169.html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://www.smayli.ru/smile/cveta-888.html" TargetMode="External"/><Relationship Id="rId3" Type="http://schemas.openxmlformats.org/officeDocument/2006/relationships/image" Target="../media/image43.jpeg"/><Relationship Id="rId7" Type="http://schemas.openxmlformats.org/officeDocument/2006/relationships/image" Target="../media/image47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6.jpeg"/><Relationship Id="rId5" Type="http://schemas.openxmlformats.org/officeDocument/2006/relationships/image" Target="../media/image45.jpeg"/><Relationship Id="rId4" Type="http://schemas.openxmlformats.org/officeDocument/2006/relationships/image" Target="../media/image44.jpeg"/><Relationship Id="rId9" Type="http://schemas.openxmlformats.org/officeDocument/2006/relationships/image" Target="../media/image48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7" Type="http://schemas.openxmlformats.org/officeDocument/2006/relationships/image" Target="../media/image54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3.jpeg"/><Relationship Id="rId5" Type="http://schemas.openxmlformats.org/officeDocument/2006/relationships/image" Target="../media/image52.jpeg"/><Relationship Id="rId4" Type="http://schemas.openxmlformats.org/officeDocument/2006/relationships/image" Target="../media/image5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8.jpeg"/><Relationship Id="rId4" Type="http://schemas.openxmlformats.org/officeDocument/2006/relationships/image" Target="../media/image57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jpeg"/><Relationship Id="rId3" Type="http://schemas.openxmlformats.org/officeDocument/2006/relationships/image" Target="../media/image24.jpeg"/><Relationship Id="rId7" Type="http://schemas.openxmlformats.org/officeDocument/2006/relationships/image" Target="../media/image28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Relationship Id="rId9" Type="http://schemas.openxmlformats.org/officeDocument/2006/relationships/image" Target="../media/image3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jpeg"/><Relationship Id="rId3" Type="http://schemas.openxmlformats.org/officeDocument/2006/relationships/image" Target="../media/image36.jpeg"/><Relationship Id="rId7" Type="http://schemas.openxmlformats.org/officeDocument/2006/relationships/image" Target="../media/image40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9.jpeg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60000"/>
                <a:lumOff val="40000"/>
              </a:schemeClr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81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2030" y="500042"/>
            <a:ext cx="8229600" cy="392909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Психологическая готовность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детей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к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школе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14810" y="4572008"/>
            <a:ext cx="4572032" cy="2000264"/>
          </a:xfrm>
        </p:spPr>
        <p:txBody>
          <a:bodyPr>
            <a:normAutofit fontScale="92500"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Презентацию подготовила: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педагог-психолог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Кузьминова Н.В.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МАДОУ № 113 «</a:t>
            </a:r>
            <a:r>
              <a:rPr lang="ru-RU" b="1" dirty="0" err="1" smtClean="0">
                <a:solidFill>
                  <a:srgbClr val="002060"/>
                </a:solidFill>
              </a:rPr>
              <a:t>Капитошка</a:t>
            </a:r>
            <a:r>
              <a:rPr lang="ru-RU" b="1" dirty="0" smtClean="0">
                <a:solidFill>
                  <a:srgbClr val="002060"/>
                </a:solidFill>
              </a:rPr>
              <a:t>»</a:t>
            </a:r>
          </a:p>
          <a:p>
            <a:endParaRPr lang="ru-RU" dirty="0"/>
          </a:p>
        </p:txBody>
      </p:sp>
      <p:pic>
        <p:nvPicPr>
          <p:cNvPr id="13314" name="Picture 2" descr="Анимашки Книги">
            <a:hlinkClick r:id="rId2"/>
          </p:cNvPr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77175" y="1000108"/>
            <a:ext cx="1266825" cy="1524001"/>
          </a:xfrm>
          <a:prstGeom prst="rect">
            <a:avLst/>
          </a:prstGeom>
          <a:noFill/>
        </p:spPr>
      </p:pic>
      <p:pic>
        <p:nvPicPr>
          <p:cNvPr id="13328" name="Picture 16" descr="http://im2-tub.yandex.net/i?id=351591213-13-2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9536" y="3357561"/>
            <a:ext cx="2253638" cy="2991555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81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8" descr="http://im4-tub.yandex.net/i?id=96984405-15-2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3786190"/>
            <a:ext cx="2214578" cy="1285884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20" name="Picture 10" descr="http://im2-tub.yandex.net/i?id=278480368-05-2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285728"/>
            <a:ext cx="1571636" cy="1964545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21" name="Picture 8" descr="http://im8-tub.yandex.net/i?id=34648827-23-2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86116" y="4786322"/>
            <a:ext cx="2143140" cy="154446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2" name="Picture 6" descr="http://im4-tub.yandex.net/i?id=378549257-12-2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072330" y="142852"/>
            <a:ext cx="1643064" cy="164306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24" name="TextBox 23"/>
          <p:cNvSpPr txBox="1"/>
          <p:nvPr/>
        </p:nvSpPr>
        <p:spPr>
          <a:xfrm>
            <a:off x="2143108" y="714356"/>
            <a:ext cx="478634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</a:rPr>
              <a:t>                       </a:t>
            </a:r>
            <a:r>
              <a:rPr lang="ru-RU" sz="2000" b="1" dirty="0" smtClean="0">
                <a:solidFill>
                  <a:srgbClr val="FF0000"/>
                </a:solidFill>
              </a:rPr>
              <a:t>Воображение: </a:t>
            </a:r>
          </a:p>
          <a:p>
            <a:endParaRPr lang="ru-RU" sz="2000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становится активным – произвольным.</a:t>
            </a:r>
          </a:p>
          <a:p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А также воображение выполняет еще</a:t>
            </a:r>
          </a:p>
          <a:p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одну роль – аффективно-защитную.</a:t>
            </a:r>
          </a:p>
          <a:p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Она предохраняет растущую, легко ранимую душу ребенка от чрезмерно</a:t>
            </a:r>
          </a:p>
          <a:p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тяжелых переживаний и травм.</a:t>
            </a:r>
            <a:endParaRPr lang="ru-RU" sz="20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3074" name="Picture 2" descr="http://im6-tub.yandex.net/i?id=115282692-08-2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858016" y="2500306"/>
            <a:ext cx="1757365" cy="131503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076" name="Picture 4" descr="http://im3-tub.yandex.net/i?id=118431346-06-24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000628" y="3643314"/>
            <a:ext cx="2143140" cy="14187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086" name="Picture 14" descr="Анимашки Цветы">
            <a:hlinkClick r:id="rId8"/>
          </p:cNvPr>
          <p:cNvPicPr>
            <a:picLocks noChangeAspect="1" noChangeArrowheads="1" noCrop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7215206" y="4929198"/>
            <a:ext cx="1662886" cy="16809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189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im5-tub.yandex.net/i?id=191410348-13-2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43306" y="3500438"/>
            <a:ext cx="1649813" cy="121444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25610" name="Picture 10" descr="http://im5-tub.yandex.net/i?id=27574124-06-2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43306" y="1071546"/>
            <a:ext cx="1677713" cy="125253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25612" name="Picture 12" descr="http://im8-tub.yandex.net/i?id=353672330-01-2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357686" y="4786322"/>
            <a:ext cx="1785940" cy="133350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25614" name="Picture 14" descr="http://im4-tub.yandex.net/i?id=57802992-21-2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571736" y="4857760"/>
            <a:ext cx="1612879" cy="121444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25616" name="Picture 16" descr="http://im5-tub.yandex.net/i?id=90694574-08-2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643438" y="2214554"/>
            <a:ext cx="1818064" cy="135732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25618" name="Picture 18" descr="http://im2-tub.yandex.net/i?id=8290083-23-24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928926" y="2285992"/>
            <a:ext cx="1553602" cy="114300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15" name="TextBox 14"/>
          <p:cNvSpPr txBox="1"/>
          <p:nvPr/>
        </p:nvSpPr>
        <p:spPr>
          <a:xfrm>
            <a:off x="2500298" y="214290"/>
            <a:ext cx="43577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C000"/>
                </a:solidFill>
              </a:rPr>
              <a:t>Игра как подготовка к школе</a:t>
            </a:r>
            <a:endParaRPr lang="ru-RU" sz="2400" b="1" dirty="0">
              <a:solidFill>
                <a:srgbClr val="FFC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0" y="1142984"/>
            <a:ext cx="3858806" cy="594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Полезны игры разные. Даже</a:t>
            </a:r>
          </a:p>
          <a:p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«несерьезные» игры: в</a:t>
            </a:r>
          </a:p>
          <a:p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«больницу», «Дочки-матери»,</a:t>
            </a:r>
          </a:p>
          <a:p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«школу». Особенно ценно,</a:t>
            </a:r>
          </a:p>
          <a:p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когда в таких играх</a:t>
            </a:r>
          </a:p>
          <a:p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участвуют сразу</a:t>
            </a:r>
          </a:p>
          <a:p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несколько детей.</a:t>
            </a:r>
          </a:p>
          <a:p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Это развивает коллективизм,</a:t>
            </a:r>
          </a:p>
          <a:p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ребенок учится строить</a:t>
            </a:r>
          </a:p>
          <a:p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взаимоотношения, разрешать</a:t>
            </a:r>
          </a:p>
          <a:p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возникающие конфликты.</a:t>
            </a:r>
          </a:p>
          <a:p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Дети осваивают взрослую </a:t>
            </a:r>
          </a:p>
          <a:p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жизнь, систему</a:t>
            </a:r>
          </a:p>
          <a:p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поведения, </a:t>
            </a:r>
          </a:p>
          <a:p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обязанности.</a:t>
            </a:r>
          </a:p>
          <a:p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И главное – все </a:t>
            </a:r>
          </a:p>
          <a:p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происходит без принуждения,</a:t>
            </a:r>
          </a:p>
          <a:p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легко и охотно.</a:t>
            </a:r>
          </a:p>
          <a:p>
            <a:endParaRPr lang="ru-RU" sz="20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143504" y="1142984"/>
            <a:ext cx="4143404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</a:rPr>
              <a:t>        Полезны также игры с</a:t>
            </a:r>
          </a:p>
          <a:p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</a:rPr>
              <a:t>     пластилином, карандашами и</a:t>
            </a:r>
          </a:p>
          <a:p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</a:rPr>
              <a:t>   т.д. То есть почетное место</a:t>
            </a:r>
          </a:p>
          <a:p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</a:rPr>
              <a:t>                        занимает лепка,</a:t>
            </a:r>
          </a:p>
          <a:p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</a:rPr>
              <a:t>                           аппликация,</a:t>
            </a:r>
          </a:p>
          <a:p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</a:rPr>
              <a:t>                           рисование,</a:t>
            </a:r>
          </a:p>
          <a:p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</a:rPr>
              <a:t>                         конструирование.</a:t>
            </a:r>
          </a:p>
          <a:p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</a:rPr>
              <a:t>                         В этих занятиях</a:t>
            </a:r>
          </a:p>
          <a:p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</a:rPr>
              <a:t>     развивается представление о</a:t>
            </a:r>
          </a:p>
          <a:p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</a:rPr>
              <a:t>    мире, предметах, животных,</a:t>
            </a:r>
          </a:p>
          <a:p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</a:rPr>
              <a:t>    людях. Также развивается</a:t>
            </a:r>
          </a:p>
          <a:p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</a:rPr>
              <a:t>умение мысленно представлять</a:t>
            </a:r>
          </a:p>
          <a:p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</a:rPr>
              <a:t>                            предметы,  </a:t>
            </a:r>
          </a:p>
          <a:p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</a:rPr>
              <a:t>                 «рассмотреть» их в уме.</a:t>
            </a:r>
          </a:p>
          <a:p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</a:rPr>
              <a:t>                Позднее это окажется</a:t>
            </a:r>
          </a:p>
          <a:p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</a:rPr>
              <a:t>               важным при изучении</a:t>
            </a:r>
          </a:p>
          <a:p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</a:rPr>
              <a:t>              физики, геометрии и др.                   </a:t>
            </a:r>
            <a:endParaRPr lang="ru-RU" sz="2000" b="1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81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Picture 2" descr="http://im4-tub.yandex.net/i?id=75525203-08-2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15140" y="142852"/>
            <a:ext cx="1971679" cy="128762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47" name="Picture 4" descr="http://im3-tub.yandex.net/i?id=360110065-15-2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5072074"/>
            <a:ext cx="1925032" cy="150019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48" name="Picture 10" descr="http://im0-tub.yandex.net/i?id=347484080-18-2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58016" y="5286388"/>
            <a:ext cx="2164786" cy="142876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052" name="Picture 4" descr="http://im8-tub.yandex.net/i?id=35723225-08-2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4282" y="142852"/>
            <a:ext cx="2181231" cy="134789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50" name="TextBox 49"/>
          <p:cNvSpPr txBox="1"/>
          <p:nvPr/>
        </p:nvSpPr>
        <p:spPr>
          <a:xfrm>
            <a:off x="2714612" y="214290"/>
            <a:ext cx="35719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accent5">
                    <a:lumMod val="75000"/>
                  </a:schemeClr>
                </a:solidFill>
              </a:rPr>
              <a:t>Лучше сделать заранее</a:t>
            </a:r>
            <a:r>
              <a:rPr lang="ru-RU" sz="2000" b="1" dirty="0" smtClean="0">
                <a:solidFill>
                  <a:schemeClr val="accent5">
                    <a:lumMod val="75000"/>
                  </a:schemeClr>
                </a:solidFill>
              </a:rPr>
              <a:t>:</a:t>
            </a:r>
            <a:endParaRPr lang="ru-RU" sz="20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0" y="1142984"/>
            <a:ext cx="9144000" cy="594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/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                                        1. Познакомьте ребенка с его</a:t>
            </a:r>
          </a:p>
          <a:p>
            <a:pPr marL="457200" indent="-457200"/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                        учителем еще до официального начала занятий.</a:t>
            </a:r>
          </a:p>
          <a:p>
            <a:pPr marL="457200" indent="-457200"/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2. Посетите несколько раз его будущий класс, дайте ему посидеть за партой и все как следует рассмотреть, чтобы обстановка для ребенка не казалась незнакомой, прогуляйтесь вместе по школе и школьному двору.</a:t>
            </a:r>
          </a:p>
          <a:p>
            <a:pPr marL="457200" indent="-457200"/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3. Постарайтесь познакомить ребенка с некоторыми из его одноклассников.</a:t>
            </a:r>
          </a:p>
          <a:p>
            <a:pPr marL="457200" indent="-457200"/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4. Расскажите ребенку о приблизительном расписании уроков и времени, отведенному на уроки, перемены, обед, а также когда начинаются и кончаются уроки.</a:t>
            </a:r>
          </a:p>
          <a:p>
            <a:pPr marL="457200" indent="-457200"/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5. Спросите ребенка, что он чувствует, идя в школу, о его положительных и негативных впечатлениях. Старайтесь акцентировать внимание ребенка на положительных моментах: на интересных занятиях и возможности  </a:t>
            </a:r>
          </a:p>
          <a:p>
            <a:pPr marL="457200" indent="-457200"/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                                        завести новых друзей.</a:t>
            </a:r>
          </a:p>
          <a:p>
            <a:pPr marL="457200" indent="-457200"/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                                       6. Скажите ребенку, что чувствовать</a:t>
            </a:r>
          </a:p>
          <a:p>
            <a:pPr marL="457200" indent="-457200"/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                                      волнение несколько первых дней – </a:t>
            </a:r>
          </a:p>
          <a:p>
            <a:pPr marL="457200" indent="-457200"/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                                      абсолютно нормально, и что это </a:t>
            </a:r>
          </a:p>
          <a:p>
            <a:pPr marL="457200" indent="-457200"/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                                    испытывают все дети без исключения.</a:t>
            </a:r>
          </a:p>
          <a:p>
            <a:pPr marL="457200" indent="-457200"/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                                           </a:t>
            </a:r>
            <a:endParaRPr lang="ru-RU" sz="2000" b="1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marL="457200" indent="-457200"/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                                                   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189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im4-tub.yandex.net/i?id=34484108-12-2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3430" y="428605"/>
            <a:ext cx="1653136" cy="2214578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3" name="Picture 8" descr="http://im0-tub.yandex.net/i?id=271393360-10-2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72264" y="4714884"/>
            <a:ext cx="2291209" cy="171451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" name="Picture 6" descr="http://im3-tub.yandex.net/i?id=261411384-09-2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34" y="4786322"/>
            <a:ext cx="1882065" cy="164307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Picture 8" descr="http://im4-tub.yandex.net/i?id=152825940-04-2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000892" y="642918"/>
            <a:ext cx="1964555" cy="130970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0" y="357166"/>
            <a:ext cx="9144000" cy="60631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accent6">
                    <a:lumMod val="75000"/>
                  </a:schemeClr>
                </a:solidFill>
              </a:rPr>
              <a:t>                            </a:t>
            </a:r>
            <a:r>
              <a:rPr lang="ru-RU" sz="2400" b="1" dirty="0" smtClean="0">
                <a:solidFill>
                  <a:srgbClr val="C00000"/>
                </a:solidFill>
              </a:rPr>
              <a:t>В чем проявляется неподготовленность</a:t>
            </a:r>
          </a:p>
          <a:p>
            <a:r>
              <a:rPr lang="ru-RU" sz="2400" b="1" dirty="0" smtClean="0">
                <a:solidFill>
                  <a:srgbClr val="C00000"/>
                </a:solidFill>
              </a:rPr>
              <a:t>                                     к школьному обучению?</a:t>
            </a:r>
          </a:p>
          <a:p>
            <a:endParaRPr lang="ru-RU" sz="2000" b="1" dirty="0" smtClean="0">
              <a:solidFill>
                <a:srgbClr val="002060"/>
              </a:solidFill>
            </a:endParaRPr>
          </a:p>
          <a:p>
            <a:r>
              <a:rPr lang="ru-RU" sz="2000" b="1" dirty="0" smtClean="0">
                <a:solidFill>
                  <a:srgbClr val="002060"/>
                </a:solidFill>
              </a:rPr>
              <a:t>                              Неподготовленный к школе ребенок не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                              может сосредоточиться на уроке, часто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                              отвлекается, не может включиться в общий режим работы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                              класса. Он проявляет мало инициативы, тяготеет к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                              шаблонным действиям и решениям, у него возникают             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                              затруднения в общении с взрослыми и сверстниками по 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                              по поводу учебных задач. Даже не все 7-летки готовы в 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                              этом смысле к школе, хотя они могут уметь читать, писать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      и считать, не говоря уже о 6-летках.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                                      «Быть готовым к школе – не значит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                                      уметь читать, писать и считать.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                                        Быть готовым к школе – значит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                                        быть готовым всему этому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                                                                       научиться.»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                                            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                                                       ( </a:t>
            </a:r>
            <a:r>
              <a:rPr lang="ru-RU" sz="2000" b="1" dirty="0" err="1" smtClean="0">
                <a:solidFill>
                  <a:srgbClr val="002060"/>
                </a:solidFill>
              </a:rPr>
              <a:t>Венгер</a:t>
            </a:r>
            <a:r>
              <a:rPr lang="ru-RU" sz="2000" b="1" dirty="0" smtClean="0">
                <a:solidFill>
                  <a:srgbClr val="002060"/>
                </a:solidFill>
              </a:rPr>
              <a:t> Л.А.)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81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4" name="Picture 4" descr="http://im4-tub.yandex.net/i?id=69144615-00-2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86644" y="4714884"/>
            <a:ext cx="1511188" cy="17859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20486" name="Picture 6" descr="http://im3-tub.yandex.net/i?id=337853193-09-2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5593" y="285729"/>
            <a:ext cx="1913516" cy="142876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20488" name="Picture 8" descr="http://im0-tub.yandex.net/i?id=11308445-18-2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143768" y="214290"/>
            <a:ext cx="1604967" cy="238361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0490" name="Picture 10" descr="http://im6-tub.yandex.net/i?id=39524191-00-2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5720" y="5143512"/>
            <a:ext cx="2000264" cy="1453525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6" name="TextBox 5"/>
          <p:cNvSpPr txBox="1"/>
          <p:nvPr/>
        </p:nvSpPr>
        <p:spPr>
          <a:xfrm>
            <a:off x="214282" y="285728"/>
            <a:ext cx="87868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accent6">
                    <a:lumMod val="75000"/>
                  </a:schemeClr>
                </a:solidFill>
              </a:rPr>
              <a:t>                             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42844" y="285728"/>
            <a:ext cx="9001156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                            </a:t>
            </a:r>
            <a:r>
              <a:rPr lang="ru-RU" sz="2400" b="1" dirty="0" smtClean="0">
                <a:solidFill>
                  <a:srgbClr val="C00000"/>
                </a:solidFill>
              </a:rPr>
              <a:t>Что же означает психологическая</a:t>
            </a:r>
          </a:p>
          <a:p>
            <a:r>
              <a:rPr lang="ru-RU" sz="2400" b="1" dirty="0" smtClean="0">
                <a:solidFill>
                  <a:srgbClr val="C00000"/>
                </a:solidFill>
              </a:rPr>
              <a:t>                                готовность ребенка к школе?</a:t>
            </a:r>
          </a:p>
          <a:p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                            </a:t>
            </a:r>
          </a:p>
          <a:p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                              </a:t>
            </a:r>
            <a:r>
              <a:rPr lang="ru-RU" sz="2000" b="1" dirty="0" smtClean="0">
                <a:solidFill>
                  <a:srgbClr val="002060"/>
                </a:solidFill>
              </a:rPr>
              <a:t>От того, как ребенок подготовлен к 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школе всем дошкольным периодом, будет зависеть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успешность его адаптации, вхождение в режим школьной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жизни, его учебные успехи и психологическое 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                                                                                  самочувствие.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Когда говорят о готовности к школе, обычно подразумевают, что ребенок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должен уметь читать, пересказывать ( у него должна быть развита речь ),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писать ( у него должна быть развита мелкая моторика ), считать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( владеть навыками счета ) – это педагогическая готовность к школе.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Помимо этого, ребенок должен обладать определенным уровнем физического здоровья. 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                                  Высидеть 4-5 уроков по 40 минут, да еще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                                      делать домашние задания – задача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                                    непривычная для дошкольника – это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                                        физическая готовность к школе.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                                        Но, конечно, этого недостаточно</a:t>
            </a:r>
            <a:r>
              <a:rPr lang="ru-RU" sz="2000" b="1" dirty="0" smtClean="0">
                <a:solidFill>
                  <a:schemeClr val="accent6">
                    <a:lumMod val="75000"/>
                  </a:schemeClr>
                </a:solidFill>
              </a:rPr>
              <a:t>.</a:t>
            </a:r>
            <a:endParaRPr lang="ru-RU" sz="2400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81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6" descr="http://im7-tub.yandex.net/i?id=86675715-12-2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15206" y="3214686"/>
            <a:ext cx="1824730" cy="128588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" name="Picture 4" descr="http://im8-tub.yandex.net/i?id=47417445-19-2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214290"/>
            <a:ext cx="1857388" cy="1857388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11" name="Picture 4" descr="http://im8-tub.yandex.net/i?id=109965166-18-2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4214818"/>
            <a:ext cx="1428760" cy="2135924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12" name="Облако 11"/>
          <p:cNvSpPr/>
          <p:nvPr/>
        </p:nvSpPr>
        <p:spPr>
          <a:xfrm>
            <a:off x="4214810" y="285728"/>
            <a:ext cx="4714908" cy="1643074"/>
          </a:xfrm>
          <a:prstGeom prst="cloud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Социальная готовность</a:t>
            </a:r>
            <a:endParaRPr lang="ru-RU" sz="24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42844" y="428604"/>
            <a:ext cx="8858312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bg2">
                    <a:lumMod val="50000"/>
                  </a:schemeClr>
                </a:solidFill>
              </a:rPr>
              <a:t>                           У ребенка, поступающего</a:t>
            </a:r>
          </a:p>
          <a:p>
            <a:r>
              <a:rPr lang="ru-RU" sz="2000" b="1" dirty="0" smtClean="0">
                <a:solidFill>
                  <a:schemeClr val="bg2">
                    <a:lumMod val="50000"/>
                  </a:schemeClr>
                </a:solidFill>
              </a:rPr>
              <a:t>                           в школу, должен быть </a:t>
            </a:r>
          </a:p>
          <a:p>
            <a:r>
              <a:rPr lang="ru-RU" sz="2000" b="1" dirty="0" smtClean="0">
                <a:solidFill>
                  <a:schemeClr val="bg2">
                    <a:lumMod val="50000"/>
                  </a:schemeClr>
                </a:solidFill>
              </a:rPr>
              <a:t>                           определенный уровень</a:t>
            </a:r>
          </a:p>
          <a:p>
            <a:r>
              <a:rPr lang="ru-RU" sz="2000" b="1" dirty="0" smtClean="0">
                <a:solidFill>
                  <a:schemeClr val="bg2">
                    <a:lumMod val="50000"/>
                  </a:schemeClr>
                </a:solidFill>
              </a:rPr>
              <a:t>                           познавательных интересов,</a:t>
            </a:r>
          </a:p>
          <a:p>
            <a:r>
              <a:rPr lang="ru-RU" sz="2000" b="1" dirty="0" smtClean="0">
                <a:solidFill>
                  <a:schemeClr val="bg2">
                    <a:lumMod val="50000"/>
                  </a:schemeClr>
                </a:solidFill>
              </a:rPr>
              <a:t>                           готовность к изменению социальной</a:t>
            </a:r>
          </a:p>
          <a:p>
            <a:r>
              <a:rPr lang="ru-RU" sz="2000" b="1" dirty="0" smtClean="0">
                <a:solidFill>
                  <a:schemeClr val="bg2">
                    <a:lumMod val="50000"/>
                  </a:schemeClr>
                </a:solidFill>
              </a:rPr>
              <a:t>                           позиции, желание учиться. Т.е. у него должна быть сформирована мотивация учения – интерес к новым знаниям, желание научиться чему-то новому. Также, на рубеже 6 лет формируется внутренняя позиция школьника – эмоционально-благополучное отношение к школе, минимальное стремление к игровым </a:t>
            </a:r>
          </a:p>
          <a:p>
            <a:r>
              <a:rPr lang="ru-RU" sz="2000" b="1" dirty="0" smtClean="0">
                <a:solidFill>
                  <a:schemeClr val="bg2">
                    <a:lumMod val="50000"/>
                  </a:schemeClr>
                </a:solidFill>
              </a:rPr>
              <a:t>и развлекательным (дошкольным) элементам деятельности,</a:t>
            </a:r>
          </a:p>
          <a:p>
            <a:r>
              <a:rPr lang="ru-RU" sz="2000" b="1" dirty="0" smtClean="0">
                <a:solidFill>
                  <a:schemeClr val="bg2">
                    <a:lumMod val="50000"/>
                  </a:schemeClr>
                </a:solidFill>
              </a:rPr>
              <a:t>ребенок осознает необходимость учения, понимает ее</a:t>
            </a:r>
          </a:p>
          <a:p>
            <a:r>
              <a:rPr lang="ru-RU" sz="2000" b="1" dirty="0" smtClean="0">
                <a:solidFill>
                  <a:schemeClr val="bg2">
                    <a:lumMod val="50000"/>
                  </a:schemeClr>
                </a:solidFill>
              </a:rPr>
              <a:t>                       важность и социальную значимость. Но</a:t>
            </a:r>
          </a:p>
          <a:p>
            <a:r>
              <a:rPr lang="ru-RU" sz="2000" b="1" dirty="0" smtClean="0">
                <a:solidFill>
                  <a:schemeClr val="bg2">
                    <a:lumMod val="50000"/>
                  </a:schemeClr>
                </a:solidFill>
              </a:rPr>
              <a:t>                       помните, что желание пойти в школу и желание учиться</a:t>
            </a:r>
          </a:p>
          <a:p>
            <a:r>
              <a:rPr lang="ru-RU" sz="2000" b="1" dirty="0" smtClean="0">
                <a:solidFill>
                  <a:schemeClr val="bg2">
                    <a:lumMod val="50000"/>
                  </a:schemeClr>
                </a:solidFill>
              </a:rPr>
              <a:t>                       существенно отличаются друг от друга. Многие родители </a:t>
            </a:r>
          </a:p>
          <a:p>
            <a:r>
              <a:rPr lang="ru-RU" sz="2000" b="1" dirty="0" smtClean="0">
                <a:solidFill>
                  <a:schemeClr val="bg2">
                    <a:lumMod val="50000"/>
                  </a:schemeClr>
                </a:solidFill>
              </a:rPr>
              <a:t>                       понимают, насколько важно у ребенка желание учиться,</a:t>
            </a:r>
          </a:p>
          <a:p>
            <a:r>
              <a:rPr lang="ru-RU" sz="2000" b="1" dirty="0" smtClean="0">
                <a:solidFill>
                  <a:schemeClr val="bg2">
                    <a:lumMod val="50000"/>
                  </a:schemeClr>
                </a:solidFill>
              </a:rPr>
              <a:t>                       поэтому они рассказывают ребенку о школе, об учителях</a:t>
            </a:r>
          </a:p>
          <a:p>
            <a:r>
              <a:rPr lang="ru-RU" sz="2000" b="1" dirty="0" smtClean="0">
                <a:solidFill>
                  <a:schemeClr val="bg2">
                    <a:lumMod val="50000"/>
                  </a:schemeClr>
                </a:solidFill>
              </a:rPr>
              <a:t>                       и о знаниях, приобретаемых в школе. Все это вызывает </a:t>
            </a:r>
          </a:p>
          <a:p>
            <a:r>
              <a:rPr lang="ru-RU" sz="2000" b="1" dirty="0" smtClean="0">
                <a:solidFill>
                  <a:schemeClr val="bg2">
                    <a:lumMod val="50000"/>
                  </a:schemeClr>
                </a:solidFill>
              </a:rPr>
              <a:t>                       желание учиться, создает положительное отношение</a:t>
            </a:r>
          </a:p>
          <a:p>
            <a:r>
              <a:rPr lang="ru-RU" sz="2000" b="1" dirty="0" smtClean="0">
                <a:solidFill>
                  <a:schemeClr val="bg2">
                    <a:lumMod val="50000"/>
                  </a:schemeClr>
                </a:solidFill>
              </a:rPr>
              <a:t>                                                                                                              к школе.</a:t>
            </a:r>
          </a:p>
          <a:p>
            <a:endParaRPr lang="ru-RU" sz="2000" b="1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E6DCAC"/>
            </a:gs>
            <a:gs pos="12000">
              <a:srgbClr val="E6D78A"/>
            </a:gs>
            <a:gs pos="30000">
              <a:srgbClr val="C7AC4C"/>
            </a:gs>
            <a:gs pos="45000">
              <a:srgbClr val="E6D78A"/>
            </a:gs>
            <a:gs pos="77000">
              <a:srgbClr val="C7AC4C"/>
            </a:gs>
            <a:gs pos="100000">
              <a:srgbClr val="E6DCAC"/>
            </a:gs>
          </a:gsLst>
          <a:lin ang="81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Облако 6"/>
          <p:cNvSpPr/>
          <p:nvPr/>
        </p:nvSpPr>
        <p:spPr>
          <a:xfrm>
            <a:off x="4572000" y="214290"/>
            <a:ext cx="4429156" cy="1500198"/>
          </a:xfrm>
          <a:prstGeom prst="cloud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</a:rPr>
              <a:t>Личностная готовность</a:t>
            </a:r>
            <a:endParaRPr lang="ru-RU" sz="24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13" name="Picture 2" descr="http://im5-tub.yandex.net/i?id=336529827-12-2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5918" y="3857628"/>
            <a:ext cx="1913516" cy="142876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6146" name="Picture 2" descr="http://im3-tub.yandex.net/i?id=146132910-19-2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00826" y="5429264"/>
            <a:ext cx="2033592" cy="129537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148" name="Picture 4" descr="http://im0-tub.yandex.net/i?id=158081621-00-2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8144" y="5000636"/>
            <a:ext cx="1913516" cy="142876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6150" name="Picture 6" descr="http://im7-tub.yandex.net/i?id=157521612-07-2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42844" y="214290"/>
            <a:ext cx="1643067" cy="2347239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17" name="TextBox 16"/>
          <p:cNvSpPr txBox="1"/>
          <p:nvPr/>
        </p:nvSpPr>
        <p:spPr>
          <a:xfrm>
            <a:off x="214282" y="357166"/>
            <a:ext cx="8929718" cy="71711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                          Чтобы успешно обучаться</a:t>
            </a:r>
          </a:p>
          <a:p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                       в школе, ребенок должен</a:t>
            </a:r>
          </a:p>
          <a:p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                       уметь строить адекватные </a:t>
            </a:r>
          </a:p>
          <a:p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                       системе обучения отношения со</a:t>
            </a:r>
          </a:p>
          <a:p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                       взрослыми, т.е. у него должна быть развита произвольность.</a:t>
            </a:r>
          </a:p>
          <a:p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                       На пороге школьного возраста происходит утрата «детскости».</a:t>
            </a:r>
          </a:p>
          <a:p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                       Если же уровень произвольности остается низким, то дети</a:t>
            </a:r>
          </a:p>
          <a:p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                       не видят за вопросами взрослого учебной задачи, а воспринимают их как повод для непосредственного, житейского общения.</a:t>
            </a:r>
          </a:p>
          <a:p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Такие дети могут прервать учителя вопросом, не относящимся к уроку,</a:t>
            </a:r>
          </a:p>
          <a:p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Выкрикивать с места, называть учителя не по имени-отчеству, а «тетя  </a:t>
            </a:r>
          </a:p>
          <a:p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                                                     Таня». </a:t>
            </a:r>
          </a:p>
          <a:p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                                                     Также ребенок должен уметь строить</a:t>
            </a:r>
          </a:p>
          <a:p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                                                     отношения со сверстниками. Общение</a:t>
            </a:r>
          </a:p>
          <a:p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                                                     ребенка с детьми не должно отличаться</a:t>
            </a:r>
          </a:p>
          <a:p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                                                     особой конфликтностью, к</a:t>
            </a:r>
          </a:p>
          <a:p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                           школьному возрасту он должен легко</a:t>
            </a:r>
          </a:p>
          <a:p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                           устанавливать деловые контакты,</a:t>
            </a:r>
          </a:p>
          <a:p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                           относиться к сверстникам как к</a:t>
            </a:r>
          </a:p>
          <a:p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                           партнерам.</a:t>
            </a:r>
          </a:p>
          <a:p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                            </a:t>
            </a:r>
          </a:p>
          <a:p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</a:p>
          <a:p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                                                                         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E6DCAC"/>
            </a:gs>
            <a:gs pos="12000">
              <a:srgbClr val="E6D78A"/>
            </a:gs>
            <a:gs pos="30000">
              <a:srgbClr val="C7AC4C"/>
            </a:gs>
            <a:gs pos="45000">
              <a:srgbClr val="E6D78A"/>
            </a:gs>
            <a:gs pos="77000">
              <a:srgbClr val="C7AC4C"/>
            </a:gs>
            <a:gs pos="100000">
              <a:srgbClr val="E6DCAC"/>
            </a:gs>
          </a:gsLst>
          <a:lin ang="81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http://im5-tub.yandex.net/i?id=157632476-15-2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5429264"/>
            <a:ext cx="1722164" cy="1285884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15" name="TextBox 14"/>
          <p:cNvSpPr txBox="1"/>
          <p:nvPr/>
        </p:nvSpPr>
        <p:spPr>
          <a:xfrm>
            <a:off x="0" y="428604"/>
            <a:ext cx="914400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</a:rPr>
              <a:t>                  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                  В противном случае, ребенку</a:t>
            </a:r>
          </a:p>
          <a:p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                                    будет сложно выслушать ответ </a:t>
            </a:r>
          </a:p>
          <a:p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                                    одноклассника, продолжить</a:t>
            </a:r>
          </a:p>
          <a:p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                               рассказ, начатый другим, адекватно</a:t>
            </a:r>
          </a:p>
          <a:p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                               отреагировать на успех или неудачу другого ребенка.</a:t>
            </a:r>
          </a:p>
          <a:p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Общение с другими детьми важно для формирования способности к </a:t>
            </a:r>
            <a:r>
              <a:rPr lang="ru-RU" sz="2000" b="1" dirty="0" err="1" smtClean="0">
                <a:solidFill>
                  <a:schemeClr val="accent2">
                    <a:lumMod val="50000"/>
                  </a:schemeClr>
                </a:solidFill>
              </a:rPr>
              <a:t>децентрации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 – умения встать на точку зрения другого, принимать ту или иную задачу как общую, взглянуть на себя или свою деятельность со стороны.</a:t>
            </a:r>
          </a:p>
          <a:p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Часто мы можем услышать от дошкольника: «я самый сильный в группе», «мой рисунок самый лучший» и т.п. Для дошкольников характерна необъективно высокая оценка себя и своих способностей. Это происходит не от избытка самоуверенности и зазнайства, а является особенностью детского самосознания. Не нужно бороться с завышенной самооценкой и раньше времени добиваться ее адекватности. Это должно пройти само собой как результат прохождения ребенком кризиса 7 лет.</a:t>
            </a:r>
            <a:endParaRPr lang="ru-RU" sz="20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7172" name="Picture 4" descr="http://im8-tub.yandex.net/i?id=466128836-16-2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72330" y="5357826"/>
            <a:ext cx="1785940" cy="125015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174" name="Picture 6" descr="http://im4-tub.yandex.net/i?id=108184382-08-2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00892" y="97526"/>
            <a:ext cx="1881191" cy="124548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7180" name="Picture 12" descr="http://im4-tub.yandex.net/i?id=136362256-12-2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42844" y="357166"/>
            <a:ext cx="1731828" cy="1285884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6B19C"/>
            </a:gs>
            <a:gs pos="30000">
              <a:srgbClr val="D49E6C"/>
            </a:gs>
            <a:gs pos="70000">
              <a:srgbClr val="A65528"/>
            </a:gs>
            <a:gs pos="100000">
              <a:srgbClr val="663012"/>
            </a:gs>
          </a:gsLst>
          <a:lin ang="189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40" name="Picture 12" descr="http://im4-tub.yandex.net/i?id=111361417-17-2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86644" y="3071810"/>
            <a:ext cx="1710580" cy="128588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22542" name="Picture 14" descr="http://im8-tub.yandex.net/i?id=106735969-14-2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4786322"/>
            <a:ext cx="1643074" cy="178595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22546" name="Picture 18" descr="http://im2-tub.yandex.net/i?id=100468331-22-2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357166"/>
            <a:ext cx="2147893" cy="162218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2548" name="Picture 20" descr="http://im6-tub.yandex.net/i?id=23283714-05-2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000760" y="214290"/>
            <a:ext cx="2857520" cy="207170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22550" name="Picture 22" descr="http://im8-tub.yandex.net/i?id=128424690-15-2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500166" y="1857364"/>
            <a:ext cx="1928826" cy="128588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2552" name="Picture 24" descr="http://im3-tub.yandex.net/i?id=176509369-16-24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643702" y="5357826"/>
            <a:ext cx="2000264" cy="132874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22554" name="Picture 26" descr="http://im0-tub.yandex.net/i?id=102626526-21-24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42844" y="2928934"/>
            <a:ext cx="1611000" cy="121444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2556" name="Picture 28" descr="http://im7-tub.yandex.net/i?id=25272259-17-24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500430" y="5286388"/>
            <a:ext cx="1843091" cy="141173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6" name="TextBox 15"/>
          <p:cNvSpPr txBox="1"/>
          <p:nvPr/>
        </p:nvSpPr>
        <p:spPr>
          <a:xfrm>
            <a:off x="1785918" y="428604"/>
            <a:ext cx="7358082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           Но у некоторых дошкольников </a:t>
            </a:r>
          </a:p>
          <a:p>
            <a:r>
              <a:rPr lang="ru-RU" sz="2000" b="1" dirty="0" smtClean="0"/>
              <a:t>           наблюдается неустойчивая,</a:t>
            </a:r>
          </a:p>
          <a:p>
            <a:r>
              <a:rPr lang="ru-RU" sz="2000" b="1" dirty="0" smtClean="0"/>
              <a:t>           а иногда даже заниженная </a:t>
            </a:r>
          </a:p>
          <a:p>
            <a:r>
              <a:rPr lang="ru-RU" sz="2000" b="1" dirty="0" smtClean="0"/>
              <a:t>          самооценка. Это говорит о</a:t>
            </a:r>
          </a:p>
          <a:p>
            <a:r>
              <a:rPr lang="ru-RU" sz="2000" b="1" dirty="0" smtClean="0"/>
              <a:t>                          том, что дети </a:t>
            </a:r>
          </a:p>
          <a:p>
            <a:r>
              <a:rPr lang="ru-RU" sz="2000" b="1" dirty="0" smtClean="0"/>
              <a:t>                          испытывают дефицит</a:t>
            </a:r>
          </a:p>
          <a:p>
            <a:r>
              <a:rPr lang="ru-RU" sz="2000" b="1" dirty="0" smtClean="0"/>
              <a:t>                          внимания, любви, поддержки, эмоциональной</a:t>
            </a:r>
          </a:p>
          <a:p>
            <a:r>
              <a:rPr lang="ru-RU" sz="2000" b="1" dirty="0" smtClean="0"/>
              <a:t>                          защищенности со стороны взрослых.</a:t>
            </a:r>
          </a:p>
          <a:p>
            <a:r>
              <a:rPr lang="ru-RU" sz="2000" b="1" dirty="0" smtClean="0"/>
              <a:t>                          Низкая самооценка, </a:t>
            </a:r>
          </a:p>
          <a:p>
            <a:r>
              <a:rPr lang="ru-RU" sz="2000" b="1" dirty="0" smtClean="0"/>
              <a:t>   сформированная на протяжении</a:t>
            </a:r>
          </a:p>
          <a:p>
            <a:r>
              <a:rPr lang="ru-RU" sz="2000" b="1" dirty="0" smtClean="0"/>
              <a:t>дошкольного детства, может стать причиной</a:t>
            </a:r>
          </a:p>
          <a:p>
            <a:r>
              <a:rPr lang="ru-RU" sz="2000" b="1" dirty="0" smtClean="0"/>
              <a:t>неуспеваемости в школе. Она порождает страх</a:t>
            </a:r>
          </a:p>
          <a:p>
            <a:r>
              <a:rPr lang="ru-RU" sz="2000" b="1" dirty="0" smtClean="0"/>
              <a:t>неудачи, а в своем крайнем проявлении – отказ</a:t>
            </a:r>
          </a:p>
          <a:p>
            <a:r>
              <a:rPr lang="ru-RU" sz="2000" b="1" dirty="0" smtClean="0"/>
              <a:t>от деятельности. Такие дети в школе отказываются отвечать</a:t>
            </a:r>
          </a:p>
          <a:p>
            <a:r>
              <a:rPr lang="ru-RU" sz="2000" b="1" dirty="0" smtClean="0"/>
              <a:t>у доски и с места. Ребенок готов прослыть лентяем, чем </a:t>
            </a:r>
          </a:p>
          <a:p>
            <a:r>
              <a:rPr lang="ru-RU" sz="2000" b="1" dirty="0" smtClean="0"/>
              <a:t>                                                          неуспешным в учебе.</a:t>
            </a:r>
          </a:p>
          <a:p>
            <a:endParaRPr lang="ru-RU" sz="2000" b="1" dirty="0" smtClean="0"/>
          </a:p>
          <a:p>
            <a:r>
              <a:rPr lang="ru-RU" sz="2000" b="1" dirty="0" smtClean="0"/>
              <a:t>        </a:t>
            </a:r>
            <a:endParaRPr lang="ru-RU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81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96" name="Picture 12" descr="http://im5-tub.yandex.net/i?id=354512711-20-2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43834" y="1785926"/>
            <a:ext cx="1166814" cy="175022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9" name="Picture 2" descr="http://im5-tub.yandex.net/i?id=13617691-17-2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142852"/>
            <a:ext cx="1714512" cy="207400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" name="Picture 2" descr="http://im6-tub.yandex.net/i?id=195687209-14-2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58" y="4572008"/>
            <a:ext cx="1500191" cy="2000256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12" name="Облако 11"/>
          <p:cNvSpPr/>
          <p:nvPr/>
        </p:nvSpPr>
        <p:spPr>
          <a:xfrm>
            <a:off x="4500562" y="142852"/>
            <a:ext cx="4429156" cy="1500198"/>
          </a:xfrm>
          <a:prstGeom prst="cloud">
            <a:avLst/>
          </a:prstGeom>
          <a:solidFill>
            <a:schemeClr val="tx1"/>
          </a:solidFill>
          <a:ln>
            <a:solidFill>
              <a:schemeClr val="accent2">
                <a:lumMod val="50000"/>
              </a:schemeClr>
            </a:solidFill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50000"/>
                  </a:schemeClr>
                </a:solidFill>
              </a:rPr>
              <a:t>Интеллектуальная готовность</a:t>
            </a:r>
            <a:endParaRPr lang="ru-RU" sz="2400" b="1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13" name="Picture 6" descr="http://im0-tub.yandex.net/i?id=356028713-03-2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715140" y="5572140"/>
            <a:ext cx="2000254" cy="108013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5" name="TextBox 14"/>
          <p:cNvSpPr txBox="1"/>
          <p:nvPr/>
        </p:nvSpPr>
        <p:spPr>
          <a:xfrm>
            <a:off x="142844" y="500042"/>
            <a:ext cx="9001156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accent6">
                    <a:lumMod val="75000"/>
                  </a:schemeClr>
                </a:solidFill>
              </a:rPr>
              <a:t>                                  </a:t>
            </a:r>
            <a:r>
              <a:rPr lang="ru-RU" sz="2000" b="1" dirty="0" smtClean="0">
                <a:solidFill>
                  <a:srgbClr val="FF0000"/>
                </a:solidFill>
              </a:rPr>
              <a:t>Интеллектуальный</a:t>
            </a:r>
          </a:p>
          <a:p>
            <a:r>
              <a:rPr lang="ru-RU" sz="2000" b="1" dirty="0" smtClean="0">
                <a:solidFill>
                  <a:srgbClr val="FF0000"/>
                </a:solidFill>
              </a:rPr>
              <a:t>                               аспект готовности к</a:t>
            </a:r>
          </a:p>
          <a:p>
            <a:r>
              <a:rPr lang="ru-RU" sz="2000" b="1" dirty="0" smtClean="0">
                <a:solidFill>
                  <a:srgbClr val="FF0000"/>
                </a:solidFill>
              </a:rPr>
              <a:t>                               школе </a:t>
            </a:r>
            <a:r>
              <a:rPr lang="ru-RU" sz="2000" b="1" dirty="0" smtClean="0">
                <a:solidFill>
                  <a:schemeClr val="accent6">
                    <a:lumMod val="75000"/>
                  </a:schemeClr>
                </a:solidFill>
              </a:rPr>
              <a:t>– </a:t>
            </a: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это уровень</a:t>
            </a:r>
          </a:p>
          <a:p>
            <a:r>
              <a:rPr lang="ru-RU" sz="2000" b="1" dirty="0" smtClean="0">
                <a:solidFill>
                  <a:schemeClr val="accent6">
                    <a:lumMod val="75000"/>
                  </a:schemeClr>
                </a:solidFill>
              </a:rPr>
              <a:t>                               </a:t>
            </a: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развития познавательной сферы</a:t>
            </a:r>
          </a:p>
          <a:p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                               психики. Он затрагивает такие психические</a:t>
            </a:r>
          </a:p>
          <a:p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                               функции, как восприятие, внимание, память,</a:t>
            </a:r>
          </a:p>
          <a:p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                                                    мышление, речь.</a:t>
            </a:r>
          </a:p>
          <a:p>
            <a:endParaRPr lang="ru-RU" sz="2000" b="1" dirty="0" smtClean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ru-RU" sz="2000" b="1" dirty="0" smtClean="0">
                <a:solidFill>
                  <a:srgbClr val="FF0000"/>
                </a:solidFill>
              </a:rPr>
              <a:t>Внимание: </a:t>
            </a: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важным показателем развития внимания является</a:t>
            </a:r>
          </a:p>
          <a:p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то, что в деятельности ребенка появляется действие по </a:t>
            </a:r>
          </a:p>
          <a:p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правилу – первый необходимый элемент произвольного</a:t>
            </a:r>
          </a:p>
          <a:p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внимания. Вызывает тревогу ребенок 6, а особенно 7 лет, который не в</a:t>
            </a:r>
          </a:p>
          <a:p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состоянии сосредоточиться на необходимой, но не интересной деятельности</a:t>
            </a:r>
          </a:p>
          <a:p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                                   хотя бы 5-10 минут.</a:t>
            </a:r>
          </a:p>
          <a:p>
            <a:endParaRPr lang="ru-RU" sz="2000" b="1" dirty="0" smtClean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ru-RU" sz="2000" b="1" dirty="0" smtClean="0">
                <a:solidFill>
                  <a:schemeClr val="accent6">
                    <a:lumMod val="75000"/>
                  </a:schemeClr>
                </a:solidFill>
              </a:rPr>
              <a:t>                          </a:t>
            </a:r>
            <a:r>
              <a:rPr lang="ru-RU" sz="2000" b="1" dirty="0" smtClean="0">
                <a:solidFill>
                  <a:srgbClr val="FF0000"/>
                </a:solidFill>
              </a:rPr>
              <a:t>Память: </a:t>
            </a: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для ребенка 6 – 7 лет вполне доступно такое задание</a:t>
            </a:r>
          </a:p>
          <a:p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                          - запомнить 10 слов, не связанных по</a:t>
            </a:r>
          </a:p>
          <a:p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                          смыслу. В первый раз он повторит от 2 до</a:t>
            </a:r>
          </a:p>
          <a:p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                          5 слов. Можно называть слова еще раз и</a:t>
            </a:r>
          </a:p>
          <a:p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                          после 3 – 4 предъявлений ребенок</a:t>
            </a:r>
          </a:p>
          <a:p>
            <a:r>
              <a:rPr lang="ru-RU" sz="2000" b="1" dirty="0" smtClean="0">
                <a:solidFill>
                  <a:schemeClr val="accent6">
                    <a:lumMod val="75000"/>
                  </a:schemeClr>
                </a:solidFill>
              </a:rPr>
              <a:t>                   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189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2" descr="http://im8-tub.yandex.net/i?id=81853800-19-2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42852"/>
            <a:ext cx="1991411" cy="1500198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3" name="Picture 10" descr="http://im7-tub.yandex.net/i?id=303558511-05-2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00958" y="142852"/>
            <a:ext cx="1500190" cy="187523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4" name="Picture 10" descr="http://im5-tub.yandex.net/i?id=255929114-18-2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2844" y="5500702"/>
            <a:ext cx="1620102" cy="1209677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5" name="Picture 8" descr="http://im6-tub.yandex.net/i?id=129037101-18-2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42844" y="3071810"/>
            <a:ext cx="2071702" cy="142876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8" descr="http://im4-tub.yandex.net/i?id=85451374-12-2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428992" y="5476872"/>
            <a:ext cx="2143140" cy="138112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14" descr="http://im4-tub.yandex.net/i?id=86635828-23-24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858016" y="3357562"/>
            <a:ext cx="2143140" cy="148057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6" descr="http://im0-tub.yandex.net/i?id=305916319-16-24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286644" y="5500702"/>
            <a:ext cx="1643064" cy="1226822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11" name="TextBox 10"/>
          <p:cNvSpPr txBox="1"/>
          <p:nvPr/>
        </p:nvSpPr>
        <p:spPr>
          <a:xfrm>
            <a:off x="142844" y="285728"/>
            <a:ext cx="9001156" cy="53959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accent6">
                    <a:lumMod val="75000"/>
                  </a:schemeClr>
                </a:solidFill>
              </a:rPr>
              <a:t>                                  </a:t>
            </a: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обычно запоминает более половины слов.</a:t>
            </a:r>
          </a:p>
          <a:p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                                  Если ребенок 6 – 7 лет не может запомнить</a:t>
            </a:r>
          </a:p>
          <a:p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                                  более 3-х слов с 4-го предъявления,</a:t>
            </a:r>
          </a:p>
          <a:p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                                  возможно, ему необходима консультация</a:t>
            </a:r>
          </a:p>
          <a:p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                                  невропатолога. К 7 годам процесс </a:t>
            </a:r>
          </a:p>
          <a:p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формирования произвольного запоминания можно считать завершенным.</a:t>
            </a:r>
          </a:p>
          <a:p>
            <a:endParaRPr lang="ru-RU" sz="2000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ru-RU" sz="2000" b="1" dirty="0" smtClean="0">
                <a:solidFill>
                  <a:srgbClr val="FF0000"/>
                </a:solidFill>
              </a:rPr>
              <a:t>Мышление: </a:t>
            </a: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совершенствуется наглядно-действенное мышление </a:t>
            </a:r>
          </a:p>
          <a:p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                        (манипулирование предметами), улучшается наглядно-</a:t>
            </a:r>
          </a:p>
          <a:p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                               образное мышление (манипулирование образами и</a:t>
            </a:r>
          </a:p>
          <a:p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                                 представлениями). Например, дети</a:t>
            </a:r>
          </a:p>
          <a:p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                                 этого возраста уже могут понять, что</a:t>
            </a:r>
          </a:p>
          <a:p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                               такое план комнаты. С помощью</a:t>
            </a:r>
          </a:p>
          <a:p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                            схематичного изображения групповой </a:t>
            </a:r>
          </a:p>
          <a:p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комнаты дети могут найти спрятанную игрушку. Полезны игры</a:t>
            </a:r>
          </a:p>
          <a:p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«Найди клад», «Лабиринты». И начинают активно формироваться </a:t>
            </a:r>
          </a:p>
          <a:p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                       предпосылки логического мышления.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732</TotalTime>
  <Words>1435</Words>
  <PresentationFormat>Экран (4:3)</PresentationFormat>
  <Paragraphs>204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Апекс</vt:lpstr>
      <vt:lpstr>Психологическая готовность детей к школе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Психологическая готовность ребенка к школе</dc:title>
  <cp:lastModifiedBy>капитошка</cp:lastModifiedBy>
  <cp:revision>80</cp:revision>
  <dcterms:modified xsi:type="dcterms:W3CDTF">2016-04-25T05:33:48Z</dcterms:modified>
</cp:coreProperties>
</file>