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70" r:id="rId16"/>
    <p:sldId id="272"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7FBD970-3F4F-49AA-BDC4-E4EF5ADA9E3E}" type="datetimeFigureOut">
              <a:rPr lang="ru-RU" smtClean="0"/>
              <a:t>26.10.2016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DA9E32-C233-40B3-BFF6-51A451A655A9}" type="slidenum">
              <a:rPr lang="ru-RU" smtClean="0"/>
              <a:t>‹#›</a:t>
            </a:fld>
            <a:endParaRPr lang="ru-RU"/>
          </a:p>
        </p:txBody>
      </p:sp>
    </p:spTree>
    <p:extLst>
      <p:ext uri="{BB962C8B-B14F-4D97-AF65-F5344CB8AC3E}">
        <p14:creationId xmlns:p14="http://schemas.microsoft.com/office/powerpoint/2010/main" val="1661239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7FBD970-3F4F-49AA-BDC4-E4EF5ADA9E3E}" type="datetimeFigureOut">
              <a:rPr lang="ru-RU" smtClean="0"/>
              <a:t>26.10.2016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DA9E32-C233-40B3-BFF6-51A451A655A9}" type="slidenum">
              <a:rPr lang="ru-RU" smtClean="0"/>
              <a:t>‹#›</a:t>
            </a:fld>
            <a:endParaRPr lang="ru-RU"/>
          </a:p>
        </p:txBody>
      </p:sp>
    </p:spTree>
    <p:extLst>
      <p:ext uri="{BB962C8B-B14F-4D97-AF65-F5344CB8AC3E}">
        <p14:creationId xmlns:p14="http://schemas.microsoft.com/office/powerpoint/2010/main" val="2492360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7FBD970-3F4F-49AA-BDC4-E4EF5ADA9E3E}" type="datetimeFigureOut">
              <a:rPr lang="ru-RU" smtClean="0"/>
              <a:t>26.10.2016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DA9E32-C233-40B3-BFF6-51A451A655A9}"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759146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7FBD970-3F4F-49AA-BDC4-E4EF5ADA9E3E}" type="datetimeFigureOut">
              <a:rPr lang="ru-RU" smtClean="0"/>
              <a:t>26.10.2016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DA9E32-C233-40B3-BFF6-51A451A655A9}" type="slidenum">
              <a:rPr lang="ru-RU" smtClean="0"/>
              <a:t>‹#›</a:t>
            </a:fld>
            <a:endParaRPr lang="ru-RU"/>
          </a:p>
        </p:txBody>
      </p:sp>
    </p:spTree>
    <p:extLst>
      <p:ext uri="{BB962C8B-B14F-4D97-AF65-F5344CB8AC3E}">
        <p14:creationId xmlns:p14="http://schemas.microsoft.com/office/powerpoint/2010/main" val="2575197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7FBD970-3F4F-49AA-BDC4-E4EF5ADA9E3E}" type="datetimeFigureOut">
              <a:rPr lang="ru-RU" smtClean="0"/>
              <a:t>26.10.2016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DA9E32-C233-40B3-BFF6-51A451A655A9}"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298145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7FBD970-3F4F-49AA-BDC4-E4EF5ADA9E3E}" type="datetimeFigureOut">
              <a:rPr lang="ru-RU" smtClean="0"/>
              <a:t>26.10.2016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DA9E32-C233-40B3-BFF6-51A451A655A9}" type="slidenum">
              <a:rPr lang="ru-RU" smtClean="0"/>
              <a:t>‹#›</a:t>
            </a:fld>
            <a:endParaRPr lang="ru-RU"/>
          </a:p>
        </p:txBody>
      </p:sp>
    </p:spTree>
    <p:extLst>
      <p:ext uri="{BB962C8B-B14F-4D97-AF65-F5344CB8AC3E}">
        <p14:creationId xmlns:p14="http://schemas.microsoft.com/office/powerpoint/2010/main" val="10129861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7FBD970-3F4F-49AA-BDC4-E4EF5ADA9E3E}" type="datetimeFigureOut">
              <a:rPr lang="ru-RU" smtClean="0"/>
              <a:t>26.10.2016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DA9E32-C233-40B3-BFF6-51A451A655A9}" type="slidenum">
              <a:rPr lang="ru-RU" smtClean="0"/>
              <a:t>‹#›</a:t>
            </a:fld>
            <a:endParaRPr lang="ru-RU"/>
          </a:p>
        </p:txBody>
      </p:sp>
    </p:spTree>
    <p:extLst>
      <p:ext uri="{BB962C8B-B14F-4D97-AF65-F5344CB8AC3E}">
        <p14:creationId xmlns:p14="http://schemas.microsoft.com/office/powerpoint/2010/main" val="75644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7FBD970-3F4F-49AA-BDC4-E4EF5ADA9E3E}" type="datetimeFigureOut">
              <a:rPr lang="ru-RU" smtClean="0"/>
              <a:t>26.10.2016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DA9E32-C233-40B3-BFF6-51A451A655A9}" type="slidenum">
              <a:rPr lang="ru-RU" smtClean="0"/>
              <a:t>‹#›</a:t>
            </a:fld>
            <a:endParaRPr lang="ru-RU"/>
          </a:p>
        </p:txBody>
      </p:sp>
    </p:spTree>
    <p:extLst>
      <p:ext uri="{BB962C8B-B14F-4D97-AF65-F5344CB8AC3E}">
        <p14:creationId xmlns:p14="http://schemas.microsoft.com/office/powerpoint/2010/main" val="4265330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7FBD970-3F4F-49AA-BDC4-E4EF5ADA9E3E}" type="datetimeFigureOut">
              <a:rPr lang="ru-RU" smtClean="0"/>
              <a:t>26.10.2016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DA9E32-C233-40B3-BFF6-51A451A655A9}" type="slidenum">
              <a:rPr lang="ru-RU" smtClean="0"/>
              <a:t>‹#›</a:t>
            </a:fld>
            <a:endParaRPr lang="ru-RU"/>
          </a:p>
        </p:txBody>
      </p:sp>
    </p:spTree>
    <p:extLst>
      <p:ext uri="{BB962C8B-B14F-4D97-AF65-F5344CB8AC3E}">
        <p14:creationId xmlns:p14="http://schemas.microsoft.com/office/powerpoint/2010/main" val="4246531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7FBD970-3F4F-49AA-BDC4-E4EF5ADA9E3E}" type="datetimeFigureOut">
              <a:rPr lang="ru-RU" smtClean="0"/>
              <a:t>26.10.2016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DA9E32-C233-40B3-BFF6-51A451A655A9}" type="slidenum">
              <a:rPr lang="ru-RU" smtClean="0"/>
              <a:t>‹#›</a:t>
            </a:fld>
            <a:endParaRPr lang="ru-RU"/>
          </a:p>
        </p:txBody>
      </p:sp>
    </p:spTree>
    <p:extLst>
      <p:ext uri="{BB962C8B-B14F-4D97-AF65-F5344CB8AC3E}">
        <p14:creationId xmlns:p14="http://schemas.microsoft.com/office/powerpoint/2010/main" val="3027949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7FBD970-3F4F-49AA-BDC4-E4EF5ADA9E3E}" type="datetimeFigureOut">
              <a:rPr lang="ru-RU" smtClean="0"/>
              <a:t>26.10.2016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DA9E32-C233-40B3-BFF6-51A451A655A9}" type="slidenum">
              <a:rPr lang="ru-RU" smtClean="0"/>
              <a:t>‹#›</a:t>
            </a:fld>
            <a:endParaRPr lang="ru-RU"/>
          </a:p>
        </p:txBody>
      </p:sp>
    </p:spTree>
    <p:extLst>
      <p:ext uri="{BB962C8B-B14F-4D97-AF65-F5344CB8AC3E}">
        <p14:creationId xmlns:p14="http://schemas.microsoft.com/office/powerpoint/2010/main" val="3871923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7FBD970-3F4F-49AA-BDC4-E4EF5ADA9E3E}" type="datetimeFigureOut">
              <a:rPr lang="ru-RU" smtClean="0"/>
              <a:t>26.10.2016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DA9E32-C233-40B3-BFF6-51A451A655A9}" type="slidenum">
              <a:rPr lang="ru-RU" smtClean="0"/>
              <a:t>‹#›</a:t>
            </a:fld>
            <a:endParaRPr lang="ru-RU"/>
          </a:p>
        </p:txBody>
      </p:sp>
    </p:spTree>
    <p:extLst>
      <p:ext uri="{BB962C8B-B14F-4D97-AF65-F5344CB8AC3E}">
        <p14:creationId xmlns:p14="http://schemas.microsoft.com/office/powerpoint/2010/main" val="3166288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7FBD970-3F4F-49AA-BDC4-E4EF5ADA9E3E}" type="datetimeFigureOut">
              <a:rPr lang="ru-RU" smtClean="0"/>
              <a:t>26.10.2016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DA9E32-C233-40B3-BFF6-51A451A655A9}" type="slidenum">
              <a:rPr lang="ru-RU" smtClean="0"/>
              <a:t>‹#›</a:t>
            </a:fld>
            <a:endParaRPr lang="ru-RU"/>
          </a:p>
        </p:txBody>
      </p:sp>
    </p:spTree>
    <p:extLst>
      <p:ext uri="{BB962C8B-B14F-4D97-AF65-F5344CB8AC3E}">
        <p14:creationId xmlns:p14="http://schemas.microsoft.com/office/powerpoint/2010/main" val="2719602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FBD970-3F4F-49AA-BDC4-E4EF5ADA9E3E}" type="datetimeFigureOut">
              <a:rPr lang="ru-RU" smtClean="0"/>
              <a:t>26.10.2016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DA9E32-C233-40B3-BFF6-51A451A655A9}" type="slidenum">
              <a:rPr lang="ru-RU" smtClean="0"/>
              <a:t>‹#›</a:t>
            </a:fld>
            <a:endParaRPr lang="ru-RU"/>
          </a:p>
        </p:txBody>
      </p:sp>
    </p:spTree>
    <p:extLst>
      <p:ext uri="{BB962C8B-B14F-4D97-AF65-F5344CB8AC3E}">
        <p14:creationId xmlns:p14="http://schemas.microsoft.com/office/powerpoint/2010/main" val="1304342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7FBD970-3F4F-49AA-BDC4-E4EF5ADA9E3E}" type="datetimeFigureOut">
              <a:rPr lang="ru-RU" smtClean="0"/>
              <a:t>26.10.2016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DA9E32-C233-40B3-BFF6-51A451A655A9}" type="slidenum">
              <a:rPr lang="ru-RU" smtClean="0"/>
              <a:t>‹#›</a:t>
            </a:fld>
            <a:endParaRPr lang="ru-RU"/>
          </a:p>
        </p:txBody>
      </p:sp>
    </p:spTree>
    <p:extLst>
      <p:ext uri="{BB962C8B-B14F-4D97-AF65-F5344CB8AC3E}">
        <p14:creationId xmlns:p14="http://schemas.microsoft.com/office/powerpoint/2010/main" val="3396596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7FBD970-3F4F-49AA-BDC4-E4EF5ADA9E3E}" type="datetimeFigureOut">
              <a:rPr lang="ru-RU" smtClean="0"/>
              <a:t>26.10.2016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DA9E32-C233-40B3-BFF6-51A451A655A9}" type="slidenum">
              <a:rPr lang="ru-RU" smtClean="0"/>
              <a:t>‹#›</a:t>
            </a:fld>
            <a:endParaRPr lang="ru-RU"/>
          </a:p>
        </p:txBody>
      </p:sp>
    </p:spTree>
    <p:extLst>
      <p:ext uri="{BB962C8B-B14F-4D97-AF65-F5344CB8AC3E}">
        <p14:creationId xmlns:p14="http://schemas.microsoft.com/office/powerpoint/2010/main" val="870487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7FBD970-3F4F-49AA-BDC4-E4EF5ADA9E3E}" type="datetimeFigureOut">
              <a:rPr lang="ru-RU" smtClean="0"/>
              <a:t>26.10.2016</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20DA9E32-C233-40B3-BFF6-51A451A655A9}" type="slidenum">
              <a:rPr lang="ru-RU" smtClean="0"/>
              <a:t>‹#›</a:t>
            </a:fld>
            <a:endParaRPr lang="ru-RU"/>
          </a:p>
        </p:txBody>
      </p:sp>
    </p:spTree>
    <p:extLst>
      <p:ext uri="{BB962C8B-B14F-4D97-AF65-F5344CB8AC3E}">
        <p14:creationId xmlns:p14="http://schemas.microsoft.com/office/powerpoint/2010/main" val="3365192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27836" y="1635773"/>
            <a:ext cx="4340835" cy="921113"/>
          </a:xfrm>
        </p:spPr>
        <p:txBody>
          <a:bodyPr/>
          <a:lstStyle/>
          <a:p>
            <a:pPr algn="ctr"/>
            <a:r>
              <a:rPr lang="ru-RU" dirty="0" smtClean="0"/>
              <a:t>Поль Сезанн</a:t>
            </a:r>
            <a:endParaRPr lang="ru-RU" dirty="0"/>
          </a:p>
        </p:txBody>
      </p:sp>
      <p:sp>
        <p:nvSpPr>
          <p:cNvPr id="3" name="Подзаголовок 2"/>
          <p:cNvSpPr>
            <a:spLocks noGrp="1"/>
          </p:cNvSpPr>
          <p:nvPr>
            <p:ph type="subTitle" idx="1"/>
          </p:nvPr>
        </p:nvSpPr>
        <p:spPr>
          <a:xfrm>
            <a:off x="1514271" y="2878859"/>
            <a:ext cx="3167964" cy="3074074"/>
          </a:xfrm>
        </p:spPr>
        <p:txBody>
          <a:bodyPr>
            <a:normAutofit/>
          </a:bodyPr>
          <a:lstStyle/>
          <a:p>
            <a:pPr algn="ctr"/>
            <a:r>
              <a:rPr lang="ru-RU" dirty="0" smtClean="0"/>
              <a:t>1839—1906</a:t>
            </a:r>
          </a:p>
          <a:p>
            <a:pPr algn="ctr"/>
            <a:r>
              <a:rPr lang="ru-RU" dirty="0" smtClean="0"/>
              <a:t>Жизнь и искусство</a:t>
            </a:r>
          </a:p>
          <a:p>
            <a:pPr algn="ctr"/>
            <a:endParaRPr lang="ru-RU" dirty="0"/>
          </a:p>
          <a:p>
            <a:pPr algn="ctr"/>
            <a:r>
              <a:rPr lang="ru-RU" sz="2000" dirty="0" smtClean="0"/>
              <a:t>Подготовлено Борисовой Миленой</a:t>
            </a:r>
          </a:p>
        </p:txBody>
      </p:sp>
      <p:pic>
        <p:nvPicPr>
          <p:cNvPr id="4" name="Рисунок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646043" y="1142467"/>
            <a:ext cx="4283567" cy="5454409"/>
          </a:xfrm>
          <a:prstGeom prst="rect">
            <a:avLst/>
          </a:prstGeom>
        </p:spPr>
      </p:pic>
    </p:spTree>
    <p:extLst>
      <p:ext uri="{BB962C8B-B14F-4D97-AF65-F5344CB8AC3E}">
        <p14:creationId xmlns:p14="http://schemas.microsoft.com/office/powerpoint/2010/main" val="1195824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0456" y="609600"/>
            <a:ext cx="9003546" cy="755561"/>
          </a:xfrm>
        </p:spPr>
        <p:txBody>
          <a:bodyPr/>
          <a:lstStyle/>
          <a:p>
            <a:r>
              <a:rPr lang="ru-RU" dirty="0" smtClean="0"/>
              <a:t>Итоги творчества:</a:t>
            </a:r>
            <a:endParaRPr lang="ru-RU" dirty="0"/>
          </a:p>
        </p:txBody>
      </p:sp>
      <p:sp>
        <p:nvSpPr>
          <p:cNvPr id="3" name="Объект 2"/>
          <p:cNvSpPr>
            <a:spLocks noGrp="1"/>
          </p:cNvSpPr>
          <p:nvPr>
            <p:ph idx="1"/>
          </p:nvPr>
        </p:nvSpPr>
        <p:spPr>
          <a:xfrm>
            <a:off x="270456" y="1584100"/>
            <a:ext cx="9350062" cy="5138671"/>
          </a:xfrm>
        </p:spPr>
        <p:txBody>
          <a:bodyPr>
            <a:normAutofit fontScale="92500" lnSpcReduction="10000"/>
          </a:bodyPr>
          <a:lstStyle/>
          <a:p>
            <a:pPr marL="0" indent="0">
              <a:buNone/>
            </a:pPr>
            <a:r>
              <a:rPr lang="ru-RU" dirty="0"/>
              <a:t>Если итоги творчества осмысливать в рамках не общеевропейской, а именно французской художественной традиции, то можно сказать, что Сезанн стремился и смог соединить в своём творчестве две ведущие французские традиции: классицизм и романтизм, интеллект и страсть, уравновешенность и порыв, гармонию и кипение чувств.</a:t>
            </a:r>
          </a:p>
          <a:p>
            <a:pPr marL="0" indent="0">
              <a:buNone/>
            </a:pPr>
            <a:r>
              <a:rPr lang="ru-RU" dirty="0"/>
              <a:t>В истории искусства именно плодотворность попыток Сезанна создать новый большой стиль, а не сам стиль Сезанна как художественный канон, составила его славу. Это тем более верно, что из работ Сезанна можно делать для себя самые разные художественные выводы. Они многомерны, что само по себе свойственно многим выдающимся работам разных эпох, но многомерность в эпоху свободных художественных поисков приобретает особенный смысл. Каждый может взять для себя из работ Сезанна то, что хочет, а не то, что диктовал раньше художественный канон. Именно поэтому творчество Сезанна остаётся своеобразной «художественной кладовой» для современных художников.</a:t>
            </a:r>
          </a:p>
          <a:p>
            <a:pPr marL="0" indent="0">
              <a:buNone/>
            </a:pPr>
            <a:r>
              <a:rPr lang="ru-RU" dirty="0"/>
              <a:t>Главное при восприятии картин Сезанна — не поддаться соблазну выстроить на их основе какую-либо теорию, художественную или философскую. У самого Сезанна никаких теорий никогда не было. Суть своего подхода он как раз и определял, как отсутствие любого теоретического посредничества между художником и природой вещей. Прямой взгляд, прямое впитывание и передача ответа природы на полотне были для него естественным подходом к живописи, которую Сезанн считал способом непосредственного соприкосновения с истиной, не укладывающейся в рамки мыслей и слов.</a:t>
            </a:r>
          </a:p>
          <a:p>
            <a:pPr marL="0" indent="0">
              <a:buNone/>
            </a:pPr>
            <a:endParaRPr lang="ru-RU" dirty="0"/>
          </a:p>
        </p:txBody>
      </p:sp>
    </p:spTree>
    <p:extLst>
      <p:ext uri="{BB962C8B-B14F-4D97-AF65-F5344CB8AC3E}">
        <p14:creationId xmlns:p14="http://schemas.microsoft.com/office/powerpoint/2010/main" val="34559912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55561"/>
          </a:xfrm>
        </p:spPr>
        <p:txBody>
          <a:bodyPr/>
          <a:lstStyle/>
          <a:p>
            <a:r>
              <a:rPr lang="ru-RU" dirty="0" smtClean="0"/>
              <a:t>Творческий стиль:</a:t>
            </a:r>
            <a:endParaRPr lang="ru-RU" dirty="0"/>
          </a:p>
        </p:txBody>
      </p:sp>
      <p:sp>
        <p:nvSpPr>
          <p:cNvPr id="3" name="Объект 2"/>
          <p:cNvSpPr>
            <a:spLocks noGrp="1"/>
          </p:cNvSpPr>
          <p:nvPr>
            <p:ph idx="1"/>
          </p:nvPr>
        </p:nvSpPr>
        <p:spPr>
          <a:xfrm>
            <a:off x="677334" y="1584101"/>
            <a:ext cx="8596668" cy="4855336"/>
          </a:xfrm>
        </p:spPr>
        <p:txBody>
          <a:bodyPr/>
          <a:lstStyle/>
          <a:p>
            <a:pPr marL="0" indent="0">
              <a:buNone/>
            </a:pPr>
            <a:r>
              <a:rPr lang="ru-RU" dirty="0"/>
              <a:t>Для ранних работ характерны мрачные сцены, темперамент, смена настроения.  Если говорить о сюжете, то он близок к романтическому направлению</a:t>
            </a:r>
            <a:r>
              <a:rPr lang="ru-RU" dirty="0" smtClean="0"/>
              <a:t>.</a:t>
            </a:r>
          </a:p>
          <a:p>
            <a:pPr marL="0" indent="0">
              <a:buNone/>
            </a:pPr>
            <a:r>
              <a:rPr lang="ru-RU" dirty="0"/>
              <a:t>Если проанализировать работы зрелого и позднего периода, то складывается впечатление, что неуверенность в художнике отступила на второй план. Он понял, что противоречия, которые его окружали, возникли не из-за того, что он не понимал мир, а из-за того, что мир слишком сложен для понимания его человеком.</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14980" y="3888347"/>
            <a:ext cx="3588108" cy="2870486"/>
          </a:xfrm>
          <a:prstGeom prst="rect">
            <a:avLst/>
          </a:prstGeom>
        </p:spPr>
      </p:pic>
      <p:sp>
        <p:nvSpPr>
          <p:cNvPr id="5" name="TextBox 4"/>
          <p:cNvSpPr txBox="1"/>
          <p:nvPr/>
        </p:nvSpPr>
        <p:spPr>
          <a:xfrm>
            <a:off x="1262130" y="5000424"/>
            <a:ext cx="2936383" cy="646331"/>
          </a:xfrm>
          <a:prstGeom prst="rect">
            <a:avLst/>
          </a:prstGeom>
          <a:noFill/>
        </p:spPr>
        <p:txBody>
          <a:bodyPr wrap="square" rtlCol="0">
            <a:spAutoFit/>
          </a:bodyPr>
          <a:lstStyle/>
          <a:p>
            <a:pPr algn="ctr"/>
            <a:r>
              <a:rPr lang="en-US" dirty="0" smtClean="0">
                <a:solidFill>
                  <a:schemeClr val="tx1">
                    <a:lumMod val="75000"/>
                    <a:lumOff val="25000"/>
                  </a:schemeClr>
                </a:solidFill>
              </a:rPr>
              <a:t>“</a:t>
            </a:r>
            <a:r>
              <a:rPr lang="ru-RU" dirty="0" smtClean="0">
                <a:solidFill>
                  <a:schemeClr val="tx1">
                    <a:lumMod val="75000"/>
                    <a:lumOff val="25000"/>
                  </a:schemeClr>
                </a:solidFill>
              </a:rPr>
              <a:t>Дорога </a:t>
            </a:r>
            <a:r>
              <a:rPr lang="ru-RU" dirty="0">
                <a:solidFill>
                  <a:schemeClr val="tx1">
                    <a:lumMod val="75000"/>
                    <a:lumOff val="25000"/>
                  </a:schemeClr>
                </a:solidFill>
              </a:rPr>
              <a:t>с горой </a:t>
            </a:r>
            <a:r>
              <a:rPr lang="ru-RU" dirty="0" err="1" smtClean="0">
                <a:solidFill>
                  <a:schemeClr val="tx1">
                    <a:lumMod val="75000"/>
                    <a:lumOff val="25000"/>
                  </a:schemeClr>
                </a:solidFill>
              </a:rPr>
              <a:t>Сент-Виктуар</a:t>
            </a:r>
            <a:r>
              <a:rPr lang="en-US" dirty="0" smtClean="0">
                <a:solidFill>
                  <a:schemeClr val="tx1">
                    <a:lumMod val="75000"/>
                    <a:lumOff val="25000"/>
                  </a:schemeClr>
                </a:solidFill>
              </a:rPr>
              <a:t>”</a:t>
            </a:r>
            <a:r>
              <a:rPr lang="ru-RU" dirty="0" smtClean="0">
                <a:solidFill>
                  <a:schemeClr val="tx1">
                    <a:lumMod val="75000"/>
                    <a:lumOff val="25000"/>
                  </a:schemeClr>
                </a:solidFill>
              </a:rPr>
              <a:t> 1870</a:t>
            </a:r>
            <a:endParaRPr lang="ru-RU" dirty="0">
              <a:solidFill>
                <a:schemeClr val="tx1">
                  <a:lumMod val="75000"/>
                  <a:lumOff val="25000"/>
                </a:schemeClr>
              </a:solidFill>
            </a:endParaRPr>
          </a:p>
        </p:txBody>
      </p:sp>
    </p:spTree>
    <p:extLst>
      <p:ext uri="{BB962C8B-B14F-4D97-AF65-F5344CB8AC3E}">
        <p14:creationId xmlns:p14="http://schemas.microsoft.com/office/powerpoint/2010/main" val="1151476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55561"/>
          </a:xfrm>
        </p:spPr>
        <p:txBody>
          <a:bodyPr/>
          <a:lstStyle/>
          <a:p>
            <a:r>
              <a:rPr lang="ru-RU" dirty="0" smtClean="0"/>
              <a:t>Творческий стиль:</a:t>
            </a:r>
            <a:endParaRPr lang="ru-RU" dirty="0"/>
          </a:p>
        </p:txBody>
      </p:sp>
      <p:sp>
        <p:nvSpPr>
          <p:cNvPr id="3" name="Объект 2"/>
          <p:cNvSpPr>
            <a:spLocks noGrp="1"/>
          </p:cNvSpPr>
          <p:nvPr>
            <p:ph idx="1"/>
          </p:nvPr>
        </p:nvSpPr>
        <p:spPr>
          <a:xfrm>
            <a:off x="677334" y="1584100"/>
            <a:ext cx="5208311" cy="5138671"/>
          </a:xfrm>
        </p:spPr>
        <p:txBody>
          <a:bodyPr>
            <a:normAutofit/>
          </a:bodyPr>
          <a:lstStyle/>
          <a:p>
            <a:pPr marL="0" indent="0">
              <a:buNone/>
            </a:pPr>
            <a:r>
              <a:rPr lang="ru-RU" dirty="0"/>
              <a:t>Для творчества художника характерно совмещение классики и современности</a:t>
            </a:r>
            <a:r>
              <a:rPr lang="ru-RU" dirty="0" smtClean="0"/>
              <a:t>.</a:t>
            </a:r>
          </a:p>
          <a:p>
            <a:pPr marL="0" indent="0">
              <a:buNone/>
            </a:pPr>
            <a:r>
              <a:rPr lang="ru-RU" dirty="0"/>
              <a:t>Сезанн стал родоначальником живописи форм в европейском искусстве, одним из направлений которой вскоре после Сезанна был кубизм. Но кубизм, даже в лице Пикассо, оказался беднее по своему содержанию живописи Сезанна, потому что утратил те чисто живописные качества, богатство цвета, многослойное письмо, которого добился Сезанн в результате упорного труда. К тому же кубизм для Пикассо был лишь этапом, сознательным экспериментом, художественной игрой, а не поиском основ бытия, поэтому и внутреннее содержание работ Пикассо эпохи кубизма намного беднее содержательности лучших работ Сезанна.</a:t>
            </a:r>
            <a:endParaRPr lang="ru-RU" dirty="0"/>
          </a:p>
        </p:txBody>
      </p:sp>
      <p:sp>
        <p:nvSpPr>
          <p:cNvPr id="4" name="TextBox 3"/>
          <p:cNvSpPr txBox="1"/>
          <p:nvPr/>
        </p:nvSpPr>
        <p:spPr>
          <a:xfrm>
            <a:off x="6337619" y="5396248"/>
            <a:ext cx="2936383" cy="646331"/>
          </a:xfrm>
          <a:prstGeom prst="rect">
            <a:avLst/>
          </a:prstGeom>
          <a:noFill/>
        </p:spPr>
        <p:txBody>
          <a:bodyPr wrap="square" rtlCol="0">
            <a:spAutoFit/>
          </a:bodyPr>
          <a:lstStyle/>
          <a:p>
            <a:r>
              <a:rPr lang="en-US" dirty="0" smtClean="0">
                <a:solidFill>
                  <a:schemeClr val="tx1">
                    <a:lumMod val="75000"/>
                    <a:lumOff val="25000"/>
                  </a:schemeClr>
                </a:solidFill>
              </a:rPr>
              <a:t>“</a:t>
            </a:r>
            <a:r>
              <a:rPr lang="ru-RU" dirty="0" smtClean="0">
                <a:solidFill>
                  <a:schemeClr val="tx1">
                    <a:lumMod val="75000"/>
                    <a:lumOff val="25000"/>
                  </a:schemeClr>
                </a:solidFill>
              </a:rPr>
              <a:t>Натюрморт </a:t>
            </a:r>
            <a:r>
              <a:rPr lang="ru-RU" dirty="0">
                <a:solidFill>
                  <a:schemeClr val="tx1">
                    <a:lumMod val="75000"/>
                    <a:lumOff val="25000"/>
                  </a:schemeClr>
                </a:solidFill>
              </a:rPr>
              <a:t>с корзиной </a:t>
            </a:r>
            <a:r>
              <a:rPr lang="ru-RU" dirty="0" smtClean="0">
                <a:solidFill>
                  <a:schemeClr val="tx1">
                    <a:lumMod val="75000"/>
                    <a:lumOff val="25000"/>
                  </a:schemeClr>
                </a:solidFill>
              </a:rPr>
              <a:t>яблок</a:t>
            </a:r>
            <a:r>
              <a:rPr lang="en-US" dirty="0" smtClean="0">
                <a:solidFill>
                  <a:schemeClr val="tx1">
                    <a:lumMod val="75000"/>
                    <a:lumOff val="25000"/>
                  </a:schemeClr>
                </a:solidFill>
              </a:rPr>
              <a:t>”</a:t>
            </a:r>
            <a:r>
              <a:rPr lang="ru-RU" dirty="0" smtClean="0">
                <a:solidFill>
                  <a:schemeClr val="tx1">
                    <a:lumMod val="75000"/>
                    <a:lumOff val="25000"/>
                  </a:schemeClr>
                </a:solidFill>
              </a:rPr>
              <a:t> 1895</a:t>
            </a:r>
            <a:endParaRPr lang="ru-RU" dirty="0">
              <a:solidFill>
                <a:schemeClr val="tx1">
                  <a:lumMod val="75000"/>
                  <a:lumOff val="25000"/>
                </a:schemeClr>
              </a:solidFill>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0519" y="1841679"/>
            <a:ext cx="4272120" cy="3374265"/>
          </a:xfrm>
          <a:prstGeom prst="rect">
            <a:avLst/>
          </a:prstGeom>
        </p:spPr>
      </p:pic>
    </p:spTree>
    <p:extLst>
      <p:ext uri="{BB962C8B-B14F-4D97-AF65-F5344CB8AC3E}">
        <p14:creationId xmlns:p14="http://schemas.microsoft.com/office/powerpoint/2010/main" val="1572892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55561"/>
          </a:xfrm>
        </p:spPr>
        <p:txBody>
          <a:bodyPr>
            <a:normAutofit fontScale="90000"/>
          </a:bodyPr>
          <a:lstStyle/>
          <a:p>
            <a:r>
              <a:rPr lang="ru-RU" dirty="0"/>
              <a:t>Создание нового стиля в </a:t>
            </a:r>
            <a:r>
              <a:rPr lang="ru-RU" dirty="0" smtClean="0"/>
              <a:t>искусстве:</a:t>
            </a:r>
            <a:r>
              <a:rPr lang="ru-RU" dirty="0"/>
              <a:t/>
            </a:r>
            <a:br>
              <a:rPr lang="ru-RU" dirty="0"/>
            </a:br>
            <a:endParaRPr lang="ru-RU" dirty="0"/>
          </a:p>
        </p:txBody>
      </p:sp>
      <p:sp>
        <p:nvSpPr>
          <p:cNvPr id="3" name="Объект 2"/>
          <p:cNvSpPr>
            <a:spLocks noGrp="1"/>
          </p:cNvSpPr>
          <p:nvPr>
            <p:ph idx="1"/>
          </p:nvPr>
        </p:nvSpPr>
        <p:spPr>
          <a:xfrm>
            <a:off x="677334" y="1635617"/>
            <a:ext cx="8209089" cy="4855336"/>
          </a:xfrm>
        </p:spPr>
        <p:txBody>
          <a:bodyPr>
            <a:normAutofit/>
          </a:bodyPr>
          <a:lstStyle/>
          <a:p>
            <a:pPr marL="0" indent="0">
              <a:buNone/>
            </a:pPr>
            <a:r>
              <a:rPr lang="ru-RU" dirty="0"/>
              <a:t>Большинство картин раннего и зрелого периода написано маслом, которым художник отдавал предпочтение в  этот период. Чуть позже Сезанн начал уделять внимание акварели, приемы работы с которой перенес в масляную живопись – перестал предварительно грунтовать холсты, как результат – работы стали облегченный, создается впечатление, что они подсвечиваются с внутренней стороны. Из цветов художник предпочитал зеленый, голубой  и охристый – благодаря именно этим цветам он достигал желаемого результата</a:t>
            </a:r>
            <a:r>
              <a:rPr lang="ru-RU" dirty="0" smtClean="0"/>
              <a:t>.</a:t>
            </a:r>
          </a:p>
          <a:p>
            <a:pPr marL="0" indent="0">
              <a:buNone/>
            </a:pPr>
            <a:r>
              <a:rPr lang="ru-RU" dirty="0"/>
              <a:t>Творчество французского художника Поля Сезанна оказало огромное влияние, как на искусство Франции, так и на мировое искусство. Сезанн был одним из первых художников Франции, который стремился соединить  в своих картинах традиции двух эпох – классицизма и романтизма. В своем творчестве он не стремился искать собственный стиль, Сезанн мыслил шире – он стремился создать новый стиль в искусстве – и он положил ему начало своим творчеством.</a:t>
            </a:r>
          </a:p>
          <a:p>
            <a:pPr marL="0" indent="0">
              <a:buNone/>
            </a:pPr>
            <a:endParaRPr lang="ru-RU" dirty="0"/>
          </a:p>
        </p:txBody>
      </p:sp>
    </p:spTree>
    <p:extLst>
      <p:ext uri="{BB962C8B-B14F-4D97-AF65-F5344CB8AC3E}">
        <p14:creationId xmlns:p14="http://schemas.microsoft.com/office/powerpoint/2010/main" val="16986432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55561"/>
          </a:xfrm>
        </p:spPr>
        <p:txBody>
          <a:bodyPr/>
          <a:lstStyle/>
          <a:p>
            <a:pPr algn="ctr"/>
            <a:r>
              <a:rPr lang="ru-RU" dirty="0" smtClean="0"/>
              <a:t>Гора </a:t>
            </a:r>
            <a:r>
              <a:rPr lang="ru-RU" dirty="0" err="1" smtClean="0"/>
              <a:t>Сент-Виктуар</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85254" y="1584325"/>
            <a:ext cx="5981529" cy="4854575"/>
          </a:xfrm>
        </p:spPr>
      </p:pic>
    </p:spTree>
    <p:extLst>
      <p:ext uri="{BB962C8B-B14F-4D97-AF65-F5344CB8AC3E}">
        <p14:creationId xmlns:p14="http://schemas.microsoft.com/office/powerpoint/2010/main" val="17293374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55561"/>
          </a:xfrm>
        </p:spPr>
        <p:txBody>
          <a:bodyPr>
            <a:normAutofit/>
          </a:bodyPr>
          <a:lstStyle/>
          <a:p>
            <a:pPr algn="ctr"/>
            <a:r>
              <a:rPr lang="ru-RU" dirty="0" smtClean="0"/>
              <a:t>«Пьеро и Арлекин» 1888</a:t>
            </a:r>
            <a:endParaRPr lang="ru-RU" b="1"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39052" y="1584325"/>
            <a:ext cx="3873934" cy="4854575"/>
          </a:xfrm>
        </p:spPr>
      </p:pic>
    </p:spTree>
    <p:extLst>
      <p:ext uri="{BB962C8B-B14F-4D97-AF65-F5344CB8AC3E}">
        <p14:creationId xmlns:p14="http://schemas.microsoft.com/office/powerpoint/2010/main" val="31132585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«Молодая итальянка</a:t>
            </a:r>
            <a:r>
              <a:rPr lang="ru-RU" dirty="0" smtClean="0"/>
              <a:t>» </a:t>
            </a:r>
            <a:r>
              <a:rPr lang="ru-RU" dirty="0"/>
              <a:t>1896</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86246" y="1696948"/>
            <a:ext cx="3778844" cy="4875929"/>
          </a:xfrm>
        </p:spPr>
      </p:pic>
    </p:spTree>
    <p:extLst>
      <p:ext uri="{BB962C8B-B14F-4D97-AF65-F5344CB8AC3E}">
        <p14:creationId xmlns:p14="http://schemas.microsoft.com/office/powerpoint/2010/main" val="1000434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652530"/>
          </a:xfrm>
        </p:spPr>
        <p:txBody>
          <a:bodyPr/>
          <a:lstStyle/>
          <a:p>
            <a:r>
              <a:rPr lang="ru-RU" dirty="0" smtClean="0"/>
              <a:t>Краткая биография:</a:t>
            </a:r>
            <a:endParaRPr lang="ru-RU" dirty="0"/>
          </a:p>
        </p:txBody>
      </p:sp>
      <p:sp>
        <p:nvSpPr>
          <p:cNvPr id="3" name="Объект 2"/>
          <p:cNvSpPr>
            <a:spLocks noGrp="1"/>
          </p:cNvSpPr>
          <p:nvPr>
            <p:ph sz="half" idx="1"/>
          </p:nvPr>
        </p:nvSpPr>
        <p:spPr>
          <a:xfrm>
            <a:off x="355363" y="1542402"/>
            <a:ext cx="9677280" cy="5090217"/>
          </a:xfrm>
        </p:spPr>
        <p:txBody>
          <a:bodyPr>
            <a:normAutofit fontScale="92500" lnSpcReduction="20000"/>
          </a:bodyPr>
          <a:lstStyle/>
          <a:p>
            <a:pPr marL="0" indent="0">
              <a:buNone/>
            </a:pPr>
            <a:r>
              <a:rPr lang="ru-RU" dirty="0"/>
              <a:t>Поль Сезанн родился 19 января 1839 года в Экс-ан-Прованс, небольшом городке на юге Франции, в 15 милях к северу от Марселя. Отец будущего художника, Луи-Огюст Сезанн, занимался производством и продажей фетровых шляп, а в 1848 году стал совладельцем единственного в городе банка. С матерью Поля, Элизабет </a:t>
            </a:r>
            <a:r>
              <a:rPr lang="ru-RU" dirty="0" err="1"/>
              <a:t>Обер</a:t>
            </a:r>
            <a:r>
              <a:rPr lang="ru-RU" dirty="0"/>
              <a:t>, он обвенчался лишь в 1844 году, когда маленькому Полю исполнилось пять лет. У Поля были две сестры - Мари (родилась в 1841 году) и Роза (родилась в 1854 году).</a:t>
            </a:r>
            <a:r>
              <a:rPr lang="ru-RU" dirty="0"/>
              <a:t/>
            </a:r>
            <a:br>
              <a:rPr lang="ru-RU" dirty="0"/>
            </a:br>
            <a:r>
              <a:rPr lang="ru-RU" dirty="0"/>
              <a:t>Поль рос очень воспитанным ребенком, неплохо учился. Одного из его ближайших школьных друзей звали Эмилем Золя ему предстояло стать известнейшим писателем. В 1858 году Сезанн начал ходить в местную школу рисования. Однако Луи-Огюст, не желавший видеть своего сына художником, настоял на том, чтобы Поль обучался праву. Увидев, насколько неохотно тот подчиняется его воле, отец все-таки отпустил его в Париж изучать живопись и даже назначил ему скромное содержание. Это произошло в 1861 году.</a:t>
            </a:r>
            <a:r>
              <a:rPr lang="ru-RU" dirty="0"/>
              <a:t/>
            </a:r>
            <a:br>
              <a:rPr lang="ru-RU" dirty="0"/>
            </a:br>
            <a:r>
              <a:rPr lang="ru-RU" dirty="0"/>
              <a:t>В Париже Сезанн стал заниматься в Академии </a:t>
            </a:r>
            <a:r>
              <a:rPr lang="ru-RU" dirty="0" err="1"/>
              <a:t>Сюиса</a:t>
            </a:r>
            <a:r>
              <a:rPr lang="ru-RU" dirty="0"/>
              <a:t> (названной так по фамилии основателя), куда мог поступить каждый, заплатив небольшой взнос за натуру и накладные расходы. В то время рисунки Сезанна были настолько же энергичными, насколько неуклюжими, - они не раз становились объектом насмешек со стороны других начинающих художников.</a:t>
            </a:r>
            <a:r>
              <a:rPr lang="ru-RU" dirty="0"/>
              <a:t/>
            </a:r>
            <a:br>
              <a:rPr lang="ru-RU" dirty="0"/>
            </a:br>
            <a:r>
              <a:rPr lang="ru-RU" dirty="0"/>
              <a:t>Поль держался очень застенчиво и ни с кем не заводил близкого знакомства. По счастью, его талант сумел рассмотреть </a:t>
            </a:r>
            <a:r>
              <a:rPr lang="ru-RU" dirty="0" err="1"/>
              <a:t>Камиль</a:t>
            </a:r>
            <a:r>
              <a:rPr lang="ru-RU" dirty="0"/>
              <a:t> </a:t>
            </a:r>
            <a:r>
              <a:rPr lang="ru-RU" dirty="0" err="1"/>
              <a:t>Писсарро</a:t>
            </a:r>
            <a:r>
              <a:rPr lang="ru-RU" dirty="0"/>
              <a:t>, один из «отцов» импрессионизма. Другим человеком, поддержавшим юношу в Париже, был Эмиль Золя, перебравшийся сюда еще в 1858 году. И все же спустя несколько месяцев Сезанн, терзаемый страхами и сомнениями, покинул Париж и возвратился в родной Экс, чтобы поступить на службу в банк своего отца.</a:t>
            </a:r>
            <a:endParaRPr lang="ru-RU" dirty="0"/>
          </a:p>
        </p:txBody>
      </p:sp>
    </p:spTree>
    <p:extLst>
      <p:ext uri="{BB962C8B-B14F-4D97-AF65-F5344CB8AC3E}">
        <p14:creationId xmlns:p14="http://schemas.microsoft.com/office/powerpoint/2010/main" val="1986335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73995"/>
            <a:ext cx="8596668" cy="781318"/>
          </a:xfrm>
        </p:spPr>
        <p:txBody>
          <a:bodyPr/>
          <a:lstStyle/>
          <a:p>
            <a:r>
              <a:rPr lang="ru-RU" dirty="0" smtClean="0"/>
              <a:t>Биография:</a:t>
            </a:r>
            <a:endParaRPr lang="ru-RU" dirty="0"/>
          </a:p>
        </p:txBody>
      </p:sp>
      <p:sp>
        <p:nvSpPr>
          <p:cNvPr id="3" name="Объект 2"/>
          <p:cNvSpPr>
            <a:spLocks noGrp="1"/>
          </p:cNvSpPr>
          <p:nvPr>
            <p:ph idx="1"/>
          </p:nvPr>
        </p:nvSpPr>
        <p:spPr>
          <a:xfrm>
            <a:off x="677334" y="1593918"/>
            <a:ext cx="4062091" cy="5012944"/>
          </a:xfrm>
        </p:spPr>
        <p:txBody>
          <a:bodyPr>
            <a:normAutofit/>
          </a:bodyPr>
          <a:lstStyle/>
          <a:p>
            <a:pPr marL="0" indent="0">
              <a:buNone/>
            </a:pPr>
            <a:r>
              <a:rPr lang="ru-RU" dirty="0"/>
              <a:t>Томясь банковской службой, Сезанн вскоре вернулся к своей мечте - стать художником. В ноябре 1862 года - он снова в Париже. Чтобы успокоить отца, Поль предпринял попытку поступить в престижную Школу изящных искусств, но, провалившись, вернулся в Академию </a:t>
            </a:r>
            <a:r>
              <a:rPr lang="ru-RU" dirty="0" err="1"/>
              <a:t>Сюиса</a:t>
            </a:r>
            <a:r>
              <a:rPr lang="ru-RU" dirty="0"/>
              <a:t>. Спустя год он предложил несколько своих картин для официальной выставки в Салоне - все они были отвергнуты. Эта ситуация с грустным постоянством повторялась до 1882 года, когда одна из картин Сезанна все же попала в Салон.</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5773" y="1163392"/>
            <a:ext cx="3369435" cy="4312877"/>
          </a:xfrm>
          <a:prstGeom prst="rect">
            <a:avLst/>
          </a:prstGeom>
        </p:spPr>
      </p:pic>
      <p:sp>
        <p:nvSpPr>
          <p:cNvPr id="5" name="TextBox 4"/>
          <p:cNvSpPr txBox="1"/>
          <p:nvPr/>
        </p:nvSpPr>
        <p:spPr>
          <a:xfrm>
            <a:off x="5907376" y="5834130"/>
            <a:ext cx="2846231" cy="369332"/>
          </a:xfrm>
          <a:prstGeom prst="rect">
            <a:avLst/>
          </a:prstGeom>
          <a:noFill/>
        </p:spPr>
        <p:txBody>
          <a:bodyPr wrap="square" rtlCol="0">
            <a:spAutoFit/>
          </a:bodyPr>
          <a:lstStyle/>
          <a:p>
            <a:pPr algn="ctr"/>
            <a:r>
              <a:rPr lang="ru-RU" dirty="0" smtClean="0">
                <a:solidFill>
                  <a:schemeClr val="tx1">
                    <a:lumMod val="75000"/>
                    <a:lumOff val="25000"/>
                  </a:schemeClr>
                </a:solidFill>
              </a:rPr>
              <a:t>Автопортрет 1875</a:t>
            </a:r>
            <a:endParaRPr lang="ru-RU" dirty="0">
              <a:solidFill>
                <a:schemeClr val="tx1">
                  <a:lumMod val="75000"/>
                  <a:lumOff val="25000"/>
                </a:schemeClr>
              </a:solidFill>
            </a:endParaRPr>
          </a:p>
        </p:txBody>
      </p:sp>
    </p:spTree>
    <p:extLst>
      <p:ext uri="{BB962C8B-B14F-4D97-AF65-F5344CB8AC3E}">
        <p14:creationId xmlns:p14="http://schemas.microsoft.com/office/powerpoint/2010/main" val="378359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29803"/>
          </a:xfrm>
        </p:spPr>
        <p:txBody>
          <a:bodyPr/>
          <a:lstStyle/>
          <a:p>
            <a:r>
              <a:rPr lang="ru-RU" dirty="0" smtClean="0"/>
              <a:t>Биография и самоопределение:</a:t>
            </a:r>
            <a:endParaRPr lang="ru-RU" dirty="0"/>
          </a:p>
        </p:txBody>
      </p:sp>
      <p:sp>
        <p:nvSpPr>
          <p:cNvPr id="3" name="Объект 2"/>
          <p:cNvSpPr>
            <a:spLocks noGrp="1"/>
          </p:cNvSpPr>
          <p:nvPr>
            <p:ph idx="1"/>
          </p:nvPr>
        </p:nvSpPr>
        <p:spPr>
          <a:xfrm>
            <a:off x="677334" y="1339403"/>
            <a:ext cx="5517404" cy="5293217"/>
          </a:xfrm>
        </p:spPr>
        <p:txBody>
          <a:bodyPr>
            <a:normAutofit/>
          </a:bodyPr>
          <a:lstStyle/>
          <a:p>
            <a:pPr marL="0" indent="0">
              <a:buNone/>
            </a:pPr>
            <a:r>
              <a:rPr lang="ru-RU" dirty="0"/>
              <a:t>В 1869 году Сезанн познакомился и начал жить с Мари-</a:t>
            </a:r>
            <a:r>
              <a:rPr lang="ru-RU" dirty="0" err="1"/>
              <a:t>Ортанс</a:t>
            </a:r>
            <a:r>
              <a:rPr lang="ru-RU" dirty="0"/>
              <a:t> </a:t>
            </a:r>
            <a:r>
              <a:rPr lang="ru-RU" dirty="0" err="1"/>
              <a:t>Фике</a:t>
            </a:r>
            <a:r>
              <a:rPr lang="ru-RU" dirty="0" smtClean="0"/>
              <a:t>. </a:t>
            </a:r>
            <a:r>
              <a:rPr lang="ru-RU" dirty="0"/>
              <a:t> В 1872 году </a:t>
            </a:r>
            <a:r>
              <a:rPr lang="ru-RU" dirty="0" err="1"/>
              <a:t>Ортанс</a:t>
            </a:r>
            <a:r>
              <a:rPr lang="ru-RU" dirty="0"/>
              <a:t> родила Сезанну сына, названного тоже Полем. Вскоре художник решил оставить Париж. Он последовал совету </a:t>
            </a:r>
            <a:r>
              <a:rPr lang="ru-RU" dirty="0" err="1"/>
              <a:t>Писсарро</a:t>
            </a:r>
            <a:r>
              <a:rPr lang="ru-RU" dirty="0"/>
              <a:t> и перебрался с семьей в </a:t>
            </a:r>
            <a:r>
              <a:rPr lang="ru-RU" dirty="0" err="1" smtClean="0"/>
              <a:t>Понтуаз</a:t>
            </a:r>
            <a:r>
              <a:rPr lang="ru-RU" dirty="0" smtClean="0"/>
              <a:t>.</a:t>
            </a:r>
          </a:p>
          <a:p>
            <a:pPr marL="0" indent="0">
              <a:buNone/>
            </a:pPr>
            <a:r>
              <a:rPr lang="ru-RU" dirty="0"/>
              <a:t>В следующем году семья Сезаннов переехала в Овер, а еще через год вернулась в Париж. С этим коротким периодом странствий связан момент самоопределения Сезанна, как художника. Он </a:t>
            </a:r>
            <a:r>
              <a:rPr lang="ru-RU" dirty="0" smtClean="0"/>
              <a:t>стал </a:t>
            </a:r>
            <a:r>
              <a:rPr lang="ru-RU" dirty="0"/>
              <a:t>писать в импрессионистической манере. Сезанн принял участие в первой (1874) и третьей (1877) выставках импрессионистов. У художника появились первые поклонники, и среди них страстный коллекционер Виктор Шоке, который со временем собрал в своей коллекции 32 картины художника.</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4738" y="1916851"/>
            <a:ext cx="5116573" cy="3153088"/>
          </a:xfrm>
          <a:prstGeom prst="rect">
            <a:avLst/>
          </a:prstGeom>
        </p:spPr>
      </p:pic>
      <p:sp>
        <p:nvSpPr>
          <p:cNvPr id="5" name="TextBox 4"/>
          <p:cNvSpPr txBox="1"/>
          <p:nvPr/>
        </p:nvSpPr>
        <p:spPr>
          <a:xfrm>
            <a:off x="6273841" y="5647387"/>
            <a:ext cx="4958366" cy="656822"/>
          </a:xfrm>
          <a:prstGeom prst="rect">
            <a:avLst/>
          </a:prstGeom>
          <a:noFill/>
        </p:spPr>
        <p:txBody>
          <a:bodyPr wrap="square" rtlCol="0">
            <a:spAutoFit/>
          </a:bodyPr>
          <a:lstStyle/>
          <a:p>
            <a:pPr algn="ctr"/>
            <a:r>
              <a:rPr lang="ru-RU" dirty="0">
                <a:solidFill>
                  <a:schemeClr val="tx1">
                    <a:lumMod val="75000"/>
                    <a:lumOff val="25000"/>
                  </a:schemeClr>
                </a:solidFill>
              </a:rPr>
              <a:t>«Девушка у пианино» (Увертюра к «Тангейзеру</a:t>
            </a:r>
            <a:r>
              <a:rPr lang="ru-RU" dirty="0" smtClean="0">
                <a:solidFill>
                  <a:schemeClr val="tx1">
                    <a:lumMod val="75000"/>
                    <a:lumOff val="25000"/>
                  </a:schemeClr>
                </a:solidFill>
              </a:rPr>
              <a:t>») 1868</a:t>
            </a:r>
            <a:endParaRPr lang="ru-RU" dirty="0">
              <a:solidFill>
                <a:schemeClr val="tx1">
                  <a:lumMod val="75000"/>
                  <a:lumOff val="25000"/>
                </a:schemeClr>
              </a:solidFill>
            </a:endParaRPr>
          </a:p>
        </p:txBody>
      </p:sp>
    </p:spTree>
    <p:extLst>
      <p:ext uri="{BB962C8B-B14F-4D97-AF65-F5344CB8AC3E}">
        <p14:creationId xmlns:p14="http://schemas.microsoft.com/office/powerpoint/2010/main" val="3358989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42682"/>
          </a:xfrm>
        </p:spPr>
        <p:txBody>
          <a:bodyPr>
            <a:normAutofit/>
          </a:bodyPr>
          <a:lstStyle/>
          <a:p>
            <a:r>
              <a:rPr lang="ru-RU" dirty="0" smtClean="0"/>
              <a:t>Биография</a:t>
            </a:r>
            <a:endParaRPr lang="ru-RU" dirty="0"/>
          </a:p>
        </p:txBody>
      </p:sp>
      <p:sp>
        <p:nvSpPr>
          <p:cNvPr id="3" name="Объект 2"/>
          <p:cNvSpPr>
            <a:spLocks noGrp="1"/>
          </p:cNvSpPr>
          <p:nvPr>
            <p:ph idx="1"/>
          </p:nvPr>
        </p:nvSpPr>
        <p:spPr>
          <a:xfrm>
            <a:off x="677334" y="1545465"/>
            <a:ext cx="8596668" cy="5151549"/>
          </a:xfrm>
        </p:spPr>
        <p:txBody>
          <a:bodyPr/>
          <a:lstStyle/>
          <a:p>
            <a:pPr marL="0" indent="0">
              <a:buNone/>
            </a:pPr>
            <a:r>
              <a:rPr lang="ru-RU" dirty="0"/>
              <a:t>Часто навещая родителей в </a:t>
            </a:r>
            <a:r>
              <a:rPr lang="ru-RU" dirty="0" err="1"/>
              <a:t>Эксе</a:t>
            </a:r>
            <a:r>
              <a:rPr lang="ru-RU" dirty="0"/>
              <a:t>, Сезанн продолжал скрывать от отца правду об </a:t>
            </a:r>
            <a:r>
              <a:rPr lang="ru-RU" dirty="0" err="1"/>
              <a:t>Ортанс</a:t>
            </a:r>
            <a:r>
              <a:rPr lang="ru-RU" dirty="0"/>
              <a:t> и Поле-младшем. Мать же знала обо всем с самого начала и не раз тайно навещала обожаемого внука. Все открылось в 1878 году, когда Луи-Огюст вскрыл письмо жены, адресованное сыну. Поначалу он потребовал, чтобы Поль бросил свою семью, по тот категорически отказался сделать это - даже под угрозой лишиться финансовой поддержки. Подступила бедность. В это трудное время Сезанну подставил дружеское плечо Золя, уже ставший преуспевающим романистом.</a:t>
            </a:r>
            <a:r>
              <a:rPr lang="ru-RU" dirty="0"/>
              <a:t/>
            </a:r>
            <a:br>
              <a:rPr lang="ru-RU" dirty="0"/>
            </a:br>
            <a:r>
              <a:rPr lang="ru-RU" dirty="0"/>
              <a:t>В 1886 году эта дружба кончилась резким разрывом. Золя опубликовал роман «Творчество», главный герой которого, художник-неудачник, был списан с Сезанна. С тех пор Сезанн и Золя никогда больше не разговаривали и не виделись друг с другом.</a:t>
            </a:r>
            <a:r>
              <a:rPr lang="ru-RU" dirty="0"/>
              <a:t/>
            </a:r>
            <a:br>
              <a:rPr lang="ru-RU" dirty="0"/>
            </a:br>
            <a:r>
              <a:rPr lang="ru-RU" dirty="0"/>
              <a:t>В том же году Сезанн оформил свой брак с </a:t>
            </a:r>
            <a:r>
              <a:rPr lang="ru-RU" dirty="0" err="1"/>
              <a:t>Ортанс</a:t>
            </a:r>
            <a:r>
              <a:rPr lang="ru-RU" dirty="0"/>
              <a:t>. Церемония бракосочетания прошла в </a:t>
            </a:r>
            <a:r>
              <a:rPr lang="ru-RU" dirty="0" err="1"/>
              <a:t>Эксе</a:t>
            </a:r>
            <a:r>
              <a:rPr lang="ru-RU" dirty="0"/>
              <a:t>, и на ней присутствовал отец художника, что означало их примирение. А осенью Луи-Огюст умер, оставив сыну большое наследство. Сорокасемилетний Сезанн наконец-то получил возможность, не заботясь о хлебе насущном, безраздельно отдаться живописи.</a:t>
            </a:r>
            <a:endParaRPr lang="ru-RU" dirty="0"/>
          </a:p>
        </p:txBody>
      </p:sp>
    </p:spTree>
    <p:extLst>
      <p:ext uri="{BB962C8B-B14F-4D97-AF65-F5344CB8AC3E}">
        <p14:creationId xmlns:p14="http://schemas.microsoft.com/office/powerpoint/2010/main" val="2202005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55561"/>
          </a:xfrm>
        </p:spPr>
        <p:txBody>
          <a:bodyPr/>
          <a:lstStyle/>
          <a:p>
            <a:r>
              <a:rPr lang="ru-RU" dirty="0" smtClean="0"/>
              <a:t>Сезанн – художник:</a:t>
            </a:r>
            <a:endParaRPr lang="ru-RU" dirty="0"/>
          </a:p>
        </p:txBody>
      </p:sp>
      <p:sp>
        <p:nvSpPr>
          <p:cNvPr id="3" name="Объект 2"/>
          <p:cNvSpPr>
            <a:spLocks noGrp="1"/>
          </p:cNvSpPr>
          <p:nvPr>
            <p:ph idx="1"/>
          </p:nvPr>
        </p:nvSpPr>
        <p:spPr>
          <a:xfrm>
            <a:off x="677334" y="1584101"/>
            <a:ext cx="8596668" cy="4855336"/>
          </a:xfrm>
        </p:spPr>
        <p:txBody>
          <a:bodyPr>
            <a:normAutofit/>
          </a:bodyPr>
          <a:lstStyle/>
          <a:p>
            <a:pPr marL="0" indent="0">
              <a:buNone/>
            </a:pPr>
            <a:r>
              <a:rPr lang="ru-RU" dirty="0"/>
              <a:t>Последние 20 лет жизни Сезанн - прежде всего, художник.</a:t>
            </a:r>
            <a:r>
              <a:rPr lang="ru-RU" dirty="0"/>
              <a:t/>
            </a:r>
            <a:br>
              <a:rPr lang="ru-RU" dirty="0"/>
            </a:br>
            <a:r>
              <a:rPr lang="ru-RU" dirty="0"/>
              <a:t>Ничто больше его не отвлекало от искусства. Даже семья. Брак с </a:t>
            </a:r>
            <a:r>
              <a:rPr lang="ru-RU" dirty="0" err="1"/>
              <a:t>Ортанс</a:t>
            </a:r>
            <a:r>
              <a:rPr lang="ru-RU" dirty="0"/>
              <a:t> вскоре стал номинальным - по большей части, супруги жили теперь врозь: Поль в большом поместье отца </a:t>
            </a:r>
            <a:r>
              <a:rPr lang="ru-RU" dirty="0" err="1"/>
              <a:t>Жа</a:t>
            </a:r>
            <a:r>
              <a:rPr lang="ru-RU" dirty="0"/>
              <a:t> де </a:t>
            </a:r>
            <a:r>
              <a:rPr lang="ru-RU" dirty="0" err="1"/>
              <a:t>Буффан</a:t>
            </a:r>
            <a:r>
              <a:rPr lang="ru-RU" dirty="0"/>
              <a:t> </a:t>
            </a:r>
            <a:r>
              <a:rPr lang="ru-RU" dirty="0" smtClean="0"/>
              <a:t>на </a:t>
            </a:r>
            <a:r>
              <a:rPr lang="ru-RU" dirty="0"/>
              <a:t>западной окраине Экса, а </a:t>
            </a:r>
            <a:r>
              <a:rPr lang="ru-RU" dirty="0" err="1"/>
              <a:t>Ортанс</a:t>
            </a:r>
            <a:r>
              <a:rPr lang="ru-RU" dirty="0"/>
              <a:t> с сыном в Париже. </a:t>
            </a:r>
            <a:r>
              <a:rPr lang="ru-RU" dirty="0" smtClean="0"/>
              <a:t>Сезанн </a:t>
            </a:r>
            <a:r>
              <a:rPr lang="ru-RU" dirty="0"/>
              <a:t>часто навещал Париж, но за границы Франции не выезжал никогда, не считая короткой поездки в Швейцарию в 1890 году.</a:t>
            </a:r>
            <a:r>
              <a:rPr lang="ru-RU" dirty="0"/>
              <a:t/>
            </a:r>
            <a:br>
              <a:rPr lang="ru-RU" dirty="0"/>
            </a:br>
            <a:r>
              <a:rPr lang="ru-RU" dirty="0"/>
              <a:t>Из старых друзей крепкие связи Сезанн сохранил с Клодом Моне. Осенью 1894 года он посетил Моне в его доме, в </a:t>
            </a:r>
            <a:r>
              <a:rPr lang="ru-RU" dirty="0" err="1"/>
              <a:t>Живерни</a:t>
            </a:r>
            <a:r>
              <a:rPr lang="ru-RU" dirty="0"/>
              <a:t>, где познакомился, в частности, со скульптором Огюстом Роденом и американской художницей Мэри </a:t>
            </a:r>
            <a:r>
              <a:rPr lang="ru-RU" dirty="0" err="1"/>
              <a:t>Кэссет</a:t>
            </a:r>
            <a:r>
              <a:rPr lang="ru-RU" dirty="0"/>
              <a:t>. В одном из своих писем она назвала художника «медведем с нежным сердцем». Мэри писала, что поначалу опасалась Сезанна, но вскоре поняла, что «его внешность обманчива, и он совсем не такой свирепый, каким кажется па первый взгляд... На самом деле, это благороднейший человек, каких не часто встретить в наше время... Он подает пример отношения к другим, и сам относится с уважением даже к местной идиотке-горничной...»</a:t>
            </a:r>
            <a:endParaRPr lang="ru-RU" dirty="0"/>
          </a:p>
        </p:txBody>
      </p:sp>
    </p:spTree>
    <p:extLst>
      <p:ext uri="{BB962C8B-B14F-4D97-AF65-F5344CB8AC3E}">
        <p14:creationId xmlns:p14="http://schemas.microsoft.com/office/powerpoint/2010/main" val="23004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55561"/>
          </a:xfrm>
        </p:spPr>
        <p:txBody>
          <a:bodyPr/>
          <a:lstStyle/>
          <a:p>
            <a:r>
              <a:rPr lang="ru-RU" dirty="0" smtClean="0"/>
              <a:t>Признание:</a:t>
            </a:r>
            <a:endParaRPr lang="ru-RU" dirty="0"/>
          </a:p>
        </p:txBody>
      </p:sp>
      <p:sp>
        <p:nvSpPr>
          <p:cNvPr id="3" name="Объект 2"/>
          <p:cNvSpPr>
            <a:spLocks noGrp="1"/>
          </p:cNvSpPr>
          <p:nvPr>
            <p:ph idx="1"/>
          </p:nvPr>
        </p:nvSpPr>
        <p:spPr>
          <a:xfrm>
            <a:off x="677335" y="1365161"/>
            <a:ext cx="5491646" cy="5318974"/>
          </a:xfrm>
        </p:spPr>
        <p:txBody>
          <a:bodyPr>
            <a:normAutofit/>
          </a:bodyPr>
          <a:lstStyle/>
          <a:p>
            <a:pPr marL="0" indent="0">
              <a:buNone/>
            </a:pPr>
            <a:r>
              <a:rPr lang="ru-RU" dirty="0"/>
              <a:t>Работы Сезанна время от времени выставлялись в Париже и других городах, но об истинном признании, какого он заслуживал, говорить не приходилось до 1895 года, когда молодой коллекционер </a:t>
            </a:r>
            <a:r>
              <a:rPr lang="ru-RU" dirty="0" err="1"/>
              <a:t>Амбруаз</a:t>
            </a:r>
            <a:r>
              <a:rPr lang="ru-RU" dirty="0"/>
              <a:t> </a:t>
            </a:r>
            <a:r>
              <a:rPr lang="ru-RU" dirty="0" err="1"/>
              <a:t>Воллар</a:t>
            </a:r>
            <a:r>
              <a:rPr lang="ru-RU" dirty="0"/>
              <a:t> в своей парижской галерее организовал большую персональную выставку Сезанна (около 150 работ). На обычную публику эта выставка не произвела особого впечатления, однако увиденное потрясло нескольких молодых художников. В их среде Сезанн сразу же стал культовой фигурой. Его достаточно уединенная жизнь сделала этот образ еще более загадочным, почти легендарным. Поездки к Сезанну молодые называли между собой «паломничеством в Экс» - надо сказать, что сам Сезанн относился к своим новым поклонникам намного теплее, чем к большинству художников своего поколения.</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8399" y="1689244"/>
            <a:ext cx="3027911" cy="3850783"/>
          </a:xfrm>
          <a:prstGeom prst="rect">
            <a:avLst/>
          </a:prstGeom>
        </p:spPr>
      </p:pic>
      <p:sp>
        <p:nvSpPr>
          <p:cNvPr id="5" name="TextBox 4"/>
          <p:cNvSpPr txBox="1"/>
          <p:nvPr/>
        </p:nvSpPr>
        <p:spPr>
          <a:xfrm>
            <a:off x="6652203" y="5876988"/>
            <a:ext cx="3400304" cy="369332"/>
          </a:xfrm>
          <a:prstGeom prst="rect">
            <a:avLst/>
          </a:prstGeom>
          <a:noFill/>
        </p:spPr>
        <p:txBody>
          <a:bodyPr wrap="square" rtlCol="0">
            <a:spAutoFit/>
          </a:bodyPr>
          <a:lstStyle/>
          <a:p>
            <a:r>
              <a:rPr lang="ru-RU" dirty="0">
                <a:solidFill>
                  <a:schemeClr val="tx1">
                    <a:lumMod val="75000"/>
                    <a:lumOff val="25000"/>
                  </a:schemeClr>
                </a:solidFill>
              </a:rPr>
              <a:t>«Мужчина с трубкой</a:t>
            </a:r>
            <a:r>
              <a:rPr lang="ru-RU" dirty="0" smtClean="0">
                <a:solidFill>
                  <a:schemeClr val="tx1">
                    <a:lumMod val="75000"/>
                    <a:lumOff val="25000"/>
                  </a:schemeClr>
                </a:solidFill>
              </a:rPr>
              <a:t>» 1890</a:t>
            </a:r>
            <a:endParaRPr lang="ru-RU" dirty="0">
              <a:solidFill>
                <a:schemeClr val="tx1">
                  <a:lumMod val="75000"/>
                  <a:lumOff val="25000"/>
                </a:schemeClr>
              </a:solidFill>
            </a:endParaRPr>
          </a:p>
        </p:txBody>
      </p:sp>
    </p:spTree>
    <p:extLst>
      <p:ext uri="{BB962C8B-B14F-4D97-AF65-F5344CB8AC3E}">
        <p14:creationId xmlns:p14="http://schemas.microsoft.com/office/powerpoint/2010/main" val="1502150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55561"/>
          </a:xfrm>
        </p:spPr>
        <p:txBody>
          <a:bodyPr/>
          <a:lstStyle/>
          <a:p>
            <a:r>
              <a:rPr lang="ru-RU" dirty="0" smtClean="0"/>
              <a:t>Последние годы:</a:t>
            </a:r>
            <a:endParaRPr lang="ru-RU" dirty="0"/>
          </a:p>
        </p:txBody>
      </p:sp>
      <p:sp>
        <p:nvSpPr>
          <p:cNvPr id="3" name="Объект 2"/>
          <p:cNvSpPr>
            <a:spLocks noGrp="1"/>
          </p:cNvSpPr>
          <p:nvPr>
            <p:ph idx="1"/>
          </p:nvPr>
        </p:nvSpPr>
        <p:spPr>
          <a:xfrm>
            <a:off x="677334" y="1584101"/>
            <a:ext cx="8596668" cy="4855336"/>
          </a:xfrm>
        </p:spPr>
        <p:txBody>
          <a:bodyPr/>
          <a:lstStyle/>
          <a:p>
            <a:pPr marL="0" indent="0">
              <a:buNone/>
            </a:pPr>
            <a:r>
              <a:rPr lang="ru-RU" dirty="0"/>
              <a:t>В 1897 году умерла мать Сезанна, а в 1899 году он был вынужден продать </a:t>
            </a:r>
            <a:r>
              <a:rPr lang="ru-RU" dirty="0" err="1"/>
              <a:t>Жа</a:t>
            </a:r>
            <a:r>
              <a:rPr lang="ru-RU" dirty="0"/>
              <a:t> де </a:t>
            </a:r>
            <a:r>
              <a:rPr lang="ru-RU" dirty="0" err="1"/>
              <a:t>Буффан</a:t>
            </a:r>
            <a:r>
              <a:rPr lang="ru-RU" dirty="0"/>
              <a:t>, чтобы оплатить оставшиеся после нее долги.</a:t>
            </a:r>
            <a:r>
              <a:rPr lang="ru-RU" dirty="0"/>
              <a:t/>
            </a:r>
            <a:br>
              <a:rPr lang="ru-RU" dirty="0"/>
            </a:br>
            <a:r>
              <a:rPr lang="ru-RU" dirty="0"/>
              <a:t>После этого он снимал квартиру па улице </a:t>
            </a:r>
            <a:r>
              <a:rPr lang="ru-RU" dirty="0" err="1"/>
              <a:t>Бульгон</a:t>
            </a:r>
            <a:r>
              <a:rPr lang="ru-RU" dirty="0"/>
              <a:t> в </a:t>
            </a:r>
            <a:r>
              <a:rPr lang="ru-RU" dirty="0" err="1"/>
              <a:t>Эксе</a:t>
            </a:r>
            <a:r>
              <a:rPr lang="ru-RU" dirty="0"/>
              <a:t>. В 1901 году художник купил участок земли на северной окраине Экса и устроил там студию. Теперь это музей, в котором, правда, нет ни одной картины Сезанна. После 60 лет его стали преследовать болезни, и он крайне редко покидал Экс.</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3512" y="3499611"/>
            <a:ext cx="3964251" cy="3158766"/>
          </a:xfrm>
          <a:prstGeom prst="rect">
            <a:avLst/>
          </a:prstGeom>
        </p:spPr>
      </p:pic>
      <p:sp>
        <p:nvSpPr>
          <p:cNvPr id="5" name="TextBox 4"/>
          <p:cNvSpPr txBox="1"/>
          <p:nvPr/>
        </p:nvSpPr>
        <p:spPr>
          <a:xfrm>
            <a:off x="5859887" y="4894328"/>
            <a:ext cx="3298205" cy="369332"/>
          </a:xfrm>
          <a:prstGeom prst="rect">
            <a:avLst/>
          </a:prstGeom>
          <a:noFill/>
        </p:spPr>
        <p:txBody>
          <a:bodyPr wrap="square" rtlCol="0">
            <a:spAutoFit/>
          </a:bodyPr>
          <a:lstStyle/>
          <a:p>
            <a:r>
              <a:rPr lang="ru-RU" dirty="0">
                <a:solidFill>
                  <a:schemeClr val="tx1">
                    <a:lumMod val="75000"/>
                    <a:lumOff val="25000"/>
                  </a:schemeClr>
                </a:solidFill>
              </a:rPr>
              <a:t>«Берега Марны</a:t>
            </a:r>
            <a:r>
              <a:rPr lang="ru-RU" dirty="0" smtClean="0">
                <a:solidFill>
                  <a:schemeClr val="tx1">
                    <a:lumMod val="75000"/>
                    <a:lumOff val="25000"/>
                  </a:schemeClr>
                </a:solidFill>
              </a:rPr>
              <a:t>» 1888</a:t>
            </a:r>
            <a:endParaRPr lang="ru-RU" dirty="0">
              <a:solidFill>
                <a:schemeClr val="tx1">
                  <a:lumMod val="75000"/>
                  <a:lumOff val="25000"/>
                </a:schemeClr>
              </a:solidFill>
            </a:endParaRPr>
          </a:p>
        </p:txBody>
      </p:sp>
    </p:spTree>
    <p:extLst>
      <p:ext uri="{BB962C8B-B14F-4D97-AF65-F5344CB8AC3E}">
        <p14:creationId xmlns:p14="http://schemas.microsoft.com/office/powerpoint/2010/main" val="1040568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55561"/>
          </a:xfrm>
        </p:spPr>
        <p:txBody>
          <a:bodyPr/>
          <a:lstStyle/>
          <a:p>
            <a:r>
              <a:rPr lang="ru-RU" dirty="0" smtClean="0"/>
              <a:t>Последние годы:</a:t>
            </a:r>
            <a:endParaRPr lang="ru-RU" dirty="0"/>
          </a:p>
        </p:txBody>
      </p:sp>
      <p:sp>
        <p:nvSpPr>
          <p:cNvPr id="3" name="Объект 2"/>
          <p:cNvSpPr>
            <a:spLocks noGrp="1"/>
          </p:cNvSpPr>
          <p:nvPr>
            <p:ph idx="1"/>
          </p:nvPr>
        </p:nvSpPr>
        <p:spPr>
          <a:xfrm>
            <a:off x="4476602" y="1596978"/>
            <a:ext cx="5169674" cy="5125793"/>
          </a:xfrm>
        </p:spPr>
        <p:txBody>
          <a:bodyPr/>
          <a:lstStyle/>
          <a:p>
            <a:pPr marL="0" indent="0">
              <a:buNone/>
            </a:pPr>
            <a:r>
              <a:rPr lang="ru-RU" dirty="0"/>
              <a:t>В 1906 году Сезанн писал одному из своих молодых последователей, художнику и беллетристу Эмилю Бернару: «Я стар, болен, и я поклялся умереть за работой». Все случилось по писанному. 15 октября того же года он, работая па природе, в окрестностях Экса, попал под сильный дождь. Возвращаться с тяжелым снаряжением по холмистой местности, да еще в грозу, оказалось выше его сил - старый художник упал на дороге и был доставлен домой без сознания. Неделю спустя, 22 октября 1906 года, Сезанн скончался от воспаления легких.</a:t>
            </a:r>
            <a:r>
              <a:rPr lang="ru-RU" dirty="0"/>
              <a:t/>
            </a:r>
            <a:br>
              <a:rPr lang="ru-RU" dirty="0"/>
            </a:br>
            <a:r>
              <a:rPr lang="ru-RU" dirty="0"/>
              <a:t>К этому времени масштаб его, как художника, был совершенно ясен современникам, и посвященная памяти Сезанна парижская выставка 1907 года лишь подтвердила это.</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1137" y="2189410"/>
            <a:ext cx="3513899" cy="2781837"/>
          </a:xfrm>
          <a:prstGeom prst="rect">
            <a:avLst/>
          </a:prstGeom>
        </p:spPr>
      </p:pic>
      <p:sp>
        <p:nvSpPr>
          <p:cNvPr id="5" name="TextBox 4"/>
          <p:cNvSpPr txBox="1"/>
          <p:nvPr/>
        </p:nvSpPr>
        <p:spPr>
          <a:xfrm>
            <a:off x="1074594" y="5250220"/>
            <a:ext cx="2446986" cy="369332"/>
          </a:xfrm>
          <a:prstGeom prst="rect">
            <a:avLst/>
          </a:prstGeom>
          <a:noFill/>
        </p:spPr>
        <p:txBody>
          <a:bodyPr wrap="square" rtlCol="0">
            <a:spAutoFit/>
          </a:bodyPr>
          <a:lstStyle/>
          <a:p>
            <a:pPr algn="ctr"/>
            <a:r>
              <a:rPr lang="ru-RU" dirty="0" smtClean="0">
                <a:solidFill>
                  <a:schemeClr val="tx1">
                    <a:lumMod val="75000"/>
                    <a:lumOff val="25000"/>
                  </a:schemeClr>
                </a:solidFill>
              </a:rPr>
              <a:t>«Шато Нуар»</a:t>
            </a:r>
            <a:r>
              <a:rPr lang="ru-RU" dirty="0" smtClean="0">
                <a:solidFill>
                  <a:schemeClr val="tx1">
                    <a:lumMod val="75000"/>
                    <a:lumOff val="25000"/>
                  </a:schemeClr>
                </a:solidFill>
              </a:rPr>
              <a:t> 1904</a:t>
            </a:r>
            <a:endParaRPr lang="ru-RU" dirty="0">
              <a:solidFill>
                <a:schemeClr val="tx1">
                  <a:lumMod val="75000"/>
                  <a:lumOff val="25000"/>
                </a:schemeClr>
              </a:solidFill>
            </a:endParaRPr>
          </a:p>
        </p:txBody>
      </p:sp>
    </p:spTree>
    <p:extLst>
      <p:ext uri="{BB962C8B-B14F-4D97-AF65-F5344CB8AC3E}">
        <p14:creationId xmlns:p14="http://schemas.microsoft.com/office/powerpoint/2010/main" val="2477479590"/>
      </p:ext>
    </p:extLst>
  </p:cSld>
  <p:clrMapOvr>
    <a:masterClrMapping/>
  </p:clrMapOvr>
</p:sld>
</file>

<file path=ppt/theme/theme1.xml><?xml version="1.0" encoding="utf-8"?>
<a:theme xmlns:a="http://schemas.openxmlformats.org/drawingml/2006/main" name="Грань">
  <a:themeElements>
    <a:clrScheme name="Оранжевый и красный">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50</TotalTime>
  <Words>679</Words>
  <Application>Microsoft Office PowerPoint</Application>
  <PresentationFormat>Широкоэкранный</PresentationFormat>
  <Paragraphs>45</Paragraphs>
  <Slides>16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16</vt:i4>
      </vt:variant>
    </vt:vector>
  </HeadingPairs>
  <TitlesOfParts>
    <vt:vector size="20" baseType="lpstr">
      <vt:lpstr>Arial</vt:lpstr>
      <vt:lpstr>Trebuchet MS</vt:lpstr>
      <vt:lpstr>Wingdings 3</vt:lpstr>
      <vt:lpstr>Грань</vt:lpstr>
      <vt:lpstr>Поль Сезанн</vt:lpstr>
      <vt:lpstr>Краткая биография:</vt:lpstr>
      <vt:lpstr>Биография:</vt:lpstr>
      <vt:lpstr>Биография и самоопределение:</vt:lpstr>
      <vt:lpstr>Биография</vt:lpstr>
      <vt:lpstr>Сезанн – художник:</vt:lpstr>
      <vt:lpstr>Признание:</vt:lpstr>
      <vt:lpstr>Последние годы:</vt:lpstr>
      <vt:lpstr>Последние годы:</vt:lpstr>
      <vt:lpstr>Итоги творчества:</vt:lpstr>
      <vt:lpstr>Творческий стиль:</vt:lpstr>
      <vt:lpstr>Творческий стиль:</vt:lpstr>
      <vt:lpstr>Создание нового стиля в искусстве: </vt:lpstr>
      <vt:lpstr>Гора Сент-Виктуар</vt:lpstr>
      <vt:lpstr>«Пьеро и Арлекин» 1888</vt:lpstr>
      <vt:lpstr>«Молодая итальянка» 1896</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Поль Сезанн</dc:title>
  <dc:creator>Borisova Milena</dc:creator>
  <cp:lastModifiedBy>Borisova Milena</cp:lastModifiedBy>
  <cp:revision>6</cp:revision>
  <dcterms:created xsi:type="dcterms:W3CDTF">2016-10-25T22:53:10Z</dcterms:created>
  <dcterms:modified xsi:type="dcterms:W3CDTF">2016-10-25T23:43:47Z</dcterms:modified>
</cp:coreProperties>
</file>