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70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Тема: «Пожарный – мужественная профессия»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7376864" cy="3041351"/>
          </a:xfrm>
        </p:spPr>
        <p:txBody>
          <a:bodyPr>
            <a:normAutofit/>
          </a:bodyPr>
          <a:lstStyle/>
          <a:p>
            <a:pPr lvl="0" algn="l">
              <a:buClr>
                <a:srgbClr val="FDA023"/>
              </a:buClr>
            </a:pPr>
            <a:r>
              <a:rPr lang="ru-RU" sz="2800" b="1" i="1" dirty="0">
                <a:solidFill>
                  <a:schemeClr val="tx1"/>
                </a:solidFill>
              </a:rPr>
              <a:t>Возраст: 4 – 5 лет</a:t>
            </a:r>
          </a:p>
          <a:p>
            <a:pPr lvl="0" algn="l">
              <a:buClr>
                <a:srgbClr val="FDA023"/>
              </a:buClr>
            </a:pPr>
            <a:r>
              <a:rPr lang="ru-RU" sz="2800" b="1" i="1" dirty="0">
                <a:solidFill>
                  <a:schemeClr val="tx1"/>
                </a:solidFill>
              </a:rPr>
              <a:t>Тип проекта: познавательно – игровой</a:t>
            </a:r>
          </a:p>
          <a:p>
            <a:pPr lvl="0" algn="l">
              <a:buClr>
                <a:srgbClr val="FDA023"/>
              </a:buClr>
            </a:pPr>
            <a:r>
              <a:rPr lang="ru-RU" sz="2800" b="1" i="1" dirty="0">
                <a:solidFill>
                  <a:schemeClr val="tx1"/>
                </a:solidFill>
              </a:rPr>
              <a:t>Продолжительность: </a:t>
            </a:r>
            <a:r>
              <a:rPr lang="ru-RU" sz="2800" b="1" i="1" dirty="0" smtClean="0">
                <a:solidFill>
                  <a:schemeClr val="tx1"/>
                </a:solidFill>
              </a:rPr>
              <a:t>неделя</a:t>
            </a:r>
          </a:p>
          <a:p>
            <a:pPr lvl="0" algn="r">
              <a:buClr>
                <a:srgbClr val="FDA023"/>
              </a:buClr>
            </a:pPr>
            <a:endParaRPr lang="ru-RU" sz="2800" b="1" i="1" dirty="0" smtClean="0">
              <a:solidFill>
                <a:schemeClr val="tx1"/>
              </a:solidFill>
            </a:endParaRPr>
          </a:p>
          <a:p>
            <a:pPr lvl="0" algn="r">
              <a:buClr>
                <a:srgbClr val="FDA023"/>
              </a:buClr>
            </a:pPr>
            <a:r>
              <a:rPr lang="ru-RU" sz="2800" b="1" i="1" dirty="0" smtClean="0">
                <a:solidFill>
                  <a:schemeClr val="tx1"/>
                </a:solidFill>
              </a:rPr>
              <a:t>Воспитатели: </a:t>
            </a:r>
            <a:r>
              <a:rPr lang="ru-RU" sz="2800" b="1" i="1" dirty="0" err="1" smtClean="0">
                <a:solidFill>
                  <a:schemeClr val="tx1"/>
                </a:solidFill>
              </a:rPr>
              <a:t>Бадреева</a:t>
            </a:r>
            <a:r>
              <a:rPr lang="ru-RU" sz="2800" b="1" i="1" dirty="0" smtClean="0">
                <a:solidFill>
                  <a:schemeClr val="tx1"/>
                </a:solidFill>
              </a:rPr>
              <a:t> Г.Р</a:t>
            </a:r>
            <a:r>
              <a:rPr lang="ru-RU" sz="2800" b="1" i="1" dirty="0" smtClean="0">
                <a:solidFill>
                  <a:schemeClr val="tx1"/>
                </a:solidFill>
              </a:rPr>
              <a:t>.</a:t>
            </a:r>
            <a:endParaRPr lang="ru-RU" sz="2800" b="1" i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536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2015-01-12\DSC01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4200467" cy="3150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2015-01-12\DSC010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06" r="6407"/>
          <a:stretch/>
        </p:blipFill>
        <p:spPr bwMode="auto">
          <a:xfrm>
            <a:off x="5015345" y="3343596"/>
            <a:ext cx="3713019" cy="3253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28064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980728"/>
            <a:ext cx="3822192" cy="23371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980728"/>
            <a:ext cx="3822192" cy="23371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789040"/>
            <a:ext cx="3822192" cy="2808312"/>
          </a:xfrm>
        </p:spPr>
        <p:txBody>
          <a:bodyPr/>
          <a:lstStyle/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Сюжетно – ролевая  игра</a:t>
            </a: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НОД – аппликация</a:t>
            </a: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Игра – инсценировка </a:t>
            </a:r>
          </a:p>
          <a:p>
            <a:endParaRPr lang="ru-RU" dirty="0"/>
          </a:p>
        </p:txBody>
      </p:sp>
      <p:pic>
        <p:nvPicPr>
          <p:cNvPr id="7" name="Picture 3" descr="G:\дети пож.пр\DSC009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3648406" cy="2736304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2" descr="C:\Users\Римма\Searches\Desktop\DSC0099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t="13349"/>
          <a:stretch>
            <a:fillRect/>
          </a:stretch>
        </p:blipFill>
        <p:spPr bwMode="auto">
          <a:xfrm>
            <a:off x="5004048" y="1412776"/>
            <a:ext cx="3596217" cy="2337123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4" name="Picture 2" descr="G:\дети пож.пр\DSC009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17032"/>
            <a:ext cx="3596217" cy="2697163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имма\Searches\Desktop\P211010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260648"/>
            <a:ext cx="3822700" cy="2867025"/>
          </a:xfrm>
          <a:prstGeom prst="ellipse">
            <a:avLst/>
          </a:prstGeom>
          <a:ln w="63500" cap="rnd">
            <a:solidFill>
              <a:schemeClr val="accent4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Содержимое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Римма\Searches\Desktop\20160208_210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2936924" cy="40324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Римма\Searches\Desktop\P_20160208_195704_1_p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636912"/>
            <a:ext cx="2864917" cy="4005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G:\дети пож.пр\DSC0097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11070" r="8837"/>
          <a:stretch>
            <a:fillRect/>
          </a:stretch>
        </p:blipFill>
        <p:spPr bwMode="auto">
          <a:xfrm>
            <a:off x="395536" y="116632"/>
            <a:ext cx="8424936" cy="6729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Сегодня вопросы воспитания  у детей </a:t>
            </a:r>
            <a:r>
              <a:rPr lang="ru-RU" b="1" i="1" dirty="0" err="1" smtClean="0">
                <a:solidFill>
                  <a:schemeClr val="tx1"/>
                </a:solidFill>
              </a:rPr>
              <a:t>пожаробезопасного</a:t>
            </a:r>
            <a:r>
              <a:rPr lang="ru-RU" b="1" i="1" dirty="0" smtClean="0">
                <a:solidFill>
                  <a:schemeClr val="tx1"/>
                </a:solidFill>
              </a:rPr>
              <a:t> поведения, способности предвидеть опасные события и умения  по возможности избегать их, а при необходимости действовать очень актуальны. Задача взрослых – помочь детям научиться безопасному поведению в социуме, через ознакомление с профессией пожарный. Игра – ведущая деятельность дошкольника.  Считаем, что направление сюжетно-ролевая игра формирует прочные навыки безопасного поведения.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</a:rPr>
              <a:t>Актуальность 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04864"/>
            <a:ext cx="7776863" cy="4392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i="1" dirty="0">
                <a:solidFill>
                  <a:prstClr val="black"/>
                </a:solidFill>
                <a:ea typeface="+mj-ea"/>
                <a:cs typeface="+mj-cs"/>
              </a:rPr>
              <a:t>Задачи. </a:t>
            </a: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600" b="1" i="1" dirty="0">
                <a:solidFill>
                  <a:prstClr val="black"/>
                </a:solidFill>
                <a:ea typeface="+mj-ea"/>
                <a:cs typeface="+mj-cs"/>
              </a:rPr>
              <a:t>Образовательные</a:t>
            </a: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>. Расширять представление  детей о профессии «пожарный» . Закрепить знания о причинах возникновения пожара. </a:t>
            </a:r>
            <a:b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600" b="1" i="1" dirty="0">
                <a:solidFill>
                  <a:prstClr val="black"/>
                </a:solidFill>
                <a:ea typeface="+mj-ea"/>
                <a:cs typeface="+mj-cs"/>
              </a:rPr>
              <a:t>Воспитательные.</a:t>
            </a: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>  Воспитывать взаимопомощь, доброжелательность по отношению друг к другу, гордость за людей данной профессии.  </a:t>
            </a:r>
            <a:b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600" b="1" i="1" dirty="0">
                <a:solidFill>
                  <a:prstClr val="black"/>
                </a:solidFill>
                <a:ea typeface="+mj-ea"/>
                <a:cs typeface="+mj-cs"/>
              </a:rPr>
              <a:t>Развивающие.</a:t>
            </a: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>  Активизация двигательной активности, развитие физических качеств: ловкости, быстроты, </a:t>
            </a:r>
            <a:r>
              <a:rPr lang="ru-RU" sz="2000" b="1" i="1" dirty="0" smtClean="0">
                <a:solidFill>
                  <a:prstClr val="black"/>
                </a:solidFill>
                <a:ea typeface="+mj-ea"/>
                <a:cs typeface="+mj-cs"/>
              </a:rPr>
              <a:t>смелости. </a:t>
            </a: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>Развитие вестибулярного аппарата, координации движений.</a:t>
            </a:r>
            <a:r>
              <a:rPr lang="ru-RU" sz="18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92696"/>
            <a:ext cx="7632848" cy="1440160"/>
          </a:xfrm>
        </p:spPr>
        <p:txBody>
          <a:bodyPr>
            <a:normAutofit fontScale="90000"/>
          </a:bodyPr>
          <a:lstStyle/>
          <a:p>
            <a:pPr lvl="0" algn="l">
              <a:spcBef>
                <a:spcPct val="20000"/>
              </a:spcBef>
            </a:pPr>
            <a:r>
              <a:rPr lang="ru-RU" sz="3600" b="1" i="1" dirty="0" smtClean="0">
                <a:solidFill>
                  <a:prstClr val="black"/>
                </a:solidFill>
                <a:ea typeface="+mn-ea"/>
                <a:cs typeface="+mn-cs"/>
              </a:rPr>
              <a:t>Цель. </a:t>
            </a:r>
            <a:br>
              <a:rPr lang="ru-RU" sz="3600" b="1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Формировать у дошкольников  представление о труде пожарных. </a:t>
            </a:r>
            <a:r>
              <a:rPr lang="ru-RU" sz="2700" b="1" i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700" b="1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b="1" i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2200" b="1" i="1" dirty="0">
                <a:solidFill>
                  <a:prstClr val="black"/>
                </a:solidFill>
                <a:ea typeface="+mn-ea"/>
                <a:cs typeface="+mn-cs"/>
              </a:rPr>
              <a:t>Сформировать у детей понятие «Пожарная безопасность»</a:t>
            </a:r>
            <a:br>
              <a:rPr lang="ru-RU" sz="2200" b="1" i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200" b="1" i="1" dirty="0"/>
          </a:p>
        </p:txBody>
      </p:sp>
    </p:spTree>
    <p:extLst>
      <p:ext uri="{BB962C8B-B14F-4D97-AF65-F5344CB8AC3E}">
        <p14:creationId xmlns="" xmlns:p14="http://schemas.microsoft.com/office/powerpoint/2010/main" val="37742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805318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Calibri"/>
              </a:rPr>
              <a:t>   </a:t>
            </a:r>
            <a:r>
              <a:rPr lang="en-US" sz="3200" b="1" i="1" dirty="0" smtClean="0">
                <a:solidFill>
                  <a:prstClr val="black"/>
                </a:solidFill>
                <a:latin typeface="+mj-lt"/>
              </a:rPr>
              <a:t>I</a:t>
            </a:r>
            <a:r>
              <a:rPr lang="ru-RU" sz="3200" b="1" i="1" dirty="0" smtClean="0">
                <a:solidFill>
                  <a:prstClr val="black"/>
                </a:solidFill>
                <a:latin typeface="+mj-lt"/>
              </a:rPr>
              <a:t> этап </a:t>
            </a:r>
            <a:r>
              <a:rPr lang="ru-RU" sz="3200" b="1" i="1" dirty="0">
                <a:solidFill>
                  <a:prstClr val="black"/>
                </a:solidFill>
                <a:latin typeface="+mj-lt"/>
              </a:rPr>
              <a:t>– подготовительный</a:t>
            </a:r>
          </a:p>
          <a:p>
            <a:pPr lvl="0">
              <a:buFontTx/>
              <a:buChar char="-"/>
            </a:pPr>
            <a:r>
              <a:rPr lang="ru-RU" sz="2000" b="1" i="1" dirty="0">
                <a:solidFill>
                  <a:prstClr val="black"/>
                </a:solidFill>
                <a:latin typeface="+mj-lt"/>
              </a:rPr>
              <a:t> разработка темы;</a:t>
            </a:r>
          </a:p>
          <a:p>
            <a:pPr lvl="0">
              <a:buFontTx/>
              <a:buChar char="-"/>
            </a:pPr>
            <a:r>
              <a:rPr lang="ru-RU" sz="2000" b="1" i="1" dirty="0">
                <a:solidFill>
                  <a:prstClr val="black"/>
                </a:solidFill>
                <a:latin typeface="+mj-lt"/>
              </a:rPr>
              <a:t> сбор атрибутов, наглядного материала;</a:t>
            </a:r>
          </a:p>
          <a:p>
            <a:pPr lvl="0">
              <a:buFontTx/>
              <a:buChar char="-"/>
            </a:pPr>
            <a:r>
              <a:rPr lang="ru-RU" sz="2000" b="1" i="1" dirty="0">
                <a:solidFill>
                  <a:prstClr val="black"/>
                </a:solidFill>
                <a:latin typeface="+mj-lt"/>
              </a:rPr>
              <a:t> подборка методического и музыкального сопровождения;</a:t>
            </a:r>
          </a:p>
          <a:p>
            <a:pPr lvl="0">
              <a:buFontTx/>
              <a:buChar char="-"/>
            </a:pPr>
            <a:r>
              <a:rPr lang="ru-RU" sz="2000" b="1" i="1" dirty="0">
                <a:solidFill>
                  <a:prstClr val="black"/>
                </a:solidFill>
                <a:latin typeface="+mj-lt"/>
              </a:rPr>
              <a:t> беседа с </a:t>
            </a:r>
            <a:r>
              <a:rPr lang="ru-RU" sz="2000" b="1" i="1" dirty="0" smtClean="0">
                <a:solidFill>
                  <a:prstClr val="black"/>
                </a:solidFill>
                <a:latin typeface="+mj-lt"/>
              </a:rPr>
              <a:t>родителями</a:t>
            </a:r>
            <a:endParaRPr lang="ru-RU" sz="2000" b="1" i="1" dirty="0">
              <a:solidFill>
                <a:prstClr val="black"/>
              </a:solidFill>
              <a:latin typeface="+mj-lt"/>
            </a:endParaRP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</a:t>
            </a:r>
            <a:r>
              <a:rPr lang="en-US" sz="3200" b="1" i="1" dirty="0">
                <a:solidFill>
                  <a:prstClr val="black"/>
                </a:solidFill>
                <a:latin typeface="+mj-lt"/>
              </a:rPr>
              <a:t>II </a:t>
            </a:r>
            <a:r>
              <a:rPr lang="ru-RU" sz="3200" b="1" i="1" dirty="0">
                <a:solidFill>
                  <a:prstClr val="black"/>
                </a:solidFill>
                <a:latin typeface="+mj-lt"/>
              </a:rPr>
              <a:t>этап – основной          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беседа;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просмотр мультфильмов;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подвижные игры;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сюжетно-ролевая игра;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дидактические игры;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наблюдения;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- выставка</a:t>
            </a:r>
          </a:p>
          <a:p>
            <a:pPr lvl="0" algn="just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</a:t>
            </a:r>
          </a:p>
          <a:p>
            <a:pPr lvl="0" algn="just"/>
            <a:r>
              <a:rPr lang="ru-RU" sz="3200" b="1" i="1" dirty="0" smtClean="0">
                <a:solidFill>
                  <a:prstClr val="black"/>
                </a:solidFill>
                <a:latin typeface="+mj-lt"/>
              </a:rPr>
              <a:t>    </a:t>
            </a:r>
            <a:r>
              <a:rPr lang="en-US" sz="3200" b="1" i="1" dirty="0" smtClean="0">
                <a:solidFill>
                  <a:prstClr val="black"/>
                </a:solidFill>
                <a:latin typeface="+mj-lt"/>
              </a:rPr>
              <a:t>III</a:t>
            </a:r>
            <a:r>
              <a:rPr lang="ru-RU" sz="3200" b="1" i="1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3200" b="1" i="1" dirty="0">
                <a:solidFill>
                  <a:prstClr val="black"/>
                </a:solidFill>
                <a:latin typeface="+mj-lt"/>
              </a:rPr>
              <a:t>этап – заключительный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+mj-lt"/>
              </a:rPr>
              <a:t>                                             - игра-инсценировка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384276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</a:rPr>
              <a:t>Реализуемые мероприятия</a:t>
            </a:r>
          </a:p>
          <a:p>
            <a:pPr lvl="0"/>
            <a:endParaRPr lang="ru-RU" sz="2800" b="1" i="1" dirty="0">
              <a:solidFill>
                <a:prstClr val="black"/>
              </a:solidFill>
            </a:endParaRPr>
          </a:p>
          <a:p>
            <a:pPr lvl="0"/>
            <a:r>
              <a:rPr lang="ru-RU" sz="2800" b="1" i="1" dirty="0">
                <a:solidFill>
                  <a:prstClr val="black"/>
                </a:solidFill>
              </a:rPr>
              <a:t>Совместная деятельность</a:t>
            </a:r>
            <a:r>
              <a:rPr lang="ru-RU" sz="2800" i="1" dirty="0">
                <a:solidFill>
                  <a:prstClr val="black"/>
                </a:solidFill>
              </a:rPr>
              <a:t>:</a:t>
            </a:r>
          </a:p>
          <a:p>
            <a:pPr lvl="0"/>
            <a:endParaRPr lang="ru-RU" sz="2800" i="1" dirty="0">
              <a:solidFill>
                <a:prstClr val="black"/>
              </a:solidFill>
            </a:endParaRPr>
          </a:p>
          <a:p>
            <a:pPr lvl="0" algn="just"/>
            <a:r>
              <a:rPr lang="ru-RU" sz="2800" i="1" dirty="0">
                <a:solidFill>
                  <a:prstClr val="black"/>
                </a:solidFill>
              </a:rPr>
              <a:t>- </a:t>
            </a:r>
            <a:r>
              <a:rPr lang="ru-RU" sz="2800" b="1" i="1" dirty="0">
                <a:solidFill>
                  <a:prstClr val="black"/>
                </a:solidFill>
              </a:rPr>
              <a:t>беседа: «Профессия – пожарный»;</a:t>
            </a:r>
          </a:p>
          <a:p>
            <a:pPr lvl="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</a:rPr>
              <a:t> показ </a:t>
            </a:r>
            <a:r>
              <a:rPr lang="ru-RU" sz="2800" b="1" i="1" dirty="0" smtClean="0">
                <a:solidFill>
                  <a:prstClr val="black"/>
                </a:solidFill>
              </a:rPr>
              <a:t>развивающего мультфильма «Пожарный и пожарная машина»;</a:t>
            </a:r>
            <a:endParaRPr lang="ru-RU" sz="2800" b="1" i="1" dirty="0">
              <a:solidFill>
                <a:prstClr val="black"/>
              </a:solidFill>
            </a:endParaRPr>
          </a:p>
          <a:p>
            <a:pPr lvl="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</a:rPr>
              <a:t> аппликация «Пожарная машина»;</a:t>
            </a:r>
          </a:p>
          <a:p>
            <a:pPr lvl="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</a:rPr>
              <a:t> подвижная игра: «Вызов пожарных»;</a:t>
            </a:r>
          </a:p>
          <a:p>
            <a:pPr lvl="0" algn="just">
              <a:buFontTx/>
              <a:buChar char="-"/>
            </a:pPr>
            <a:r>
              <a:rPr lang="ru-RU" sz="2800" b="1" i="1" dirty="0">
                <a:solidFill>
                  <a:prstClr val="black"/>
                </a:solidFill>
              </a:rPr>
              <a:t> чтение  художественных произведений: «Пожар», «Рассказ о неизвестном герое» - С</a:t>
            </a:r>
            <a:r>
              <a:rPr lang="ru-RU" sz="2800" b="1" i="1" dirty="0" smtClean="0">
                <a:solidFill>
                  <a:prstClr val="black"/>
                </a:solidFill>
              </a:rPr>
              <a:t>. Маршака</a:t>
            </a:r>
            <a:r>
              <a:rPr lang="ru-RU" sz="2800" b="1" i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06208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Autofit/>
          </a:bodyPr>
          <a:lstStyle/>
          <a:p>
            <a:pPr lvl="0"/>
            <a:r>
              <a:rPr lang="ru-RU" sz="3200" b="1" i="1" dirty="0" smtClean="0">
                <a:solidFill>
                  <a:prstClr val="black"/>
                </a:solidFill>
              </a:rPr>
              <a:t>Самостоятельная деятельность</a:t>
            </a:r>
            <a:br>
              <a:rPr lang="ru-RU" sz="3200" b="1" i="1" dirty="0" smtClean="0">
                <a:solidFill>
                  <a:prstClr val="black"/>
                </a:solidFill>
              </a:rPr>
            </a:br>
            <a:endParaRPr lang="ru-RU" sz="3200" i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2132856"/>
            <a:ext cx="8208911" cy="3993307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prstClr val="black"/>
                </a:solidFill>
              </a:rPr>
              <a:t>сюжетно-ролевая игра: «Пожар в городе»;</a:t>
            </a:r>
          </a:p>
          <a:p>
            <a:r>
              <a:rPr lang="ru-RU" sz="2800" b="1" i="1" dirty="0" smtClean="0">
                <a:solidFill>
                  <a:prstClr val="black"/>
                </a:solidFill>
              </a:rPr>
              <a:t> конструирование «Пожарная часть»;</a:t>
            </a:r>
          </a:p>
          <a:p>
            <a:r>
              <a:rPr lang="ru-RU" sz="2800" b="1" i="1" dirty="0" smtClean="0">
                <a:solidFill>
                  <a:prstClr val="black"/>
                </a:solidFill>
              </a:rPr>
              <a:t> дидактическая игра: «Разрезные картинки», «Выбери нужное», «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Пазлы</a:t>
            </a:r>
            <a:r>
              <a:rPr lang="ru-RU" sz="2800" b="1" i="1" dirty="0" smtClean="0">
                <a:solidFill>
                  <a:prstClr val="black"/>
                </a:solidFill>
              </a:rPr>
              <a:t> – профессии»; </a:t>
            </a:r>
          </a:p>
          <a:p>
            <a:r>
              <a:rPr lang="ru-RU" sz="2800" b="1" i="1" dirty="0" smtClean="0">
                <a:solidFill>
                  <a:prstClr val="black"/>
                </a:solidFill>
              </a:rPr>
              <a:t> раскрашивание изображения пожарной машины.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82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prstClr val="black"/>
                </a:solidFill>
                <a:latin typeface="Calibri"/>
              </a:rPr>
              <a:t> привлечь родителей к сбору информации о профессии пожарного</a:t>
            </a:r>
          </a:p>
          <a:p>
            <a:r>
              <a:rPr lang="ru-RU" sz="2800" b="1" i="1" dirty="0" smtClean="0">
                <a:solidFill>
                  <a:prstClr val="black"/>
                </a:solidFill>
                <a:latin typeface="Calibri"/>
              </a:rPr>
              <a:t> выставка совместных с родителями рисунков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1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1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1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3100" b="1" i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100" b="1" i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100" b="1" i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100" b="1" i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b="1" i="1" dirty="0" smtClean="0">
                <a:solidFill>
                  <a:prstClr val="black"/>
                </a:solidFill>
              </a:rPr>
              <a:t>Взаимодействие с родителями</a:t>
            </a:r>
            <a:br>
              <a:rPr lang="ru-RU" sz="3600" b="1" i="1" dirty="0" smtClean="0">
                <a:solidFill>
                  <a:prstClr val="black"/>
                </a:solidFill>
              </a:rPr>
            </a:br>
            <a:r>
              <a:rPr lang="ru-RU" sz="2800" b="1" i="1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ru-RU" sz="2800" b="1" i="1" dirty="0" smtClean="0">
                <a:solidFill>
                  <a:prstClr val="black"/>
                </a:solidFill>
                <a:latin typeface="Calibri"/>
              </a:rPr>
            </a:br>
            <a:r>
              <a:rPr lang="ru-RU" sz="2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2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450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Понимание, что огонь может быть опасным.</a:t>
            </a: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Знание детьми о работе пожарной службы, необходимой  и почетной  для  людей и страны в целом.</a:t>
            </a: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Использование знаний в игровой деятельности детей.</a:t>
            </a: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 Умение детей правильно вести себя в различных опасных ситуациях.</a:t>
            </a:r>
          </a:p>
          <a:p>
            <a:pPr lvl="0"/>
            <a:r>
              <a:rPr lang="ru-RU" b="1" i="1" dirty="0" smtClean="0">
                <a:solidFill>
                  <a:schemeClr val="tx1"/>
                </a:solidFill>
              </a:rPr>
              <a:t>Развитие   познавательной активности творческих способностей, коммуникативных навыков.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u="sng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200" b="1" u="sng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200" b="1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200" b="1" u="sng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200" b="1" u="sng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200" b="1" u="sng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b="1" i="1" dirty="0" smtClean="0">
                <a:solidFill>
                  <a:prstClr val="black"/>
                </a:solidFill>
                <a:ea typeface="+mn-ea"/>
                <a:cs typeface="+mn-cs"/>
              </a:rPr>
              <a:t>Ожидаемый </a:t>
            </a:r>
            <a:r>
              <a:rPr lang="ru-RU" sz="3600" b="1" i="1" dirty="0">
                <a:solidFill>
                  <a:prstClr val="black"/>
                </a:solidFill>
                <a:ea typeface="+mn-ea"/>
                <a:cs typeface="+mn-cs"/>
              </a:rPr>
              <a:t>результат: </a:t>
            </a:r>
            <a:br>
              <a:rPr lang="ru-RU" sz="3600" b="1" i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2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970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/>
          </a:bodyPr>
          <a:lstStyle/>
          <a:p>
            <a:r>
              <a:rPr lang="ru-RU" sz="3200" b="1" i="1" smtClean="0">
                <a:solidFill>
                  <a:schemeClr val="tx1"/>
                </a:solidFill>
              </a:rPr>
              <a:t>Результативность  проекта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6656" y="1196752"/>
            <a:ext cx="3822192" cy="21211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G:\дети пож.пр\DSC009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5063" r="4832"/>
          <a:stretch>
            <a:fillRect/>
          </a:stretch>
        </p:blipFill>
        <p:spPr bwMode="auto">
          <a:xfrm>
            <a:off x="971600" y="3645024"/>
            <a:ext cx="3240360" cy="2697163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User\Desktop\2015-01-12\DSC01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05064"/>
            <a:ext cx="3539884" cy="2654913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User\Desktop\2015-01-12\DSC009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24744"/>
            <a:ext cx="3096344" cy="2322258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387</TotalTime>
  <Words>340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Тема: «Пожарный – мужественная профессия»</vt:lpstr>
      <vt:lpstr>Актуальность </vt:lpstr>
      <vt:lpstr>Цель.   Формировать у дошкольников  представление о труде пожарных.   Сформировать у детей понятие «Пожарная безопасность» </vt:lpstr>
      <vt:lpstr>Слайд 4</vt:lpstr>
      <vt:lpstr>Слайд 5</vt:lpstr>
      <vt:lpstr>Самостоятельная деятельность </vt:lpstr>
      <vt:lpstr>    Взаимодействие с родителями    </vt:lpstr>
      <vt:lpstr>   Ожидаемый результат:   . </vt:lpstr>
      <vt:lpstr>Результативность  проекта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«Пожарный – мужественная профессия»</dc:title>
  <dc:creator>User</dc:creator>
  <cp:lastModifiedBy>Римма</cp:lastModifiedBy>
  <cp:revision>39</cp:revision>
  <dcterms:created xsi:type="dcterms:W3CDTF">2016-02-16T11:16:16Z</dcterms:created>
  <dcterms:modified xsi:type="dcterms:W3CDTF">2016-06-10T12:00:05Z</dcterms:modified>
</cp:coreProperties>
</file>