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0" r:id="rId3"/>
    <p:sldId id="259" r:id="rId4"/>
    <p:sldId id="267" r:id="rId5"/>
    <p:sldId id="274" r:id="rId6"/>
    <p:sldId id="258" r:id="rId7"/>
    <p:sldId id="273" r:id="rId8"/>
    <p:sldId id="257" r:id="rId9"/>
    <p:sldId id="264" r:id="rId10"/>
    <p:sldId id="263" r:id="rId11"/>
    <p:sldId id="269" r:id="rId12"/>
    <p:sldId id="268" r:id="rId13"/>
    <p:sldId id="271" r:id="rId14"/>
    <p:sldId id="266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  <a:srgbClr val="66FF33"/>
    <a:srgbClr val="00FFFF"/>
    <a:srgbClr val="FFABE9"/>
    <a:srgbClr val="FF66CC"/>
    <a:srgbClr val="00CC00"/>
    <a:srgbClr val="09B329"/>
    <a:srgbClr val="0000CC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2AC56-BA63-4689-AB57-460D7A77863C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2056A-A8F1-4A86-B5C2-62ADB29107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09B32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02F93-8283-4607-B5E7-64C193284BCD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020D8-7B28-4F03-A8C9-3656F65CF8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02.%20Pre-dawn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&#1044;&#1077;&#1090;&#1089;&#1082;&#1072;&#1103;%20&#1040;&#1085;&#1080;&#1084;&#1072;&#1094;&#1080;&#1103;%20-%20&#1055;&#1072;&#1088;&#1086;&#1074;&#1086;&#1079;&#1080;&#1082;%20%5b&#1089;%20&#1089;&#1072;&#1081;&#1090;&#1072;%20www.ololo.fm%5d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8;&#1086;&#1077;&#1082;&#1090;%202.pptx" TargetMode="External"/><Relationship Id="rId3" Type="http://schemas.openxmlformats.org/officeDocument/2006/relationships/image" Target="../media/image4.jpeg"/><Relationship Id="rId7" Type="http://schemas.openxmlformats.org/officeDocument/2006/relationships/hyperlink" Target="&#1055;&#1088;&#1086;&#1077;&#1082;&#1090;%201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&#1056;&#1077;&#1089;&#1085;&#1080;&#1095;&#1082;&#1080;%20(&#1076;&#1083;&#1103;%20&#1075;&#1083;&#1072;&#1079;).mp3" TargetMode="External"/><Relationship Id="rId1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&#1055;&#1086;&#1082;&#1088;&#1091;&#1090;&#1080;&#1084;%20&#1075;&#1083;&#1072;&#1079;&#1082;&#1072;&#1084;&#1080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07.%20Bobwhite,%20Dover%20&amp;%20Cardinals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13" Type="http://schemas.openxmlformats.org/officeDocument/2006/relationships/image" Target="../media/image24.gif"/><Relationship Id="rId3" Type="http://schemas.openxmlformats.org/officeDocument/2006/relationships/image" Target="../media/image11.jpeg"/><Relationship Id="rId7" Type="http://schemas.openxmlformats.org/officeDocument/2006/relationships/image" Target="../media/image18.gif"/><Relationship Id="rId12" Type="http://schemas.openxmlformats.org/officeDocument/2006/relationships/image" Target="../media/image23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2x2=4.mp3" TargetMode="External"/><Relationship Id="rId6" Type="http://schemas.openxmlformats.org/officeDocument/2006/relationships/image" Target="../media/image17.gif"/><Relationship Id="rId11" Type="http://schemas.openxmlformats.org/officeDocument/2006/relationships/image" Target="../media/image22.gif"/><Relationship Id="rId5" Type="http://schemas.openxmlformats.org/officeDocument/2006/relationships/image" Target="../media/image16.gif"/><Relationship Id="rId10" Type="http://schemas.openxmlformats.org/officeDocument/2006/relationships/image" Target="../media/image21.gif"/><Relationship Id="rId4" Type="http://schemas.openxmlformats.org/officeDocument/2006/relationships/image" Target="../media/image15.gif"/><Relationship Id="rId9" Type="http://schemas.openxmlformats.org/officeDocument/2006/relationships/image" Target="../media/image20.gif"/><Relationship Id="rId1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2;&#1086;&#1080;%20&#1076;&#1086;&#1082;&#1091;&#1084;&#1077;&#1085;&#1090;&#1099;\&#1054;.&#1042;-2\&#1056;&#1091;&#1089;&#1089;&#1082;&#1080;&#1081;%20&#1103;&#1079;&#1099;&#1082;\5%20&#1082;&#1083;&#1072;&#1089;&#1089;\&#1054;&#1090;&#1082;&#1088;&#1099;&#1090;&#1099;&#1081;%20&#1091;&#1088;&#1086;&#1082;(&#1047;%20&#1080;%20&#1057;)\02.%20Pre-dawn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ьга\Pictures\Рисунок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"/>
            <a:ext cx="9144000" cy="682752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071701"/>
          </a:xfrm>
          <a:solidFill>
            <a:srgbClr val="00FFFF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Тема урока: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Правописание приставок, оканчивающихся на -</a:t>
            </a:r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>
                <a:solidFill>
                  <a:srgbClr val="FF0000"/>
                </a:solidFill>
              </a:rPr>
              <a:t> и -с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143380"/>
            <a:ext cx="6400800" cy="1752600"/>
          </a:xfrm>
          <a:solidFill>
            <a:srgbClr val="00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</a:rPr>
              <a:t>Имя урока: 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Ничего нет краше Родины нашей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Ольга\Desktop\рисунки\s320x240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57925" y="0"/>
            <a:ext cx="2886075" cy="2286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5720" y="0"/>
            <a:ext cx="5643602" cy="114298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sz="4000" b="1" dirty="0" smtClean="0">
                <a:ln w="50800"/>
                <a:solidFill>
                  <a:srgbClr val="FF0000"/>
                </a:solidFill>
              </a:rPr>
              <a:t>Письмо </a:t>
            </a:r>
            <a:r>
              <a:rPr lang="ru-RU" sz="4000" b="1" dirty="0">
                <a:ln w="50800"/>
                <a:solidFill>
                  <a:srgbClr val="FF0000"/>
                </a:solidFill>
              </a:rPr>
              <a:t>к молодёжи </a:t>
            </a:r>
            <a:br>
              <a:rPr lang="ru-RU" sz="4000" b="1" dirty="0">
                <a:ln w="50800"/>
                <a:solidFill>
                  <a:srgbClr val="FF0000"/>
                </a:solidFill>
              </a:rPr>
            </a:br>
            <a:r>
              <a:rPr lang="ru-RU" sz="4000" b="1" dirty="0">
                <a:ln w="50800"/>
                <a:solidFill>
                  <a:srgbClr val="FF0000"/>
                </a:solidFill>
              </a:rPr>
              <a:t>писателя Л.Леонова</a:t>
            </a:r>
            <a: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algn="l"/>
            <a:r>
              <a:rPr lang="ru-RU" dirty="0" smtClean="0"/>
              <a:t>         </a:t>
            </a:r>
          </a:p>
          <a:p>
            <a:pPr algn="l"/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      </a:t>
            </a:r>
            <a:r>
              <a:rPr lang="ru-RU" b="1" dirty="0" smtClean="0">
                <a:solidFill>
                  <a:srgbClr val="FFFF00"/>
                </a:solidFill>
              </a:rPr>
              <a:t>Дорогие </a:t>
            </a:r>
            <a:r>
              <a:rPr lang="ru-RU" b="1" dirty="0">
                <a:solidFill>
                  <a:srgbClr val="FFFF00"/>
                </a:solidFill>
              </a:rPr>
              <a:t>юные </a:t>
            </a:r>
            <a:r>
              <a:rPr lang="ru-RU" b="1" dirty="0" smtClean="0">
                <a:solidFill>
                  <a:srgbClr val="FFFF00"/>
                </a:solidFill>
              </a:rPr>
              <a:t>друзья!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      Мы </a:t>
            </a:r>
            <a:r>
              <a:rPr lang="ru-RU" b="1" dirty="0" err="1">
                <a:solidFill>
                  <a:srgbClr val="FFFF00"/>
                </a:solidFill>
              </a:rPr>
              <a:t>бе</a:t>
            </a:r>
            <a:r>
              <a:rPr lang="ru-RU" b="1" dirty="0">
                <a:solidFill>
                  <a:srgbClr val="FFFF00"/>
                </a:solidFill>
              </a:rPr>
              <a:t>…платно пользуемся </a:t>
            </a:r>
          </a:p>
          <a:p>
            <a:pPr algn="just"/>
            <a:r>
              <a:rPr lang="ru-RU" b="1" dirty="0" err="1" smtClean="0">
                <a:solidFill>
                  <a:srgbClr val="FFFF00"/>
                </a:solidFill>
              </a:rPr>
              <a:t>бе</a:t>
            </a:r>
            <a:r>
              <a:rPr lang="ru-RU" b="1" dirty="0" smtClean="0">
                <a:solidFill>
                  <a:srgbClr val="FFFF00"/>
                </a:solidFill>
              </a:rPr>
              <a:t>…ценным </a:t>
            </a:r>
            <a:r>
              <a:rPr lang="ru-RU" b="1" dirty="0">
                <a:solidFill>
                  <a:srgbClr val="FFFF00"/>
                </a:solidFill>
              </a:rPr>
              <a:t>богатством земли – лесом. Но леса </a:t>
            </a:r>
            <a:r>
              <a:rPr lang="ru-RU" b="1" dirty="0" err="1">
                <a:solidFill>
                  <a:srgbClr val="FFFF00"/>
                </a:solidFill>
              </a:rPr>
              <a:t>бе</a:t>
            </a:r>
            <a:r>
              <a:rPr lang="ru-RU" b="1" dirty="0">
                <a:solidFill>
                  <a:srgbClr val="FFFF00"/>
                </a:solidFill>
              </a:rPr>
              <a:t>…жалостно уничтожаются пожарами и людьми. Чтобы не знать горя впереди, надо во…</a:t>
            </a:r>
            <a:r>
              <a:rPr lang="ru-RU" b="1" dirty="0" err="1">
                <a:solidFill>
                  <a:srgbClr val="FFFF00"/>
                </a:solidFill>
              </a:rPr>
              <a:t>мещать</a:t>
            </a:r>
            <a:r>
              <a:rPr lang="ru-RU" b="1" dirty="0">
                <a:solidFill>
                  <a:srgbClr val="FFFF00"/>
                </a:solidFill>
              </a:rPr>
              <a:t> всякую копейку, без </a:t>
            </a:r>
            <a:r>
              <a:rPr lang="ru-RU" b="1" dirty="0" err="1">
                <a:solidFill>
                  <a:srgbClr val="FFFF00"/>
                </a:solidFill>
              </a:rPr>
              <a:t>ра</a:t>
            </a:r>
            <a:r>
              <a:rPr lang="ru-RU" b="1" dirty="0">
                <a:solidFill>
                  <a:srgbClr val="FFFF00"/>
                </a:solidFill>
              </a:rPr>
              <a:t>…писки  взятую у природы. </a:t>
            </a:r>
          </a:p>
          <a:p>
            <a:pPr algn="just"/>
            <a:r>
              <a:rPr lang="ru-RU" b="1" dirty="0" smtClean="0">
                <a:solidFill>
                  <a:srgbClr val="FFFF00"/>
                </a:solidFill>
              </a:rPr>
              <a:t>     Вам </a:t>
            </a:r>
            <a:r>
              <a:rPr lang="ru-RU" b="1" dirty="0" err="1">
                <a:solidFill>
                  <a:srgbClr val="FFFF00"/>
                </a:solidFill>
              </a:rPr>
              <a:t>бе</a:t>
            </a:r>
            <a:r>
              <a:rPr lang="ru-RU" b="1" dirty="0">
                <a:solidFill>
                  <a:srgbClr val="FFFF00"/>
                </a:solidFill>
              </a:rPr>
              <a:t>…конечно долго жить на этой </a:t>
            </a:r>
            <a:r>
              <a:rPr lang="ru-RU" b="1" dirty="0" smtClean="0">
                <a:solidFill>
                  <a:srgbClr val="FFFF00"/>
                </a:solidFill>
              </a:rPr>
              <a:t>прекрасной земле</a:t>
            </a:r>
            <a:r>
              <a:rPr lang="ru-RU" b="1" dirty="0">
                <a:solidFill>
                  <a:srgbClr val="FFFF00"/>
                </a:solidFill>
              </a:rPr>
              <a:t>. Защищайте зелёного друга.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8" name="02. Pre-daw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358082" y="52863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745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7286644" cy="11430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FF00"/>
                </a:solidFill>
              </a:rPr>
              <a:t>Проверьте  слова</a:t>
            </a:r>
          </a:p>
        </p:txBody>
      </p:sp>
      <p:sp>
        <p:nvSpPr>
          <p:cNvPr id="162818" name="Содержимое 1"/>
          <p:cNvSpPr>
            <a:spLocks noGrp="1"/>
          </p:cNvSpPr>
          <p:nvPr>
            <p:ph idx="1"/>
          </p:nvPr>
        </p:nvSpPr>
        <p:spPr>
          <a:xfrm>
            <a:off x="2786063" y="1428750"/>
            <a:ext cx="3114675" cy="4483100"/>
          </a:xfrm>
        </p:spPr>
        <p:txBody>
          <a:bodyPr/>
          <a:lstStyle/>
          <a:p>
            <a:pPr algn="just" eaLnBrk="1" hangingPunct="1"/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платно</a:t>
            </a:r>
          </a:p>
          <a:p>
            <a:pPr algn="just" eaLnBrk="1" hangingPunct="1"/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ценным</a:t>
            </a:r>
          </a:p>
          <a:p>
            <a:pPr algn="just" eaLnBrk="1" hangingPunct="1"/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/>
              <a:t>жалостно</a:t>
            </a:r>
          </a:p>
          <a:p>
            <a:pPr algn="just" eaLnBrk="1" hangingPunct="1"/>
            <a:r>
              <a:rPr lang="ru-RU" b="1" dirty="0" smtClean="0"/>
              <a:t>Во</a:t>
            </a:r>
            <a:r>
              <a:rPr lang="ru-RU" b="1" dirty="0" smtClean="0">
                <a:solidFill>
                  <a:srgbClr val="FF0000"/>
                </a:solidFill>
              </a:rPr>
              <a:t>з</a:t>
            </a:r>
            <a:r>
              <a:rPr lang="ru-RU" b="1" dirty="0" smtClean="0"/>
              <a:t>мещать</a:t>
            </a:r>
          </a:p>
          <a:p>
            <a:pPr algn="just" eaLnBrk="1" hangingPunct="1"/>
            <a:r>
              <a:rPr lang="ru-RU" b="1" dirty="0" smtClean="0"/>
              <a:t>Ра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писки</a:t>
            </a:r>
          </a:p>
          <a:p>
            <a:pPr algn="just" eaLnBrk="1" hangingPunct="1"/>
            <a:r>
              <a:rPr lang="ru-RU" b="1" dirty="0" smtClean="0"/>
              <a:t>Бе</a:t>
            </a:r>
            <a:r>
              <a:rPr lang="ru-RU" b="1" dirty="0" smtClean="0">
                <a:solidFill>
                  <a:srgbClr val="FF0000"/>
                </a:solidFill>
              </a:rPr>
              <a:t>с</a:t>
            </a:r>
            <a:r>
              <a:rPr lang="ru-RU" b="1" dirty="0" smtClean="0"/>
              <a:t>конечно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1918" y="142852"/>
            <a:ext cx="2942082" cy="269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dirty="0" smtClean="0"/>
              <a:t>Я разделяю (не разделяю) точку зрения Л.Леонова о том, что …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dirty="0" smtClean="0"/>
              <a:t>Я согласна ( не согласна) с тем, что …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dirty="0" smtClean="0"/>
              <a:t>Мне кажется убедительной (неубедительной) мысль Л.Леонова о том, что…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807249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Начало  суждения: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3843" name="Picture 5" descr="час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4941888"/>
            <a:ext cx="100806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Домашнее задание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       Ребята! 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   От нас зависит, какой будет Земля в 21 веке. Давайте беречь зелёный наряд планеты. В лесу…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u="sng" dirty="0" smtClean="0"/>
              <a:t>Слова для справки: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не </a:t>
            </a:r>
            <a:r>
              <a:rPr lang="ru-RU" i="1" dirty="0" err="1" smtClean="0"/>
              <a:t>ра</a:t>
            </a:r>
            <a:r>
              <a:rPr lang="ru-RU" i="1" dirty="0" smtClean="0"/>
              <a:t>…</a:t>
            </a:r>
            <a:r>
              <a:rPr lang="ru-RU" i="1" dirty="0" err="1" smtClean="0"/>
              <a:t>жигайте</a:t>
            </a:r>
            <a:r>
              <a:rPr lang="ru-RU" i="1" dirty="0" smtClean="0"/>
              <a:t>, может во…</a:t>
            </a:r>
            <a:r>
              <a:rPr lang="ru-RU" i="1" dirty="0" err="1" smtClean="0"/>
              <a:t>пламениться</a:t>
            </a:r>
            <a:r>
              <a:rPr lang="ru-RU" i="1" dirty="0" smtClean="0"/>
              <a:t>, </a:t>
            </a:r>
            <a:r>
              <a:rPr lang="ru-RU" i="1" dirty="0" err="1" smtClean="0"/>
              <a:t>ра</a:t>
            </a:r>
            <a:r>
              <a:rPr lang="ru-RU" i="1" dirty="0" smtClean="0"/>
              <a:t>…</a:t>
            </a:r>
            <a:r>
              <a:rPr lang="ru-RU" i="1" dirty="0" err="1" smtClean="0"/>
              <a:t>цветающие</a:t>
            </a:r>
            <a:r>
              <a:rPr lang="ru-RU" i="1" dirty="0" smtClean="0"/>
              <a:t> растения, не оставляйте </a:t>
            </a:r>
            <a:r>
              <a:rPr lang="ru-RU" i="1" dirty="0" err="1" smtClean="0"/>
              <a:t>бе</a:t>
            </a:r>
            <a:r>
              <a:rPr lang="ru-RU" i="1" dirty="0" smtClean="0"/>
              <a:t>…порядок, не будьте </a:t>
            </a:r>
            <a:r>
              <a:rPr lang="ru-RU" i="1" dirty="0" err="1" smtClean="0"/>
              <a:t>бе</a:t>
            </a:r>
            <a:r>
              <a:rPr lang="ru-RU" i="1" dirty="0" smtClean="0"/>
              <a:t>…различными; не допустим, чтобы исчезли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Ольга\Pictures\Рисунок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4114800" cy="307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Users\Ольга\Desktop\рисунки\skalistie_gori_canada1-300x2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290"/>
            <a:ext cx="4143375" cy="31075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 descr="C:\Users\Ольга\Desktop\рисунки\42840574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57290" y="3362325"/>
            <a:ext cx="6572296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Ольга\Desktop\Новая папка3\WF5kNx09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Спасибо за работу!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286256"/>
            <a:ext cx="5000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4429132"/>
            <a:ext cx="4286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286256"/>
            <a:ext cx="500066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4143380"/>
            <a:ext cx="57150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Детская Анимация - Паровозик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1000100" y="571480"/>
            <a:ext cx="304800" cy="304800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1660525"/>
            <a:ext cx="9144000" cy="519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16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928662" y="4214818"/>
          <a:ext cx="7419968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496"/>
                <a:gridCol w="927496"/>
                <a:gridCol w="927496"/>
                <a:gridCol w="927496"/>
                <a:gridCol w="927496"/>
                <a:gridCol w="927496"/>
                <a:gridCol w="927496"/>
                <a:gridCol w="927496"/>
              </a:tblGrid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FFFF00"/>
                          </a:solidFill>
                        </a:rPr>
                        <a:t>п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с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с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ж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и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FFFF00"/>
                          </a:solidFill>
                        </a:rPr>
                        <a:t>р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14290"/>
            <a:ext cx="37719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4429132"/>
            <a:ext cx="42862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2022">
            <a:off x="7072330" y="4286256"/>
            <a:ext cx="500066" cy="90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286256"/>
            <a:ext cx="5000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143380"/>
            <a:ext cx="57150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660708"/>
            <a:ext cx="9144000" cy="519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Кольцо 10">
            <a:hlinkClick r:id="rId7" action="ppaction://hlinkpres?slideindex=1&amp;slidetitle="/>
          </p:cNvPr>
          <p:cNvSpPr/>
          <p:nvPr/>
        </p:nvSpPr>
        <p:spPr>
          <a:xfrm>
            <a:off x="4857752" y="5786454"/>
            <a:ext cx="914400" cy="9144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1857356" y="5857892"/>
            <a:ext cx="914400" cy="10001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>
            <a:hlinkClick r:id="rId8" action="ppaction://hlinkpres?slideindex=1&amp;slidetitle="/>
          </p:cNvPr>
          <p:cNvSpPr/>
          <p:nvPr/>
        </p:nvSpPr>
        <p:spPr>
          <a:xfrm>
            <a:off x="7429520" y="5857892"/>
            <a:ext cx="914400" cy="1000108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Физкультминутка   для   глаз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30722" name="Picture 2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08" y="2000240"/>
            <a:ext cx="4762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окрутим глазкам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214414" y="5643578"/>
            <a:ext cx="304800" cy="304800"/>
          </a:xfrm>
          <a:prstGeom prst="rect">
            <a:avLst/>
          </a:prstGeom>
        </p:spPr>
      </p:pic>
      <p:pic>
        <p:nvPicPr>
          <p:cNvPr id="5" name="Реснички (для глаз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358082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7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13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50069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1\Рабочий стол\Мои документы\Мои рисунки\Рисунки-анимация\люди\gryppa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857760"/>
            <a:ext cx="3187065" cy="178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07. Bobwhite, Dover &amp; Cardinal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42910" y="50004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53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6"/>
          <p:cNvSpPr/>
          <p:nvPr/>
        </p:nvSpPr>
        <p:spPr>
          <a:xfrm>
            <a:off x="0" y="1142984"/>
            <a:ext cx="4857752" cy="514353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142984"/>
            <a:ext cx="3786214" cy="4983179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</a:t>
            </a:r>
            <a:r>
              <a:rPr lang="ru-RU" sz="2200" b="1" dirty="0" smtClean="0">
                <a:solidFill>
                  <a:srgbClr val="FFFF00"/>
                </a:solidFill>
              </a:rPr>
              <a:t>Задания базового уровня: </a:t>
            </a:r>
            <a:endParaRPr lang="ru-RU" sz="22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2200" dirty="0" smtClean="0"/>
          </a:p>
          <a:p>
            <a:r>
              <a:rPr lang="ru-RU" sz="2200" dirty="0" smtClean="0"/>
              <a:t>Выпишите слова с приставками, оканчивающимися на  З и С, распределяя их по колонкам: </a:t>
            </a:r>
          </a:p>
          <a:p>
            <a:pPr>
              <a:buNone/>
            </a:pPr>
            <a:r>
              <a:rPr lang="ru-RU" sz="2200" dirty="0" smtClean="0"/>
              <a:t>      а) слова с приставками, оканчивающимися на З </a:t>
            </a:r>
          </a:p>
          <a:p>
            <a:pPr>
              <a:buNone/>
            </a:pPr>
            <a:r>
              <a:rPr lang="ru-RU" sz="2200" dirty="0" smtClean="0"/>
              <a:t>      б) слова с приставками, оканчивающимися на С. </a:t>
            </a:r>
          </a:p>
          <a:p>
            <a:r>
              <a:rPr lang="ru-RU" sz="2200" dirty="0" smtClean="0"/>
              <a:t>Обозначьте орфограмму. </a:t>
            </a:r>
          </a:p>
          <a:p>
            <a:r>
              <a:rPr lang="ru-RU" sz="2200" dirty="0" smtClean="0"/>
              <a:t>Произведите морфемный разбор 2-3 слов.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4143372" y="1785926"/>
            <a:ext cx="5000628" cy="492922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Разноуровневые</a:t>
            </a:r>
            <a:r>
              <a:rPr lang="ru-RU" sz="4000" b="1" dirty="0" smtClean="0">
                <a:solidFill>
                  <a:srgbClr val="FF0000"/>
                </a:solidFill>
              </a:rPr>
              <a:t> задания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495800" cy="4554551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    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         </a:t>
            </a:r>
            <a:r>
              <a:rPr lang="ru-RU" sz="2200" b="1" dirty="0" smtClean="0">
                <a:solidFill>
                  <a:schemeClr val="bg1"/>
                </a:solidFill>
              </a:rPr>
              <a:t>Задания повышенной сложности:</a:t>
            </a:r>
          </a:p>
          <a:p>
            <a:pPr>
              <a:buNone/>
            </a:pPr>
            <a:endParaRPr lang="ru-RU" sz="2200" dirty="0" smtClean="0"/>
          </a:p>
          <a:p>
            <a:r>
              <a:rPr lang="ru-RU" sz="2200" dirty="0" smtClean="0"/>
              <a:t>Используя некоторые из предложенных слов, составьте продолжение текста «Водопад» </a:t>
            </a:r>
          </a:p>
          <a:p>
            <a:endParaRPr lang="ru-RU" sz="2200" dirty="0" smtClean="0"/>
          </a:p>
          <a:p>
            <a:r>
              <a:rPr lang="ru-RU" sz="2200" u="sng" dirty="0" smtClean="0"/>
              <a:t>Слова для справки:</a:t>
            </a:r>
          </a:p>
          <a:p>
            <a:pPr>
              <a:buNone/>
            </a:pPr>
            <a:r>
              <a:rPr lang="ru-RU" sz="2200" i="1" dirty="0" smtClean="0"/>
              <a:t>      Во…</a:t>
            </a:r>
            <a:r>
              <a:rPr lang="ru-RU" sz="2200" i="1" dirty="0" err="1" smtClean="0"/>
              <a:t>вышаются</a:t>
            </a:r>
            <a:r>
              <a:rPr lang="ru-RU" sz="2200" i="1" dirty="0" smtClean="0"/>
              <a:t>, </a:t>
            </a:r>
            <a:r>
              <a:rPr lang="ru-RU" sz="2200" i="1" dirty="0" err="1" smtClean="0"/>
              <a:t>во</a:t>
            </a:r>
            <a:r>
              <a:rPr lang="ru-RU" sz="2200" i="1" dirty="0" smtClean="0"/>
              <a:t>…ходит, </a:t>
            </a:r>
            <a:r>
              <a:rPr lang="ru-RU" sz="2200" i="1" dirty="0" err="1" smtClean="0"/>
              <a:t>бе</a:t>
            </a:r>
            <a:r>
              <a:rPr lang="ru-RU" sz="2200" i="1" dirty="0" smtClean="0"/>
              <a:t>…шумно, в…дрогнуть, </a:t>
            </a:r>
            <a:r>
              <a:rPr lang="ru-RU" sz="2200" i="1" dirty="0" err="1" smtClean="0"/>
              <a:t>ра</a:t>
            </a:r>
            <a:r>
              <a:rPr lang="ru-RU" sz="2200" i="1" dirty="0" smtClean="0"/>
              <a:t>…щелина, </a:t>
            </a:r>
            <a:r>
              <a:rPr lang="ru-RU" sz="2200" i="1" dirty="0" err="1" smtClean="0"/>
              <a:t>ра</a:t>
            </a:r>
            <a:r>
              <a:rPr lang="ru-RU" sz="2200" i="1" dirty="0" smtClean="0"/>
              <a:t>…глядеть, в…карабкаться, во…</a:t>
            </a:r>
            <a:r>
              <a:rPr lang="ru-RU" sz="2200" i="1" dirty="0" err="1" smtClean="0"/>
              <a:t>клицания</a:t>
            </a:r>
            <a:r>
              <a:rPr lang="ru-RU" sz="2200" i="1" dirty="0" smtClean="0"/>
              <a:t>, в…помнить, </a:t>
            </a:r>
            <a:r>
              <a:rPr lang="ru-RU" sz="2200" i="1" dirty="0" err="1" smtClean="0"/>
              <a:t>ра</a:t>
            </a:r>
            <a:r>
              <a:rPr lang="ru-RU" sz="2200" i="1" dirty="0" smtClean="0"/>
              <a:t>…сказать.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Ольга\Desktop\Новая папка3\496557091.gif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071810"/>
            <a:ext cx="1000132" cy="1643074"/>
          </a:xfrm>
          <a:prstGeom prst="rect">
            <a:avLst/>
          </a:prstGeom>
          <a:noFill/>
        </p:spPr>
      </p:pic>
      <p:pic>
        <p:nvPicPr>
          <p:cNvPr id="5" name="Picture 4" descr="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5072074"/>
            <a:ext cx="809625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2500306"/>
            <a:ext cx="78581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ani-bird_red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071546"/>
            <a:ext cx="1238250" cy="990600"/>
          </a:xfrm>
          <a:prstGeom prst="rect">
            <a:avLst/>
          </a:prstGeom>
          <a:noFill/>
        </p:spPr>
      </p:pic>
      <p:pic>
        <p:nvPicPr>
          <p:cNvPr id="11" name="Picture 11" descr="ani-bird_yellow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571480"/>
            <a:ext cx="1238250" cy="990600"/>
          </a:xfrm>
          <a:prstGeom prst="rect">
            <a:avLst/>
          </a:prstGeom>
          <a:noFill/>
        </p:spPr>
      </p:pic>
      <p:pic>
        <p:nvPicPr>
          <p:cNvPr id="12" name="Picture 9" descr="ыв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3786190"/>
            <a:ext cx="642942" cy="802006"/>
          </a:xfrm>
          <a:prstGeom prst="rect">
            <a:avLst/>
          </a:prstGeom>
          <a:noFill/>
        </p:spPr>
      </p:pic>
      <p:pic>
        <p:nvPicPr>
          <p:cNvPr id="13" name="Picture 13" descr="sun_2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57818" y="-65424"/>
            <a:ext cx="2714644" cy="2486112"/>
          </a:xfrm>
          <a:prstGeom prst="rect">
            <a:avLst/>
          </a:prstGeom>
          <a:noFill/>
        </p:spPr>
      </p:pic>
      <p:pic>
        <p:nvPicPr>
          <p:cNvPr id="15" name="Picture 5" descr="C:\Documents and Settings\1\Рабочий стол\Мои документы\Мои рисунки\Рисунки-анимация\люди\95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43108" y="3786190"/>
            <a:ext cx="1500188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C:\Documents and Settings\1\Рабочий стол\Мои документы\Мои рисунки\Рисунки-анимация\люди\24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29256" y="3571876"/>
            <a:ext cx="1390650" cy="258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Ольга\Desktop\Новая папка4\395594274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7002430">
            <a:off x="1175329" y="5553243"/>
            <a:ext cx="666750" cy="580073"/>
          </a:xfrm>
          <a:prstGeom prst="rect">
            <a:avLst/>
          </a:prstGeom>
          <a:noFill/>
        </p:spPr>
      </p:pic>
      <p:pic>
        <p:nvPicPr>
          <p:cNvPr id="10244" name="Picture 4" descr="C:\Users\Ольга\Desktop\Новая папка4\363102291.gif"/>
          <p:cNvPicPr>
            <a:picLocks noChangeAspect="1" noChangeArrowheads="1" noCrop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358082" y="2857496"/>
            <a:ext cx="940117" cy="513397"/>
          </a:xfrm>
          <a:prstGeom prst="rect">
            <a:avLst/>
          </a:prstGeom>
          <a:noFill/>
        </p:spPr>
      </p:pic>
      <p:pic>
        <p:nvPicPr>
          <p:cNvPr id="19" name="Picture 2" descr="C:\Users\Ольга\Desktop\Новая папка4\395594274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850530">
            <a:off x="6990330" y="5573512"/>
            <a:ext cx="666750" cy="580073"/>
          </a:xfrm>
          <a:prstGeom prst="rect">
            <a:avLst/>
          </a:prstGeom>
          <a:noFill/>
        </p:spPr>
      </p:pic>
      <p:pic>
        <p:nvPicPr>
          <p:cNvPr id="20" name="2x2=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857224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92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1" descr="C:\Users\Ольга\Desktop\рисунки\33804688.gif"/>
          <p:cNvPicPr>
            <a:picLocks noChangeAspect="1" noChangeArrowheads="1"/>
          </p:cNvPicPr>
          <p:nvPr/>
        </p:nvPicPr>
        <p:blipFill>
          <a:blip r:embed="rId4"/>
          <a:srcRect l="24000"/>
          <a:stretch>
            <a:fillRect/>
          </a:stretch>
        </p:blipFill>
        <p:spPr bwMode="auto">
          <a:xfrm>
            <a:off x="8072462" y="0"/>
            <a:ext cx="1357290" cy="2143115"/>
          </a:xfrm>
          <a:prstGeom prst="rect">
            <a:avLst/>
          </a:prstGeom>
          <a:noFill/>
        </p:spPr>
      </p:pic>
      <p:sp>
        <p:nvSpPr>
          <p:cNvPr id="3" name="Скругленная прямоугольная выноска 2"/>
          <p:cNvSpPr/>
          <p:nvPr/>
        </p:nvSpPr>
        <p:spPr>
          <a:xfrm rot="16200000">
            <a:off x="6002179" y="-644361"/>
            <a:ext cx="1500198" cy="278892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dirty="0" smtClean="0"/>
              <a:t>Здравствуйте, ребята!</a:t>
            </a:r>
          </a:p>
          <a:p>
            <a:r>
              <a:rPr lang="ru-RU" dirty="0" smtClean="0"/>
              <a:t>В лес хотите войти? Тогда</a:t>
            </a:r>
          </a:p>
          <a:p>
            <a:r>
              <a:rPr lang="ru-RU" dirty="0" smtClean="0"/>
              <a:t>покажите мне ваши знания: выполните тест.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1857375"/>
            <a:ext cx="8229600" cy="42687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Проверим: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1 – 4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2 – 3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3 – 2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4 – 3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5 - 4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7" name="02. Pre-daw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214414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3" dur="14474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314</Words>
  <Application>Microsoft Office PowerPoint</Application>
  <PresentationFormat>Экран (4:3)</PresentationFormat>
  <Paragraphs>60</Paragraphs>
  <Slides>15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Тема урока:  Правописание приставок, оканчивающихся на -з и -с</vt:lpstr>
      <vt:lpstr>Слайд 2</vt:lpstr>
      <vt:lpstr>Слайд 3</vt:lpstr>
      <vt:lpstr>Слайд 4</vt:lpstr>
      <vt:lpstr>Физкультминутка   для   глаз</vt:lpstr>
      <vt:lpstr>Слайд 6</vt:lpstr>
      <vt:lpstr>Разноуровневые задания</vt:lpstr>
      <vt:lpstr>Слайд 8</vt:lpstr>
      <vt:lpstr>Слайд 9</vt:lpstr>
      <vt:lpstr> Письмо к молодёжи  писателя Л.Леонова </vt:lpstr>
      <vt:lpstr>Проверьте  слова</vt:lpstr>
      <vt:lpstr>Слайд 12</vt:lpstr>
      <vt:lpstr>Домашнее задание</vt:lpstr>
      <vt:lpstr>Слайд 14</vt:lpstr>
      <vt:lpstr>Спасибо за работу!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Правописание приставок, оканчивающихся на -з и -с</dc:title>
  <dc:creator>Ольга</dc:creator>
  <cp:lastModifiedBy>русский</cp:lastModifiedBy>
  <cp:revision>58</cp:revision>
  <dcterms:created xsi:type="dcterms:W3CDTF">2012-03-11T21:07:53Z</dcterms:created>
  <dcterms:modified xsi:type="dcterms:W3CDTF">2017-04-21T08:55:43Z</dcterms:modified>
</cp:coreProperties>
</file>