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67" r:id="rId14"/>
    <p:sldId id="268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B2799E-0466-479A-B11A-7FF197D7522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47B5EC-F7D3-40D7-85AE-8D7E46FA2152}">
      <dgm:prSet phldrT="[Текст]"/>
      <dgm:spPr/>
      <dgm:t>
        <a:bodyPr/>
        <a:lstStyle/>
        <a:p>
          <a:r>
            <a:rPr lang="ru-RU" dirty="0" smtClean="0"/>
            <a:t>Первый свод законов</a:t>
          </a:r>
          <a:endParaRPr lang="ru-RU" dirty="0"/>
        </a:p>
      </dgm:t>
    </dgm:pt>
    <dgm:pt modelId="{A38E1944-35E8-438B-A315-2F2B9F9FB044}" type="parTrans" cxnId="{97DDF3F9-5B6B-46CE-A6B0-18257FA5B674}">
      <dgm:prSet/>
      <dgm:spPr/>
      <dgm:t>
        <a:bodyPr/>
        <a:lstStyle/>
        <a:p>
          <a:endParaRPr lang="ru-RU"/>
        </a:p>
      </dgm:t>
    </dgm:pt>
    <dgm:pt modelId="{9287BF90-3AE2-439A-9783-F0EA47D9EA6A}" type="sibTrans" cxnId="{97DDF3F9-5B6B-46CE-A6B0-18257FA5B674}">
      <dgm:prSet/>
      <dgm:spPr/>
      <dgm:t>
        <a:bodyPr/>
        <a:lstStyle/>
        <a:p>
          <a:endParaRPr lang="ru-RU"/>
        </a:p>
      </dgm:t>
    </dgm:pt>
    <dgm:pt modelId="{0FEEF4EB-FAA9-4A48-91A7-DAAC51F84E6F}">
      <dgm:prSet phldrT="[Текст]"/>
      <dgm:spPr/>
      <dgm:t>
        <a:bodyPr/>
        <a:lstStyle/>
        <a:p>
          <a:r>
            <a:rPr lang="ru-RU" dirty="0" smtClean="0"/>
            <a:t>Ярослав Мудрый</a:t>
          </a:r>
          <a:endParaRPr lang="ru-RU" dirty="0"/>
        </a:p>
      </dgm:t>
    </dgm:pt>
    <dgm:pt modelId="{2AA84D4F-C9B9-4750-9138-004B126FDBED}" type="parTrans" cxnId="{1D117D5B-8952-45F9-9DBD-C347A066E5E0}">
      <dgm:prSet/>
      <dgm:spPr/>
      <dgm:t>
        <a:bodyPr/>
        <a:lstStyle/>
        <a:p>
          <a:endParaRPr lang="ru-RU"/>
        </a:p>
      </dgm:t>
    </dgm:pt>
    <dgm:pt modelId="{49444B0B-8CA8-4356-8A9F-A02D9C8C840B}" type="sibTrans" cxnId="{1D117D5B-8952-45F9-9DBD-C347A066E5E0}">
      <dgm:prSet/>
      <dgm:spPr/>
      <dgm:t>
        <a:bodyPr/>
        <a:lstStyle/>
        <a:p>
          <a:endParaRPr lang="ru-RU"/>
        </a:p>
      </dgm:t>
    </dgm:pt>
    <dgm:pt modelId="{C9FEE26C-AE7E-4265-B76B-804FB3EFE421}">
      <dgm:prSet phldrT="[Текст]"/>
      <dgm:spPr/>
      <dgm:t>
        <a:bodyPr/>
        <a:lstStyle/>
        <a:p>
          <a:r>
            <a:rPr lang="ru-RU" dirty="0" smtClean="0"/>
            <a:t>Вира</a:t>
          </a:r>
          <a:endParaRPr lang="ru-RU" dirty="0"/>
        </a:p>
      </dgm:t>
    </dgm:pt>
    <dgm:pt modelId="{687F2A3F-42C9-4F67-A580-5060D191E9DB}" type="parTrans" cxnId="{4000401F-1972-4E72-88CF-5D54FFCEDD8A}">
      <dgm:prSet/>
      <dgm:spPr/>
      <dgm:t>
        <a:bodyPr/>
        <a:lstStyle/>
        <a:p>
          <a:endParaRPr lang="ru-RU"/>
        </a:p>
      </dgm:t>
    </dgm:pt>
    <dgm:pt modelId="{12F6B292-B701-4ACE-8041-4028226B8FE9}" type="sibTrans" cxnId="{4000401F-1972-4E72-88CF-5D54FFCEDD8A}">
      <dgm:prSet/>
      <dgm:spPr/>
      <dgm:t>
        <a:bodyPr/>
        <a:lstStyle/>
        <a:p>
          <a:endParaRPr lang="ru-RU"/>
        </a:p>
      </dgm:t>
    </dgm:pt>
    <dgm:pt modelId="{B3A76682-B315-47CA-B2E5-A3879BE073D2}">
      <dgm:prSet phldrT="[Текст]"/>
      <dgm:spPr/>
      <dgm:t>
        <a:bodyPr/>
        <a:lstStyle/>
        <a:p>
          <a:r>
            <a:rPr lang="ru-RU" dirty="0" smtClean="0"/>
            <a:t>Замена обычного права</a:t>
          </a:r>
          <a:endParaRPr lang="ru-RU" dirty="0"/>
        </a:p>
      </dgm:t>
    </dgm:pt>
    <dgm:pt modelId="{A993A68F-7954-42A1-92A3-4683BC232324}" type="parTrans" cxnId="{0FB3ECBC-C2D7-487E-B1FE-2856869CC684}">
      <dgm:prSet/>
      <dgm:spPr/>
      <dgm:t>
        <a:bodyPr/>
        <a:lstStyle/>
        <a:p>
          <a:endParaRPr lang="ru-RU"/>
        </a:p>
      </dgm:t>
    </dgm:pt>
    <dgm:pt modelId="{827F18BA-65A4-439E-9454-0584D33A9F41}" type="sibTrans" cxnId="{0FB3ECBC-C2D7-487E-B1FE-2856869CC684}">
      <dgm:prSet/>
      <dgm:spPr/>
      <dgm:t>
        <a:bodyPr/>
        <a:lstStyle/>
        <a:p>
          <a:endParaRPr lang="ru-RU"/>
        </a:p>
      </dgm:t>
    </dgm:pt>
    <dgm:pt modelId="{0D07FAED-33D0-4DEB-BBD1-D764D1028237}">
      <dgm:prSet phldrT="[Текст]"/>
      <dgm:spPr/>
      <dgm:t>
        <a:bodyPr/>
        <a:lstStyle/>
        <a:p>
          <a:r>
            <a:rPr lang="ru-RU" dirty="0" smtClean="0"/>
            <a:t>«Ярославичи»</a:t>
          </a:r>
          <a:endParaRPr lang="ru-RU" dirty="0"/>
        </a:p>
      </dgm:t>
    </dgm:pt>
    <dgm:pt modelId="{038498A2-184E-4488-B934-B16288DA17D4}" type="parTrans" cxnId="{00082811-388F-4416-BCB1-D213F33E6D67}">
      <dgm:prSet/>
      <dgm:spPr/>
      <dgm:t>
        <a:bodyPr/>
        <a:lstStyle/>
        <a:p>
          <a:endParaRPr lang="ru-RU"/>
        </a:p>
      </dgm:t>
    </dgm:pt>
    <dgm:pt modelId="{CA0B99E4-71DA-49D0-99C3-4723223BFD52}" type="sibTrans" cxnId="{00082811-388F-4416-BCB1-D213F33E6D67}">
      <dgm:prSet/>
      <dgm:spPr/>
      <dgm:t>
        <a:bodyPr/>
        <a:lstStyle/>
        <a:p>
          <a:endParaRPr lang="ru-RU"/>
        </a:p>
      </dgm:t>
    </dgm:pt>
    <dgm:pt modelId="{4063163A-4DC0-4187-AD64-4803E75DECE9}" type="pres">
      <dgm:prSet presAssocID="{3EB2799E-0466-479A-B11A-7FF197D7522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E173F6-8570-4AE4-A365-FBF84B60A3CC}" type="pres">
      <dgm:prSet presAssocID="{8147B5EC-F7D3-40D7-85AE-8D7E46FA2152}" presName="node" presStyleLbl="node1" presStyleIdx="0" presStyleCnt="5" custRadScaleRad="95462" custRadScaleInc="1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33729F-6BC7-4630-86AB-B105D84065AF}" type="pres">
      <dgm:prSet presAssocID="{9287BF90-3AE2-439A-9783-F0EA47D9EA6A}" presName="sibTrans" presStyleLbl="sibTrans2D1" presStyleIdx="0" presStyleCnt="5"/>
      <dgm:spPr/>
      <dgm:t>
        <a:bodyPr/>
        <a:lstStyle/>
        <a:p>
          <a:endParaRPr lang="ru-RU"/>
        </a:p>
      </dgm:t>
    </dgm:pt>
    <dgm:pt modelId="{E1D24CFD-DCF0-4158-A452-18BC3859CAF8}" type="pres">
      <dgm:prSet presAssocID="{9287BF90-3AE2-439A-9783-F0EA47D9EA6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446E5E75-2BBC-4C68-9F20-52321C84DED4}" type="pres">
      <dgm:prSet presAssocID="{0FEEF4EB-FAA9-4A48-91A7-DAAC51F84E6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48189-5D92-4809-8E92-A0E5DD88C543}" type="pres">
      <dgm:prSet presAssocID="{49444B0B-8CA8-4356-8A9F-A02D9C8C840B}" presName="sibTrans" presStyleLbl="sibTrans2D1" presStyleIdx="1" presStyleCnt="5"/>
      <dgm:spPr/>
      <dgm:t>
        <a:bodyPr/>
        <a:lstStyle/>
        <a:p>
          <a:endParaRPr lang="ru-RU"/>
        </a:p>
      </dgm:t>
    </dgm:pt>
    <dgm:pt modelId="{E8CD6060-0EFD-472D-B248-3D210077623E}" type="pres">
      <dgm:prSet presAssocID="{49444B0B-8CA8-4356-8A9F-A02D9C8C840B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AFC959D3-A1BE-41E8-936C-CCD412B20AE2}" type="pres">
      <dgm:prSet presAssocID="{C9FEE26C-AE7E-4265-B76B-804FB3EFE42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821921-A8E5-4394-A0E6-3511CD180363}" type="pres">
      <dgm:prSet presAssocID="{12F6B292-B701-4ACE-8041-4028226B8FE9}" presName="sibTrans" presStyleLbl="sibTrans2D1" presStyleIdx="2" presStyleCnt="5"/>
      <dgm:spPr/>
      <dgm:t>
        <a:bodyPr/>
        <a:lstStyle/>
        <a:p>
          <a:endParaRPr lang="ru-RU"/>
        </a:p>
      </dgm:t>
    </dgm:pt>
    <dgm:pt modelId="{97DC91E4-9ACA-43A7-B728-890EAE494E26}" type="pres">
      <dgm:prSet presAssocID="{12F6B292-B701-4ACE-8041-4028226B8FE9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5E604FF9-2595-4E42-825F-4A25E007F5C3}" type="pres">
      <dgm:prSet presAssocID="{B3A76682-B315-47CA-B2E5-A3879BE073D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4451E-882B-4869-BEA1-787D659A5C12}" type="pres">
      <dgm:prSet presAssocID="{827F18BA-65A4-439E-9454-0584D33A9F41}" presName="sibTrans" presStyleLbl="sibTrans2D1" presStyleIdx="3" presStyleCnt="5"/>
      <dgm:spPr/>
      <dgm:t>
        <a:bodyPr/>
        <a:lstStyle/>
        <a:p>
          <a:endParaRPr lang="ru-RU"/>
        </a:p>
      </dgm:t>
    </dgm:pt>
    <dgm:pt modelId="{D2109D70-71C0-42A7-B59D-F1D494BA14C3}" type="pres">
      <dgm:prSet presAssocID="{827F18BA-65A4-439E-9454-0584D33A9F41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60B0CB32-C8A2-4FCF-8979-DA1DFBCAB18C}" type="pres">
      <dgm:prSet presAssocID="{0D07FAED-33D0-4DEB-BBD1-D764D102823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031CE-C60D-4674-8A3A-600497E65535}" type="pres">
      <dgm:prSet presAssocID="{CA0B99E4-71DA-49D0-99C3-4723223BFD52}" presName="sibTrans" presStyleLbl="sibTrans2D1" presStyleIdx="4" presStyleCnt="5"/>
      <dgm:spPr/>
      <dgm:t>
        <a:bodyPr/>
        <a:lstStyle/>
        <a:p>
          <a:endParaRPr lang="ru-RU"/>
        </a:p>
      </dgm:t>
    </dgm:pt>
    <dgm:pt modelId="{A5039F19-00A4-4C30-BF98-B70BAD2464FE}" type="pres">
      <dgm:prSet presAssocID="{CA0B99E4-71DA-49D0-99C3-4723223BFD52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87A1E902-66D8-489A-978E-978FB614CDD4}" type="presOf" srcId="{49444B0B-8CA8-4356-8A9F-A02D9C8C840B}" destId="{E8CD6060-0EFD-472D-B248-3D210077623E}" srcOrd="1" destOrd="0" presId="urn:microsoft.com/office/officeart/2005/8/layout/cycle2"/>
    <dgm:cxn modelId="{FA5C4892-E4D3-4FCE-8E73-4A77F038A18F}" type="presOf" srcId="{8147B5EC-F7D3-40D7-85AE-8D7E46FA2152}" destId="{EFE173F6-8570-4AE4-A365-FBF84B60A3CC}" srcOrd="0" destOrd="0" presId="urn:microsoft.com/office/officeart/2005/8/layout/cycle2"/>
    <dgm:cxn modelId="{4FDE8364-43EF-4C29-9A40-DCFCDFB84B37}" type="presOf" srcId="{C9FEE26C-AE7E-4265-B76B-804FB3EFE421}" destId="{AFC959D3-A1BE-41E8-936C-CCD412B20AE2}" srcOrd="0" destOrd="0" presId="urn:microsoft.com/office/officeart/2005/8/layout/cycle2"/>
    <dgm:cxn modelId="{6E55FB3D-8410-445C-9E23-47053BB27762}" type="presOf" srcId="{B3A76682-B315-47CA-B2E5-A3879BE073D2}" destId="{5E604FF9-2595-4E42-825F-4A25E007F5C3}" srcOrd="0" destOrd="0" presId="urn:microsoft.com/office/officeart/2005/8/layout/cycle2"/>
    <dgm:cxn modelId="{28BC4EA4-06DF-466C-A666-EBAB10AAD944}" type="presOf" srcId="{49444B0B-8CA8-4356-8A9F-A02D9C8C840B}" destId="{11948189-5D92-4809-8E92-A0E5DD88C543}" srcOrd="0" destOrd="0" presId="urn:microsoft.com/office/officeart/2005/8/layout/cycle2"/>
    <dgm:cxn modelId="{0FB3ECBC-C2D7-487E-B1FE-2856869CC684}" srcId="{3EB2799E-0466-479A-B11A-7FF197D7522A}" destId="{B3A76682-B315-47CA-B2E5-A3879BE073D2}" srcOrd="3" destOrd="0" parTransId="{A993A68F-7954-42A1-92A3-4683BC232324}" sibTransId="{827F18BA-65A4-439E-9454-0584D33A9F41}"/>
    <dgm:cxn modelId="{00082811-388F-4416-BCB1-D213F33E6D67}" srcId="{3EB2799E-0466-479A-B11A-7FF197D7522A}" destId="{0D07FAED-33D0-4DEB-BBD1-D764D1028237}" srcOrd="4" destOrd="0" parTransId="{038498A2-184E-4488-B934-B16288DA17D4}" sibTransId="{CA0B99E4-71DA-49D0-99C3-4723223BFD52}"/>
    <dgm:cxn modelId="{1656E400-0F86-445F-BF2A-2F267567C66E}" type="presOf" srcId="{3EB2799E-0466-479A-B11A-7FF197D7522A}" destId="{4063163A-4DC0-4187-AD64-4803E75DECE9}" srcOrd="0" destOrd="0" presId="urn:microsoft.com/office/officeart/2005/8/layout/cycle2"/>
    <dgm:cxn modelId="{1A6BEA03-8577-4BDC-9D0E-26B50C66F857}" type="presOf" srcId="{9287BF90-3AE2-439A-9783-F0EA47D9EA6A}" destId="{E1D24CFD-DCF0-4158-A452-18BC3859CAF8}" srcOrd="1" destOrd="0" presId="urn:microsoft.com/office/officeart/2005/8/layout/cycle2"/>
    <dgm:cxn modelId="{4949A627-2EE4-455D-8428-7AE2230C03D1}" type="presOf" srcId="{CA0B99E4-71DA-49D0-99C3-4723223BFD52}" destId="{A5039F19-00A4-4C30-BF98-B70BAD2464FE}" srcOrd="1" destOrd="0" presId="urn:microsoft.com/office/officeart/2005/8/layout/cycle2"/>
    <dgm:cxn modelId="{1D117D5B-8952-45F9-9DBD-C347A066E5E0}" srcId="{3EB2799E-0466-479A-B11A-7FF197D7522A}" destId="{0FEEF4EB-FAA9-4A48-91A7-DAAC51F84E6F}" srcOrd="1" destOrd="0" parTransId="{2AA84D4F-C9B9-4750-9138-004B126FDBED}" sibTransId="{49444B0B-8CA8-4356-8A9F-A02D9C8C840B}"/>
    <dgm:cxn modelId="{FAD76B00-0A38-4AB6-9C34-63DFB7388F61}" type="presOf" srcId="{12F6B292-B701-4ACE-8041-4028226B8FE9}" destId="{97DC91E4-9ACA-43A7-B728-890EAE494E26}" srcOrd="1" destOrd="0" presId="urn:microsoft.com/office/officeart/2005/8/layout/cycle2"/>
    <dgm:cxn modelId="{C2B7E4B7-1A10-4C32-B33A-35A40FD5FB7D}" type="presOf" srcId="{9287BF90-3AE2-439A-9783-F0EA47D9EA6A}" destId="{1A33729F-6BC7-4630-86AB-B105D84065AF}" srcOrd="0" destOrd="0" presId="urn:microsoft.com/office/officeart/2005/8/layout/cycle2"/>
    <dgm:cxn modelId="{80858FA3-8F82-48F6-9AB7-4A988559119B}" type="presOf" srcId="{0FEEF4EB-FAA9-4A48-91A7-DAAC51F84E6F}" destId="{446E5E75-2BBC-4C68-9F20-52321C84DED4}" srcOrd="0" destOrd="0" presId="urn:microsoft.com/office/officeart/2005/8/layout/cycle2"/>
    <dgm:cxn modelId="{25E33454-07B7-40DF-9CAA-8317556FBDAA}" type="presOf" srcId="{0D07FAED-33D0-4DEB-BBD1-D764D1028237}" destId="{60B0CB32-C8A2-4FCF-8979-DA1DFBCAB18C}" srcOrd="0" destOrd="0" presId="urn:microsoft.com/office/officeart/2005/8/layout/cycle2"/>
    <dgm:cxn modelId="{D7B76D4F-263C-4509-82E4-0155251F689D}" type="presOf" srcId="{827F18BA-65A4-439E-9454-0584D33A9F41}" destId="{5B94451E-882B-4869-BEA1-787D659A5C12}" srcOrd="0" destOrd="0" presId="urn:microsoft.com/office/officeart/2005/8/layout/cycle2"/>
    <dgm:cxn modelId="{8003CDD2-774C-4DF1-8ED8-4C5AFE62EF07}" type="presOf" srcId="{827F18BA-65A4-439E-9454-0584D33A9F41}" destId="{D2109D70-71C0-42A7-B59D-F1D494BA14C3}" srcOrd="1" destOrd="0" presId="urn:microsoft.com/office/officeart/2005/8/layout/cycle2"/>
    <dgm:cxn modelId="{4000401F-1972-4E72-88CF-5D54FFCEDD8A}" srcId="{3EB2799E-0466-479A-B11A-7FF197D7522A}" destId="{C9FEE26C-AE7E-4265-B76B-804FB3EFE421}" srcOrd="2" destOrd="0" parTransId="{687F2A3F-42C9-4F67-A580-5060D191E9DB}" sibTransId="{12F6B292-B701-4ACE-8041-4028226B8FE9}"/>
    <dgm:cxn modelId="{AC9F020A-561B-4E4E-9474-1FE9E00033EB}" type="presOf" srcId="{12F6B292-B701-4ACE-8041-4028226B8FE9}" destId="{0A821921-A8E5-4394-A0E6-3511CD180363}" srcOrd="0" destOrd="0" presId="urn:microsoft.com/office/officeart/2005/8/layout/cycle2"/>
    <dgm:cxn modelId="{72010A97-D5BC-4726-8879-B3CDE9DCB009}" type="presOf" srcId="{CA0B99E4-71DA-49D0-99C3-4723223BFD52}" destId="{C19031CE-C60D-4674-8A3A-600497E65535}" srcOrd="0" destOrd="0" presId="urn:microsoft.com/office/officeart/2005/8/layout/cycle2"/>
    <dgm:cxn modelId="{97DDF3F9-5B6B-46CE-A6B0-18257FA5B674}" srcId="{3EB2799E-0466-479A-B11A-7FF197D7522A}" destId="{8147B5EC-F7D3-40D7-85AE-8D7E46FA2152}" srcOrd="0" destOrd="0" parTransId="{A38E1944-35E8-438B-A315-2F2B9F9FB044}" sibTransId="{9287BF90-3AE2-439A-9783-F0EA47D9EA6A}"/>
    <dgm:cxn modelId="{1B9CBA8D-05E2-43C7-BB15-B43EE2E4018B}" type="presParOf" srcId="{4063163A-4DC0-4187-AD64-4803E75DECE9}" destId="{EFE173F6-8570-4AE4-A365-FBF84B60A3CC}" srcOrd="0" destOrd="0" presId="urn:microsoft.com/office/officeart/2005/8/layout/cycle2"/>
    <dgm:cxn modelId="{F886A2C0-D438-4132-8EC3-A122746DFCF0}" type="presParOf" srcId="{4063163A-4DC0-4187-AD64-4803E75DECE9}" destId="{1A33729F-6BC7-4630-86AB-B105D84065AF}" srcOrd="1" destOrd="0" presId="urn:microsoft.com/office/officeart/2005/8/layout/cycle2"/>
    <dgm:cxn modelId="{4FC1CA99-6653-4FCA-9520-066DE8595F17}" type="presParOf" srcId="{1A33729F-6BC7-4630-86AB-B105D84065AF}" destId="{E1D24CFD-DCF0-4158-A452-18BC3859CAF8}" srcOrd="0" destOrd="0" presId="urn:microsoft.com/office/officeart/2005/8/layout/cycle2"/>
    <dgm:cxn modelId="{16DB273E-9565-4AAD-9786-C17B2E035A47}" type="presParOf" srcId="{4063163A-4DC0-4187-AD64-4803E75DECE9}" destId="{446E5E75-2BBC-4C68-9F20-52321C84DED4}" srcOrd="2" destOrd="0" presId="urn:microsoft.com/office/officeart/2005/8/layout/cycle2"/>
    <dgm:cxn modelId="{99E5BAA4-7277-4AA2-9C3A-4C65481390E7}" type="presParOf" srcId="{4063163A-4DC0-4187-AD64-4803E75DECE9}" destId="{11948189-5D92-4809-8E92-A0E5DD88C543}" srcOrd="3" destOrd="0" presId="urn:microsoft.com/office/officeart/2005/8/layout/cycle2"/>
    <dgm:cxn modelId="{06B1F965-A55E-4E37-BF7E-8510DA1F84C8}" type="presParOf" srcId="{11948189-5D92-4809-8E92-A0E5DD88C543}" destId="{E8CD6060-0EFD-472D-B248-3D210077623E}" srcOrd="0" destOrd="0" presId="urn:microsoft.com/office/officeart/2005/8/layout/cycle2"/>
    <dgm:cxn modelId="{024906DA-BFC6-4DF7-A028-BEA38AC30744}" type="presParOf" srcId="{4063163A-4DC0-4187-AD64-4803E75DECE9}" destId="{AFC959D3-A1BE-41E8-936C-CCD412B20AE2}" srcOrd="4" destOrd="0" presId="urn:microsoft.com/office/officeart/2005/8/layout/cycle2"/>
    <dgm:cxn modelId="{3D43D2DD-A496-472A-BD20-144EF3EF39BC}" type="presParOf" srcId="{4063163A-4DC0-4187-AD64-4803E75DECE9}" destId="{0A821921-A8E5-4394-A0E6-3511CD180363}" srcOrd="5" destOrd="0" presId="urn:microsoft.com/office/officeart/2005/8/layout/cycle2"/>
    <dgm:cxn modelId="{0875DC57-4A60-4760-98A0-C9FD6DFD1238}" type="presParOf" srcId="{0A821921-A8E5-4394-A0E6-3511CD180363}" destId="{97DC91E4-9ACA-43A7-B728-890EAE494E26}" srcOrd="0" destOrd="0" presId="urn:microsoft.com/office/officeart/2005/8/layout/cycle2"/>
    <dgm:cxn modelId="{C62DAB83-A4D1-4F8D-8D38-3AEE9EDB1812}" type="presParOf" srcId="{4063163A-4DC0-4187-AD64-4803E75DECE9}" destId="{5E604FF9-2595-4E42-825F-4A25E007F5C3}" srcOrd="6" destOrd="0" presId="urn:microsoft.com/office/officeart/2005/8/layout/cycle2"/>
    <dgm:cxn modelId="{91006176-7BFE-4CBC-93BE-078D0D731FF9}" type="presParOf" srcId="{4063163A-4DC0-4187-AD64-4803E75DECE9}" destId="{5B94451E-882B-4869-BEA1-787D659A5C12}" srcOrd="7" destOrd="0" presId="urn:microsoft.com/office/officeart/2005/8/layout/cycle2"/>
    <dgm:cxn modelId="{93D1B8BE-C136-4866-B7CD-F3F764AE28DC}" type="presParOf" srcId="{5B94451E-882B-4869-BEA1-787D659A5C12}" destId="{D2109D70-71C0-42A7-B59D-F1D494BA14C3}" srcOrd="0" destOrd="0" presId="urn:microsoft.com/office/officeart/2005/8/layout/cycle2"/>
    <dgm:cxn modelId="{DE56E450-BB92-4502-AD87-698C1A81D1AC}" type="presParOf" srcId="{4063163A-4DC0-4187-AD64-4803E75DECE9}" destId="{60B0CB32-C8A2-4FCF-8979-DA1DFBCAB18C}" srcOrd="8" destOrd="0" presId="urn:microsoft.com/office/officeart/2005/8/layout/cycle2"/>
    <dgm:cxn modelId="{9C28F301-B96D-4676-8349-A2252C0CA9C7}" type="presParOf" srcId="{4063163A-4DC0-4187-AD64-4803E75DECE9}" destId="{C19031CE-C60D-4674-8A3A-600497E65535}" srcOrd="9" destOrd="0" presId="urn:microsoft.com/office/officeart/2005/8/layout/cycle2"/>
    <dgm:cxn modelId="{3E88A9F2-3435-47D1-98EA-E1491C3CFD18}" type="presParOf" srcId="{C19031CE-C60D-4674-8A3A-600497E65535}" destId="{A5039F19-00A4-4C30-BF98-B70BAD2464F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173F6-8570-4AE4-A365-FBF84B60A3CC}">
      <dsp:nvSpPr>
        <dsp:cNvPr id="0" name=""/>
        <dsp:cNvSpPr/>
      </dsp:nvSpPr>
      <dsp:spPr>
        <a:xfrm>
          <a:off x="3551955" y="115911"/>
          <a:ext cx="1978239" cy="1978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Первый свод законов</a:t>
          </a:r>
          <a:endParaRPr lang="ru-RU" sz="1700" kern="1200" dirty="0"/>
        </a:p>
      </dsp:txBody>
      <dsp:txXfrm>
        <a:off x="3841661" y="405617"/>
        <a:ext cx="1398827" cy="1398827"/>
      </dsp:txXfrm>
    </dsp:sp>
    <dsp:sp modelId="{1A33729F-6BC7-4630-86AB-B105D84065AF}">
      <dsp:nvSpPr>
        <dsp:cNvPr id="0" name=""/>
        <dsp:cNvSpPr/>
      </dsp:nvSpPr>
      <dsp:spPr>
        <a:xfrm rot="2069747">
          <a:off x="5477894" y="1579349"/>
          <a:ext cx="478452" cy="667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5490513" y="1672235"/>
        <a:ext cx="334916" cy="400593"/>
      </dsp:txXfrm>
    </dsp:sp>
    <dsp:sp modelId="{446E5E75-2BBC-4C68-9F20-52321C84DED4}">
      <dsp:nvSpPr>
        <dsp:cNvPr id="0" name=""/>
        <dsp:cNvSpPr/>
      </dsp:nvSpPr>
      <dsp:spPr>
        <a:xfrm>
          <a:off x="5926367" y="1747542"/>
          <a:ext cx="1978239" cy="1978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Ярослав Мудрый</a:t>
          </a:r>
          <a:endParaRPr lang="ru-RU" sz="1700" kern="1200" dirty="0"/>
        </a:p>
      </dsp:txBody>
      <dsp:txXfrm>
        <a:off x="6216073" y="2037248"/>
        <a:ext cx="1398827" cy="1398827"/>
      </dsp:txXfrm>
    </dsp:sp>
    <dsp:sp modelId="{11948189-5D92-4809-8E92-A0E5DD88C543}">
      <dsp:nvSpPr>
        <dsp:cNvPr id="0" name=""/>
        <dsp:cNvSpPr/>
      </dsp:nvSpPr>
      <dsp:spPr>
        <a:xfrm rot="6480000">
          <a:off x="6197819" y="3801624"/>
          <a:ext cx="526345" cy="667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6301168" y="3860068"/>
        <a:ext cx="368442" cy="400593"/>
      </dsp:txXfrm>
    </dsp:sp>
    <dsp:sp modelId="{AFC959D3-A1BE-41E8-936C-CCD412B20AE2}">
      <dsp:nvSpPr>
        <dsp:cNvPr id="0" name=""/>
        <dsp:cNvSpPr/>
      </dsp:nvSpPr>
      <dsp:spPr>
        <a:xfrm>
          <a:off x="5008171" y="4573458"/>
          <a:ext cx="1978239" cy="1978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Вира</a:t>
          </a:r>
          <a:endParaRPr lang="ru-RU" sz="1700" kern="1200" dirty="0"/>
        </a:p>
      </dsp:txBody>
      <dsp:txXfrm>
        <a:off x="5297877" y="4863164"/>
        <a:ext cx="1398827" cy="1398827"/>
      </dsp:txXfrm>
    </dsp:sp>
    <dsp:sp modelId="{0A821921-A8E5-4394-A0E6-3511CD180363}">
      <dsp:nvSpPr>
        <dsp:cNvPr id="0" name=""/>
        <dsp:cNvSpPr/>
      </dsp:nvSpPr>
      <dsp:spPr>
        <a:xfrm rot="10800000">
          <a:off x="4263343" y="5228749"/>
          <a:ext cx="526345" cy="667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4421246" y="5362280"/>
        <a:ext cx="368442" cy="400593"/>
      </dsp:txXfrm>
    </dsp:sp>
    <dsp:sp modelId="{5E604FF9-2595-4E42-825F-4A25E007F5C3}">
      <dsp:nvSpPr>
        <dsp:cNvPr id="0" name=""/>
        <dsp:cNvSpPr/>
      </dsp:nvSpPr>
      <dsp:spPr>
        <a:xfrm>
          <a:off x="2036828" y="4573458"/>
          <a:ext cx="1978239" cy="1978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Замена обычного права</a:t>
          </a:r>
          <a:endParaRPr lang="ru-RU" sz="1700" kern="1200" dirty="0"/>
        </a:p>
      </dsp:txBody>
      <dsp:txXfrm>
        <a:off x="2326534" y="4863164"/>
        <a:ext cx="1398827" cy="1398827"/>
      </dsp:txXfrm>
    </dsp:sp>
    <dsp:sp modelId="{5B94451E-882B-4869-BEA1-787D659A5C12}">
      <dsp:nvSpPr>
        <dsp:cNvPr id="0" name=""/>
        <dsp:cNvSpPr/>
      </dsp:nvSpPr>
      <dsp:spPr>
        <a:xfrm rot="15120000">
          <a:off x="2308280" y="3829959"/>
          <a:ext cx="526345" cy="667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2411629" y="4038577"/>
        <a:ext cx="368442" cy="400593"/>
      </dsp:txXfrm>
    </dsp:sp>
    <dsp:sp modelId="{60B0CB32-C8A2-4FCF-8979-DA1DFBCAB18C}">
      <dsp:nvSpPr>
        <dsp:cNvPr id="0" name=""/>
        <dsp:cNvSpPr/>
      </dsp:nvSpPr>
      <dsp:spPr>
        <a:xfrm>
          <a:off x="1118632" y="1747542"/>
          <a:ext cx="1978239" cy="1978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«Ярославичи»</a:t>
          </a:r>
          <a:endParaRPr lang="ru-RU" sz="1700" kern="1200" dirty="0"/>
        </a:p>
      </dsp:txBody>
      <dsp:txXfrm>
        <a:off x="1408338" y="2037248"/>
        <a:ext cx="1398827" cy="1398827"/>
      </dsp:txXfrm>
    </dsp:sp>
    <dsp:sp modelId="{C19031CE-C60D-4674-8A3A-600497E65535}">
      <dsp:nvSpPr>
        <dsp:cNvPr id="0" name=""/>
        <dsp:cNvSpPr/>
      </dsp:nvSpPr>
      <dsp:spPr>
        <a:xfrm rot="19569404">
          <a:off x="3060416" y="1594967"/>
          <a:ext cx="504286" cy="667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073233" y="1770625"/>
        <a:ext cx="353000" cy="400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4956050"/>
            <a:ext cx="8093365" cy="458115"/>
          </a:xfrm>
          <a:effectLst>
            <a:outerShdw blurRad="50800" dist="25400" dir="2700000" algn="tl" rotWithShape="0">
              <a:prstClr val="black">
                <a:alpha val="61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80" y="5566870"/>
            <a:ext cx="6400800" cy="458115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1443835"/>
            <a:ext cx="855148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2054654"/>
            <a:ext cx="8551480" cy="442844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38230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73696"/>
            <a:ext cx="4275740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7"/>
            <a:ext cx="4275740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4" y="2073696"/>
            <a:ext cx="4123035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4" y="2684517"/>
            <a:ext cx="4123035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rmAutofit/>
          </a:bodyPr>
          <a:lstStyle/>
          <a:p>
            <a:r>
              <a:rPr lang="ru-RU" dirty="0" smtClean="0"/>
              <a:t>Современные образовательные технологии. Способы применения на уроках истории.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7463" y="5445224"/>
            <a:ext cx="6400800" cy="1102490"/>
          </a:xfrm>
        </p:spPr>
        <p:txBody>
          <a:bodyPr>
            <a:normAutofit/>
          </a:bodyPr>
          <a:lstStyle/>
          <a:p>
            <a:r>
              <a:rPr lang="ru-RU" dirty="0" smtClean="0"/>
              <a:t>Трифонова О.А. , учитель истории </a:t>
            </a:r>
          </a:p>
          <a:p>
            <a:r>
              <a:rPr lang="ru-RU" dirty="0" smtClean="0"/>
              <a:t>МОУ «Звениговский лицей»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82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Вызов: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Понятийное колесо</a:t>
            </a:r>
          </a:p>
          <a:p>
            <a:r>
              <a:rPr lang="ru-RU" dirty="0" smtClean="0"/>
              <a:t>Библиографические задачки</a:t>
            </a:r>
          </a:p>
          <a:p>
            <a:r>
              <a:rPr lang="ru-RU" dirty="0" smtClean="0"/>
              <a:t>«Крепкий орешек»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06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4307428"/>
              </p:ext>
            </p:extLst>
          </p:nvPr>
        </p:nvGraphicFramePr>
        <p:xfrm>
          <a:off x="107504" y="116632"/>
          <a:ext cx="9023239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43808" y="3333475"/>
            <a:ext cx="35502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Русская Правда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47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Дипломат (Горчаков А.М.)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Выходец из старинного дворянского рода. Прошел множество должностей, дослужился до министра иностранных дел (занимал эту должность четверть века) и государственного канцлера.</a:t>
            </a:r>
          </a:p>
          <a:p>
            <a:r>
              <a:rPr lang="ru-RU" dirty="0"/>
              <a:t>Его лицейскими товарищами были А. С. Пушкин, В. К. Кюхельбекер, А. А. </a:t>
            </a:r>
            <a:r>
              <a:rPr lang="ru-RU" dirty="0" err="1"/>
              <a:t>Дельвиг</a:t>
            </a:r>
            <a:r>
              <a:rPr lang="ru-RU" dirty="0"/>
              <a:t>, И. И. </a:t>
            </a:r>
            <a:r>
              <a:rPr lang="ru-RU" dirty="0" err="1"/>
              <a:t>Пущин</a:t>
            </a:r>
            <a:r>
              <a:rPr lang="ru-RU" dirty="0"/>
              <a:t>. Пушкин посвятил ему строки:</a:t>
            </a:r>
          </a:p>
          <a:p>
            <a:r>
              <a:rPr lang="ru-RU" dirty="0"/>
              <a:t>...Удел назначен нам неравный,</a:t>
            </a:r>
          </a:p>
          <a:p>
            <a:pPr marL="0" indent="0">
              <a:buNone/>
            </a:pPr>
            <a:r>
              <a:rPr lang="ru-RU" dirty="0" smtClean="0"/>
              <a:t>        И </a:t>
            </a:r>
            <a:r>
              <a:rPr lang="ru-RU" dirty="0"/>
              <a:t>розно наш оставим в жизни след.</a:t>
            </a:r>
          </a:p>
          <a:p>
            <a:pPr marL="0" indent="0">
              <a:buNone/>
            </a:pPr>
            <a:r>
              <a:rPr lang="ru-RU" dirty="0" smtClean="0"/>
              <a:t>        Тебе </a:t>
            </a:r>
            <a:r>
              <a:rPr lang="ru-RU" dirty="0"/>
              <a:t>рукой Фортуны своенравной</a:t>
            </a:r>
          </a:p>
          <a:p>
            <a:pPr marL="0" indent="0">
              <a:buNone/>
            </a:pPr>
            <a:r>
              <a:rPr lang="ru-RU" dirty="0" smtClean="0"/>
              <a:t>        Указан </a:t>
            </a:r>
            <a:r>
              <a:rPr lang="ru-RU" dirty="0"/>
              <a:t>путь и счастливый, и славный -</a:t>
            </a:r>
          </a:p>
          <a:p>
            <a:pPr marL="0" indent="0">
              <a:buNone/>
            </a:pPr>
            <a:r>
              <a:rPr lang="ru-RU" dirty="0" smtClean="0"/>
              <a:t>        Моя </a:t>
            </a:r>
            <a:r>
              <a:rPr lang="ru-RU" dirty="0"/>
              <a:t>стезя печальна и темна;</a:t>
            </a:r>
          </a:p>
          <a:p>
            <a:pPr marL="0" indent="0">
              <a:buNone/>
            </a:pPr>
            <a:r>
              <a:rPr lang="ru-RU" dirty="0" smtClean="0"/>
              <a:t>        И </a:t>
            </a:r>
            <a:r>
              <a:rPr lang="ru-RU" dirty="0"/>
              <a:t>нежная краса тебе дана,</a:t>
            </a:r>
          </a:p>
          <a:p>
            <a:pPr marL="0" indent="0">
              <a:buNone/>
            </a:pPr>
            <a:r>
              <a:rPr lang="ru-RU" dirty="0" smtClean="0"/>
              <a:t>        И </a:t>
            </a:r>
            <a:r>
              <a:rPr lang="ru-RU" dirty="0"/>
              <a:t>нравится блестящий дар природы,</a:t>
            </a:r>
          </a:p>
          <a:p>
            <a:pPr marL="0" indent="0">
              <a:buNone/>
            </a:pPr>
            <a:r>
              <a:rPr lang="ru-RU" dirty="0" smtClean="0"/>
              <a:t>        И </a:t>
            </a:r>
            <a:r>
              <a:rPr lang="ru-RU" dirty="0"/>
              <a:t>быстрый ум, и верный, милый нрав;</a:t>
            </a:r>
          </a:p>
          <a:p>
            <a:pPr marL="0" indent="0">
              <a:buNone/>
            </a:pPr>
            <a:r>
              <a:rPr lang="ru-RU" dirty="0" smtClean="0"/>
              <a:t>        Ты  </a:t>
            </a:r>
            <a:r>
              <a:rPr lang="ru-RU" dirty="0"/>
              <a:t>сотворен для сладостной свободы,</a:t>
            </a:r>
          </a:p>
          <a:p>
            <a:pPr marL="0" indent="0">
              <a:buNone/>
            </a:pPr>
            <a:r>
              <a:rPr lang="ru-RU" dirty="0" smtClean="0"/>
              <a:t>        Для </a:t>
            </a:r>
            <a:r>
              <a:rPr lang="ru-RU" dirty="0"/>
              <a:t>радости, для славы, для </a:t>
            </a:r>
            <a:r>
              <a:rPr lang="ru-RU" dirty="0" smtClean="0"/>
              <a:t>забав.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00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Осмысление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Альтернативный вопрос</a:t>
            </a:r>
          </a:p>
          <a:p>
            <a:r>
              <a:rPr lang="en-US" dirty="0" smtClean="0"/>
              <a:t>Fishbone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1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FISHBONE</a:t>
            </a:r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8483411" cy="4547773"/>
          </a:xfrm>
        </p:spPr>
      </p:pic>
    </p:spTree>
    <p:extLst>
      <p:ext uri="{BB962C8B-B14F-4D97-AF65-F5344CB8AC3E}">
        <p14:creationId xmlns:p14="http://schemas.microsoft.com/office/powerpoint/2010/main" val="237120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44893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71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Синквейн</a:t>
            </a:r>
            <a:endParaRPr lang="ru-RU" dirty="0" smtClean="0"/>
          </a:p>
          <a:p>
            <a:r>
              <a:rPr lang="en-US" dirty="0" smtClean="0"/>
              <a:t>SWOT</a:t>
            </a:r>
          </a:p>
          <a:p>
            <a:r>
              <a:rPr lang="ru-RU" dirty="0" err="1" smtClean="0"/>
              <a:t>Кроссенс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57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Кроссенс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6" t="7939" r="13339" b="10859"/>
          <a:stretch/>
        </p:blipFill>
        <p:spPr bwMode="auto">
          <a:xfrm>
            <a:off x="2771800" y="1445415"/>
            <a:ext cx="6355076" cy="5412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937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60" y="1556792"/>
            <a:ext cx="8551480" cy="4926307"/>
          </a:xfrm>
        </p:spPr>
        <p:txBody>
          <a:bodyPr/>
          <a:lstStyle/>
          <a:p>
            <a:r>
              <a:rPr lang="ru-RU" dirty="0"/>
              <a:t>Любая деятельность может быть либо технологией, либо искусством. Искусство основано на интуиции, технология - на науке. С искусства всё начинается, технологией заканчивается, чтобы затем всё началось сначала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                                                     </a:t>
            </a:r>
            <a:r>
              <a:rPr lang="ru-RU" dirty="0" err="1"/>
              <a:t>В.П.Беспалько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53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60" y="1484784"/>
            <a:ext cx="8551480" cy="49983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ТЕХНОЛОГИЯ </a:t>
            </a:r>
            <a:r>
              <a:rPr lang="ru-RU" dirty="0"/>
              <a:t>(от греч. </a:t>
            </a:r>
            <a:r>
              <a:rPr lang="ru-RU" dirty="0" err="1"/>
              <a:t>téchne</a:t>
            </a:r>
            <a:r>
              <a:rPr lang="ru-RU" dirty="0"/>
              <a:t> — искусство, мастерство, умение и греч. </a:t>
            </a:r>
            <a:r>
              <a:rPr lang="ru-RU" dirty="0" err="1"/>
              <a:t>logos</a:t>
            </a:r>
            <a:r>
              <a:rPr lang="ru-RU" dirty="0"/>
              <a:t> — изучение) — комплекс организационных мер, операций и приемов, направленных на изготовление, обслуживание, ремонт и/или эксплуатацию изделия с номинальным качеством и оптимальными затратами</a:t>
            </a:r>
          </a:p>
          <a:p>
            <a:pPr marL="0" indent="0">
              <a:buNone/>
            </a:pPr>
            <a:r>
              <a:rPr lang="ru-RU" dirty="0" smtClean="0"/>
              <a:t>        Термин «Образовательные технологии», появившийся </a:t>
            </a:r>
            <a:r>
              <a:rPr lang="ru-RU" dirty="0"/>
              <a:t>в 1960-х гг</a:t>
            </a:r>
            <a:r>
              <a:rPr lang="ru-RU" dirty="0" smtClean="0"/>
              <a:t>.,  </a:t>
            </a:r>
            <a:r>
              <a:rPr lang="ru-RU" dirty="0"/>
              <a:t>означает построение </a:t>
            </a:r>
            <a:r>
              <a:rPr lang="ru-RU" dirty="0" smtClean="0"/>
              <a:t>педагогического </a:t>
            </a:r>
            <a:r>
              <a:rPr lang="ru-RU" dirty="0"/>
              <a:t>процесса </a:t>
            </a:r>
            <a:r>
              <a:rPr lang="ru-RU" dirty="0" smtClean="0"/>
              <a:t>с </a:t>
            </a:r>
            <a:r>
              <a:rPr lang="ru-RU" b="1" dirty="0">
                <a:solidFill>
                  <a:srgbClr val="FFFF00"/>
                </a:solidFill>
              </a:rPr>
              <a:t>гарантированным </a:t>
            </a:r>
            <a:r>
              <a:rPr lang="ru-RU" b="1" dirty="0" smtClean="0">
                <a:solidFill>
                  <a:srgbClr val="FFFF00"/>
                </a:solidFill>
              </a:rPr>
              <a:t>результатом.</a:t>
            </a:r>
          </a:p>
          <a:p>
            <a:pPr marL="0" indent="0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70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260" y="1268760"/>
            <a:ext cx="8551480" cy="7858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Дидактическая многомерная технология </a:t>
            </a:r>
            <a:r>
              <a:rPr lang="ru-RU" dirty="0"/>
              <a:t>(ДМТ)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76872"/>
            <a:ext cx="5040560" cy="195041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Дидактическая многомерная технология разработана доктором педагогических наук Штейнбергом В.Э.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3791">
            <a:off x="5249381" y="2073518"/>
            <a:ext cx="3167222" cy="451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60" y="2054654"/>
            <a:ext cx="8551480" cy="4542698"/>
          </a:xfrm>
        </p:spPr>
        <p:txBody>
          <a:bodyPr>
            <a:normAutofit/>
          </a:bodyPr>
          <a:lstStyle/>
          <a:p>
            <a:r>
              <a:rPr lang="ru-RU" dirty="0" smtClean="0"/>
              <a:t>Дидактические </a:t>
            </a:r>
            <a:r>
              <a:rPr lang="ru-RU" dirty="0"/>
              <a:t>многомерные инструменты (ДМИ) – универсальные, наглядные, программируемые, материализованные понятийно-образные модели многомерного представления и анализа знаний. </a:t>
            </a:r>
            <a:endParaRPr lang="ru-RU" dirty="0" smtClean="0"/>
          </a:p>
          <a:p>
            <a:r>
              <a:rPr lang="ru-RU" dirty="0" smtClean="0"/>
              <a:t>Создание логико-смысловой модели </a:t>
            </a:r>
            <a:r>
              <a:rPr lang="ru-RU" dirty="0"/>
              <a:t>(ЛСМ) – образ-модель представления знаний на основе опорно-узловых каркасов. </a:t>
            </a:r>
            <a:endParaRPr lang="ru-RU" dirty="0" smtClean="0"/>
          </a:p>
          <a:p>
            <a:r>
              <a:rPr lang="ru-RU" dirty="0" smtClean="0"/>
              <a:t>Опорно-узловой </a:t>
            </a:r>
            <a:r>
              <a:rPr lang="ru-RU" dirty="0"/>
              <a:t>каркас – это вспомогательный элемент логико-смысловых моделей в виде опорно-узловых координат и матриц.</a:t>
            </a:r>
          </a:p>
        </p:txBody>
      </p:sp>
    </p:spTree>
    <p:extLst>
      <p:ext uri="{BB962C8B-B14F-4D97-AF65-F5344CB8AC3E}">
        <p14:creationId xmlns:p14="http://schemas.microsoft.com/office/powerpoint/2010/main" val="16436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60" y="1772816"/>
            <a:ext cx="8551480" cy="49685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в центр будущей системы координат помещается объект конструирования: тема, проблемная ситуация и т.п.;</a:t>
            </a:r>
          </a:p>
          <a:p>
            <a:r>
              <a:rPr lang="ru-RU" dirty="0"/>
              <a:t>- определяется набор координат – «круг вопросов» по проектируемой теме, в число которых могут включаться такие смысловые группы, как цели и задачи изучения темы, объект и предмет изучения, содержание, способы изучения, результат и гуманитарный фон изучаемой темы, творческие задания по отдельным вопросам; </a:t>
            </a:r>
          </a:p>
          <a:p>
            <a:r>
              <a:rPr lang="ru-RU" dirty="0"/>
              <a:t>- определяется набор опорных узлов – «смысловых гранул» для каждой координаты, путем логического или интуитивного определения узловых, главных элементов содержания или ключевых факторов для решаемой проблемы;</a:t>
            </a:r>
          </a:p>
          <a:p>
            <a:r>
              <a:rPr lang="ru-RU" dirty="0"/>
              <a:t>- выполняется ранжирование гранул и расстановка на координатах путем выбора оснований и формирование </a:t>
            </a:r>
            <a:r>
              <a:rPr lang="ru-RU" dirty="0" err="1"/>
              <a:t>однорядовых</a:t>
            </a:r>
            <a:r>
              <a:rPr lang="ru-RU" dirty="0"/>
              <a:t> шкал;</a:t>
            </a:r>
          </a:p>
          <a:p>
            <a:r>
              <a:rPr lang="ru-RU" dirty="0"/>
              <a:t>- осуществляется перекодирование информационных фрагментов для каждой гранулы, путем замены информационных блоков ключевыми словами или словосочетаниями.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340768"/>
            <a:ext cx="855148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создания ДМТ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551480" cy="6108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Первая русская революция 1905-1907гг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Всегда </a:t>
            </a:r>
            <a:r>
              <a:rPr lang="ru-RU" dirty="0"/>
              <a:t>ли революция приводит к смене одного строя другим государственным строем? </a:t>
            </a:r>
            <a:endParaRPr lang="ru-RU" dirty="0" smtClean="0"/>
          </a:p>
          <a:p>
            <a:r>
              <a:rPr lang="ru-RU" dirty="0" smtClean="0"/>
              <a:t>Причины революции</a:t>
            </a:r>
          </a:p>
          <a:p>
            <a:r>
              <a:rPr lang="ru-RU" dirty="0" smtClean="0"/>
              <a:t>Ограничение монархии</a:t>
            </a:r>
          </a:p>
          <a:p>
            <a:r>
              <a:rPr lang="ru-RU" dirty="0" smtClean="0"/>
              <a:t>Изменение законодательства</a:t>
            </a:r>
          </a:p>
          <a:p>
            <a:r>
              <a:rPr lang="ru-RU" dirty="0" smtClean="0"/>
              <a:t>Аграрная реформа</a:t>
            </a:r>
          </a:p>
          <a:p>
            <a:r>
              <a:rPr lang="ru-RU" dirty="0" smtClean="0"/>
              <a:t>Итоги</a:t>
            </a:r>
          </a:p>
          <a:p>
            <a:r>
              <a:rPr lang="ru-RU" dirty="0" smtClean="0"/>
              <a:t>Значение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95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60" y="1556792"/>
            <a:ext cx="8551480" cy="4926307"/>
          </a:xfrm>
        </p:spPr>
        <p:txBody>
          <a:bodyPr>
            <a:normAutofit/>
          </a:bodyPr>
          <a:lstStyle/>
          <a:p>
            <a:r>
              <a:rPr lang="ru-RU" dirty="0" smtClean="0"/>
              <a:t>Таким образом, использование дидактической </a:t>
            </a:r>
            <a:r>
              <a:rPr lang="ru-RU" dirty="0"/>
              <a:t>многомерной технологии, </a:t>
            </a:r>
            <a:r>
              <a:rPr lang="ru-RU" dirty="0" smtClean="0"/>
              <a:t>позволяет   </a:t>
            </a:r>
            <a:r>
              <a:rPr lang="ru-RU" dirty="0"/>
              <a:t>не просто познакомились с новым материалом, но и </a:t>
            </a:r>
            <a:r>
              <a:rPr lang="ru-RU" dirty="0" smtClean="0"/>
              <a:t>выделили </a:t>
            </a:r>
            <a:r>
              <a:rPr lang="ru-RU" dirty="0"/>
              <a:t>цели изучаемой темы</a:t>
            </a:r>
            <a:r>
              <a:rPr lang="ru-RU" dirty="0" smtClean="0"/>
              <a:t>, </a:t>
            </a:r>
            <a:r>
              <a:rPr lang="ru-RU" dirty="0"/>
              <a:t>выделили узловые </a:t>
            </a:r>
            <a:r>
              <a:rPr lang="ru-RU" dirty="0" smtClean="0"/>
              <a:t>моменты, выстроить  логическую последовательность, </a:t>
            </a:r>
            <a:r>
              <a:rPr lang="ru-RU" dirty="0"/>
              <a:t>показав, что </a:t>
            </a:r>
            <a:r>
              <a:rPr lang="ru-RU" dirty="0" smtClean="0"/>
              <a:t>любое историческое событие вызвано предыдущим развитием  и дает возможность обучающимся </a:t>
            </a:r>
            <a:r>
              <a:rPr lang="ru-RU" dirty="0"/>
              <a:t>смоделировать дальнейшее развитие событий. </a:t>
            </a:r>
          </a:p>
        </p:txBody>
      </p:sp>
    </p:spTree>
    <p:extLst>
      <p:ext uri="{BB962C8B-B14F-4D97-AF65-F5344CB8AC3E}">
        <p14:creationId xmlns:p14="http://schemas.microsoft.com/office/powerpoint/2010/main" val="154153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40768"/>
            <a:ext cx="8784976" cy="6108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Технология </a:t>
            </a:r>
            <a:r>
              <a:rPr lang="ru-RU" dirty="0"/>
              <a:t>развития критического мышления (ТРКМ)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Технология  </a:t>
            </a:r>
            <a:r>
              <a:rPr lang="ru-RU" dirty="0"/>
              <a:t>развития критического мышления стала известна в России с 1997 г., она развивается при поддержке Консорциума Демократической  педагогики и Международной читательской ассоциации в рамках проекта Института «Открытое общество» под названием «Чтение и Письмо для Развития Критического мышления». </a:t>
            </a:r>
          </a:p>
        </p:txBody>
      </p:sp>
    </p:spTree>
    <p:extLst>
      <p:ext uri="{BB962C8B-B14F-4D97-AF65-F5344CB8AC3E}">
        <p14:creationId xmlns:p14="http://schemas.microsoft.com/office/powerpoint/2010/main" val="292668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этапы: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Вызов</a:t>
            </a:r>
          </a:p>
          <a:p>
            <a:r>
              <a:rPr lang="ru-RU" dirty="0" smtClean="0"/>
              <a:t>Осмысление</a:t>
            </a:r>
          </a:p>
          <a:p>
            <a:r>
              <a:rPr lang="ru-RU" dirty="0" smtClean="0"/>
              <a:t>Рефлексия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27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82</TotalTime>
  <Words>635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</vt:lpstr>
      <vt:lpstr>Современные образовательные технологии. Способы применения на уроках истории.</vt:lpstr>
      <vt:lpstr>Презентация PowerPoint</vt:lpstr>
      <vt:lpstr>Дидактическая многомерная технология (ДМТ)</vt:lpstr>
      <vt:lpstr>Основные принципы:</vt:lpstr>
      <vt:lpstr>Этапы создания ДМТ </vt:lpstr>
      <vt:lpstr>Первая русская революция 1905-1907гг</vt:lpstr>
      <vt:lpstr>Презентация PowerPoint</vt:lpstr>
      <vt:lpstr>Технология развития критического мышления (ТРКМ)</vt:lpstr>
      <vt:lpstr>Основные этапы:</vt:lpstr>
      <vt:lpstr>Вызов:</vt:lpstr>
      <vt:lpstr>Презентация PowerPoint</vt:lpstr>
      <vt:lpstr>Дипломат (Горчаков А.М.)</vt:lpstr>
      <vt:lpstr>Осмысление</vt:lpstr>
      <vt:lpstr>FISHBONE</vt:lpstr>
      <vt:lpstr>Презентация PowerPoint</vt:lpstr>
      <vt:lpstr>Рефлексия</vt:lpstr>
      <vt:lpstr>Кроссенс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технологии. Способы применения на уроках истории.</dc:title>
  <dc:creator>Трифонова Ольга</dc:creator>
  <cp:lastModifiedBy>Ольга</cp:lastModifiedBy>
  <cp:revision>11</cp:revision>
  <dcterms:created xsi:type="dcterms:W3CDTF">2017-03-17T06:21:59Z</dcterms:created>
  <dcterms:modified xsi:type="dcterms:W3CDTF">2017-03-17T10:10:24Z</dcterms:modified>
</cp:coreProperties>
</file>