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7" r:id="rId2"/>
    <p:sldId id="256" r:id="rId3"/>
    <p:sldId id="259" r:id="rId4"/>
    <p:sldId id="265" r:id="rId5"/>
    <p:sldId id="266" r:id="rId6"/>
    <p:sldId id="260" r:id="rId7"/>
    <p:sldId id="261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62" r:id="rId18"/>
    <p:sldId id="263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8A6FEE7-5410-4A8B-8904-FFC2F2938441}">
          <p14:sldIdLst>
            <p14:sldId id="257"/>
            <p14:sldId id="256"/>
          </p14:sldIdLst>
        </p14:section>
        <p14:section name="Раздел без заголовка" id="{68B7E556-8C46-48AE-AABA-3EEE2E99650C}">
          <p14:sldIdLst>
            <p14:sldId id="259"/>
            <p14:sldId id="265"/>
            <p14:sldId id="266"/>
            <p14:sldId id="260"/>
            <p14:sldId id="261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92E85-C715-4748-B60C-906011BC2D95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2C2D0-6D93-4F4B-9893-822D76725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989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376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112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152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25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68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358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55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390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843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78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5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25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80394"/>
            <a:ext cx="9144000" cy="7738393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1253182" y="-17634"/>
            <a:ext cx="6637635" cy="6514015"/>
            <a:chOff x="2787090" y="1450415"/>
            <a:chExt cx="4795368" cy="4795368"/>
          </a:xfrm>
        </p:grpSpPr>
        <p:sp>
          <p:nvSpPr>
            <p:cNvPr id="8" name="Полилиния 7"/>
            <p:cNvSpPr/>
            <p:nvPr/>
          </p:nvSpPr>
          <p:spPr>
            <a:xfrm>
              <a:off x="4554031" y="3217356"/>
              <a:ext cx="1261487" cy="1261487"/>
            </a:xfrm>
            <a:custGeom>
              <a:avLst/>
              <a:gdLst>
                <a:gd name="connsiteX0" fmla="*/ 0 w 1261487"/>
                <a:gd name="connsiteY0" fmla="*/ 630744 h 1261487"/>
                <a:gd name="connsiteX1" fmla="*/ 630744 w 1261487"/>
                <a:gd name="connsiteY1" fmla="*/ 0 h 1261487"/>
                <a:gd name="connsiteX2" fmla="*/ 1261488 w 1261487"/>
                <a:gd name="connsiteY2" fmla="*/ 630744 h 1261487"/>
                <a:gd name="connsiteX3" fmla="*/ 630744 w 1261487"/>
                <a:gd name="connsiteY3" fmla="*/ 1261488 h 1261487"/>
                <a:gd name="connsiteX4" fmla="*/ 0 w 1261487"/>
                <a:gd name="connsiteY4" fmla="*/ 630744 h 1261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1487" h="1261487">
                  <a:moveTo>
                    <a:pt x="0" y="630744"/>
                  </a:moveTo>
                  <a:cubicBezTo>
                    <a:pt x="0" y="282394"/>
                    <a:pt x="282394" y="0"/>
                    <a:pt x="630744" y="0"/>
                  </a:cubicBezTo>
                  <a:cubicBezTo>
                    <a:pt x="979094" y="0"/>
                    <a:pt x="1261488" y="282394"/>
                    <a:pt x="1261488" y="630744"/>
                  </a:cubicBezTo>
                  <a:cubicBezTo>
                    <a:pt x="1261488" y="979094"/>
                    <a:pt x="979094" y="1261488"/>
                    <a:pt x="630744" y="1261488"/>
                  </a:cubicBezTo>
                  <a:cubicBezTo>
                    <a:pt x="282394" y="1261488"/>
                    <a:pt x="0" y="979094"/>
                    <a:pt x="0" y="630744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212680" tIns="212680" rIns="212680" bIns="2126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200" kern="1200"/>
            </a:p>
          </p:txBody>
        </p:sp>
        <p:sp>
          <p:nvSpPr>
            <p:cNvPr id="9" name="Полилиния 8"/>
            <p:cNvSpPr/>
            <p:nvPr/>
          </p:nvSpPr>
          <p:spPr>
            <a:xfrm rot="16200000">
              <a:off x="5050829" y="2757758"/>
              <a:ext cx="267890" cy="428905"/>
            </a:xfrm>
            <a:custGeom>
              <a:avLst/>
              <a:gdLst>
                <a:gd name="connsiteX0" fmla="*/ 0 w 267890"/>
                <a:gd name="connsiteY0" fmla="*/ 85781 h 428905"/>
                <a:gd name="connsiteX1" fmla="*/ 133945 w 267890"/>
                <a:gd name="connsiteY1" fmla="*/ 85781 h 428905"/>
                <a:gd name="connsiteX2" fmla="*/ 133945 w 267890"/>
                <a:gd name="connsiteY2" fmla="*/ 0 h 428905"/>
                <a:gd name="connsiteX3" fmla="*/ 267890 w 267890"/>
                <a:gd name="connsiteY3" fmla="*/ 214453 h 428905"/>
                <a:gd name="connsiteX4" fmla="*/ 133945 w 267890"/>
                <a:gd name="connsiteY4" fmla="*/ 428905 h 428905"/>
                <a:gd name="connsiteX5" fmla="*/ 133945 w 267890"/>
                <a:gd name="connsiteY5" fmla="*/ 343124 h 428905"/>
                <a:gd name="connsiteX6" fmla="*/ 0 w 267890"/>
                <a:gd name="connsiteY6" fmla="*/ 343124 h 428905"/>
                <a:gd name="connsiteX7" fmla="*/ 0 w 267890"/>
                <a:gd name="connsiteY7" fmla="*/ 85781 h 42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890" h="428905">
                  <a:moveTo>
                    <a:pt x="0" y="85781"/>
                  </a:moveTo>
                  <a:lnTo>
                    <a:pt x="133945" y="85781"/>
                  </a:lnTo>
                  <a:lnTo>
                    <a:pt x="133945" y="0"/>
                  </a:lnTo>
                  <a:lnTo>
                    <a:pt x="267890" y="214453"/>
                  </a:lnTo>
                  <a:lnTo>
                    <a:pt x="133945" y="428905"/>
                  </a:lnTo>
                  <a:lnTo>
                    <a:pt x="133945" y="343124"/>
                  </a:lnTo>
                  <a:lnTo>
                    <a:pt x="0" y="343124"/>
                  </a:lnTo>
                  <a:lnTo>
                    <a:pt x="0" y="85781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-1" tIns="85781" rIns="80367" bIns="85781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4554031" y="1450415"/>
              <a:ext cx="1261487" cy="1261487"/>
            </a:xfrm>
            <a:custGeom>
              <a:avLst/>
              <a:gdLst>
                <a:gd name="connsiteX0" fmla="*/ 0 w 1261487"/>
                <a:gd name="connsiteY0" fmla="*/ 630744 h 1261487"/>
                <a:gd name="connsiteX1" fmla="*/ 630744 w 1261487"/>
                <a:gd name="connsiteY1" fmla="*/ 0 h 1261487"/>
                <a:gd name="connsiteX2" fmla="*/ 1261488 w 1261487"/>
                <a:gd name="connsiteY2" fmla="*/ 630744 h 1261487"/>
                <a:gd name="connsiteX3" fmla="*/ 630744 w 1261487"/>
                <a:gd name="connsiteY3" fmla="*/ 1261488 h 1261487"/>
                <a:gd name="connsiteX4" fmla="*/ 0 w 1261487"/>
                <a:gd name="connsiteY4" fmla="*/ 630744 h 1261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1487" h="1261487">
                  <a:moveTo>
                    <a:pt x="0" y="630744"/>
                  </a:moveTo>
                  <a:cubicBezTo>
                    <a:pt x="0" y="282394"/>
                    <a:pt x="282394" y="0"/>
                    <a:pt x="630744" y="0"/>
                  </a:cubicBezTo>
                  <a:cubicBezTo>
                    <a:pt x="979094" y="0"/>
                    <a:pt x="1261488" y="282394"/>
                    <a:pt x="1261488" y="630744"/>
                  </a:cubicBezTo>
                  <a:cubicBezTo>
                    <a:pt x="1261488" y="979094"/>
                    <a:pt x="979094" y="1261488"/>
                    <a:pt x="630744" y="1261488"/>
                  </a:cubicBezTo>
                  <a:cubicBezTo>
                    <a:pt x="282394" y="1261488"/>
                    <a:pt x="0" y="979094"/>
                    <a:pt x="0" y="630744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212680" tIns="212680" rIns="212680" bIns="2126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200" kern="120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5926718" y="3633647"/>
              <a:ext cx="267890" cy="428905"/>
            </a:xfrm>
            <a:custGeom>
              <a:avLst/>
              <a:gdLst>
                <a:gd name="connsiteX0" fmla="*/ 0 w 267890"/>
                <a:gd name="connsiteY0" fmla="*/ 85781 h 428905"/>
                <a:gd name="connsiteX1" fmla="*/ 133945 w 267890"/>
                <a:gd name="connsiteY1" fmla="*/ 85781 h 428905"/>
                <a:gd name="connsiteX2" fmla="*/ 133945 w 267890"/>
                <a:gd name="connsiteY2" fmla="*/ 0 h 428905"/>
                <a:gd name="connsiteX3" fmla="*/ 267890 w 267890"/>
                <a:gd name="connsiteY3" fmla="*/ 214453 h 428905"/>
                <a:gd name="connsiteX4" fmla="*/ 133945 w 267890"/>
                <a:gd name="connsiteY4" fmla="*/ 428905 h 428905"/>
                <a:gd name="connsiteX5" fmla="*/ 133945 w 267890"/>
                <a:gd name="connsiteY5" fmla="*/ 343124 h 428905"/>
                <a:gd name="connsiteX6" fmla="*/ 0 w 267890"/>
                <a:gd name="connsiteY6" fmla="*/ 343124 h 428905"/>
                <a:gd name="connsiteX7" fmla="*/ 0 w 267890"/>
                <a:gd name="connsiteY7" fmla="*/ 85781 h 42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890" h="428905">
                  <a:moveTo>
                    <a:pt x="0" y="85781"/>
                  </a:moveTo>
                  <a:lnTo>
                    <a:pt x="133945" y="85781"/>
                  </a:lnTo>
                  <a:lnTo>
                    <a:pt x="133945" y="0"/>
                  </a:lnTo>
                  <a:lnTo>
                    <a:pt x="267890" y="214453"/>
                  </a:lnTo>
                  <a:lnTo>
                    <a:pt x="133945" y="428905"/>
                  </a:lnTo>
                  <a:lnTo>
                    <a:pt x="133945" y="343124"/>
                  </a:lnTo>
                  <a:lnTo>
                    <a:pt x="0" y="343124"/>
                  </a:lnTo>
                  <a:lnTo>
                    <a:pt x="0" y="85781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6336281"/>
                <a:satOff val="-12229"/>
                <a:lumOff val="-1570"/>
                <a:alphaOff val="0"/>
              </a:schemeClr>
            </a:fillRef>
            <a:effectRef idx="1">
              <a:schemeClr val="accent2">
                <a:hueOff val="6336281"/>
                <a:satOff val="-12229"/>
                <a:lumOff val="-157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0" tIns="85781" rIns="80367" bIns="85781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6320971" y="3217356"/>
              <a:ext cx="1261487" cy="1261487"/>
            </a:xfrm>
            <a:custGeom>
              <a:avLst/>
              <a:gdLst>
                <a:gd name="connsiteX0" fmla="*/ 0 w 1261487"/>
                <a:gd name="connsiteY0" fmla="*/ 630744 h 1261487"/>
                <a:gd name="connsiteX1" fmla="*/ 630744 w 1261487"/>
                <a:gd name="connsiteY1" fmla="*/ 0 h 1261487"/>
                <a:gd name="connsiteX2" fmla="*/ 1261488 w 1261487"/>
                <a:gd name="connsiteY2" fmla="*/ 630744 h 1261487"/>
                <a:gd name="connsiteX3" fmla="*/ 630744 w 1261487"/>
                <a:gd name="connsiteY3" fmla="*/ 1261488 h 1261487"/>
                <a:gd name="connsiteX4" fmla="*/ 0 w 1261487"/>
                <a:gd name="connsiteY4" fmla="*/ 630744 h 1261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1487" h="1261487">
                  <a:moveTo>
                    <a:pt x="0" y="630744"/>
                  </a:moveTo>
                  <a:cubicBezTo>
                    <a:pt x="0" y="282394"/>
                    <a:pt x="282394" y="0"/>
                    <a:pt x="630744" y="0"/>
                  </a:cubicBezTo>
                  <a:cubicBezTo>
                    <a:pt x="979094" y="0"/>
                    <a:pt x="1261488" y="282394"/>
                    <a:pt x="1261488" y="630744"/>
                  </a:cubicBezTo>
                  <a:cubicBezTo>
                    <a:pt x="1261488" y="979094"/>
                    <a:pt x="979094" y="1261488"/>
                    <a:pt x="630744" y="1261488"/>
                  </a:cubicBezTo>
                  <a:cubicBezTo>
                    <a:pt x="282394" y="1261488"/>
                    <a:pt x="0" y="979094"/>
                    <a:pt x="0" y="630744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6336281"/>
                <a:satOff val="-12229"/>
                <a:lumOff val="-1570"/>
                <a:alphaOff val="0"/>
              </a:schemeClr>
            </a:fillRef>
            <a:effectRef idx="1">
              <a:schemeClr val="accent2">
                <a:hueOff val="6336281"/>
                <a:satOff val="-12229"/>
                <a:lumOff val="-157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212680" tIns="212680" rIns="212680" bIns="2126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200" kern="1200"/>
            </a:p>
          </p:txBody>
        </p:sp>
        <p:sp>
          <p:nvSpPr>
            <p:cNvPr id="13" name="Полилиния 12"/>
            <p:cNvSpPr/>
            <p:nvPr/>
          </p:nvSpPr>
          <p:spPr>
            <a:xfrm rot="5400000">
              <a:off x="5050829" y="4509535"/>
              <a:ext cx="267890" cy="428905"/>
            </a:xfrm>
            <a:custGeom>
              <a:avLst/>
              <a:gdLst>
                <a:gd name="connsiteX0" fmla="*/ 0 w 267890"/>
                <a:gd name="connsiteY0" fmla="*/ 85781 h 428905"/>
                <a:gd name="connsiteX1" fmla="*/ 133945 w 267890"/>
                <a:gd name="connsiteY1" fmla="*/ 85781 h 428905"/>
                <a:gd name="connsiteX2" fmla="*/ 133945 w 267890"/>
                <a:gd name="connsiteY2" fmla="*/ 0 h 428905"/>
                <a:gd name="connsiteX3" fmla="*/ 267890 w 267890"/>
                <a:gd name="connsiteY3" fmla="*/ 214453 h 428905"/>
                <a:gd name="connsiteX4" fmla="*/ 133945 w 267890"/>
                <a:gd name="connsiteY4" fmla="*/ 428905 h 428905"/>
                <a:gd name="connsiteX5" fmla="*/ 133945 w 267890"/>
                <a:gd name="connsiteY5" fmla="*/ 343124 h 428905"/>
                <a:gd name="connsiteX6" fmla="*/ 0 w 267890"/>
                <a:gd name="connsiteY6" fmla="*/ 343124 h 428905"/>
                <a:gd name="connsiteX7" fmla="*/ 0 w 267890"/>
                <a:gd name="connsiteY7" fmla="*/ 85781 h 42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890" h="428905">
                  <a:moveTo>
                    <a:pt x="0" y="85781"/>
                  </a:moveTo>
                  <a:lnTo>
                    <a:pt x="133945" y="85781"/>
                  </a:lnTo>
                  <a:lnTo>
                    <a:pt x="133945" y="0"/>
                  </a:lnTo>
                  <a:lnTo>
                    <a:pt x="267890" y="214453"/>
                  </a:lnTo>
                  <a:lnTo>
                    <a:pt x="133945" y="428905"/>
                  </a:lnTo>
                  <a:lnTo>
                    <a:pt x="133945" y="343124"/>
                  </a:lnTo>
                  <a:lnTo>
                    <a:pt x="0" y="343124"/>
                  </a:lnTo>
                  <a:lnTo>
                    <a:pt x="0" y="85781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12672561"/>
                <a:satOff val="-24457"/>
                <a:lumOff val="-3140"/>
                <a:alphaOff val="0"/>
              </a:schemeClr>
            </a:fillRef>
            <a:effectRef idx="1">
              <a:schemeClr val="accent2">
                <a:hueOff val="12672561"/>
                <a:satOff val="-24457"/>
                <a:lumOff val="-314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" tIns="85779" rIns="80365" bIns="85782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4554031" y="4984296"/>
              <a:ext cx="1261487" cy="1261487"/>
            </a:xfrm>
            <a:custGeom>
              <a:avLst/>
              <a:gdLst>
                <a:gd name="connsiteX0" fmla="*/ 0 w 1261487"/>
                <a:gd name="connsiteY0" fmla="*/ 630744 h 1261487"/>
                <a:gd name="connsiteX1" fmla="*/ 630744 w 1261487"/>
                <a:gd name="connsiteY1" fmla="*/ 0 h 1261487"/>
                <a:gd name="connsiteX2" fmla="*/ 1261488 w 1261487"/>
                <a:gd name="connsiteY2" fmla="*/ 630744 h 1261487"/>
                <a:gd name="connsiteX3" fmla="*/ 630744 w 1261487"/>
                <a:gd name="connsiteY3" fmla="*/ 1261488 h 1261487"/>
                <a:gd name="connsiteX4" fmla="*/ 0 w 1261487"/>
                <a:gd name="connsiteY4" fmla="*/ 630744 h 1261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1487" h="1261487">
                  <a:moveTo>
                    <a:pt x="0" y="630744"/>
                  </a:moveTo>
                  <a:cubicBezTo>
                    <a:pt x="0" y="282394"/>
                    <a:pt x="282394" y="0"/>
                    <a:pt x="630744" y="0"/>
                  </a:cubicBezTo>
                  <a:cubicBezTo>
                    <a:pt x="979094" y="0"/>
                    <a:pt x="1261488" y="282394"/>
                    <a:pt x="1261488" y="630744"/>
                  </a:cubicBezTo>
                  <a:cubicBezTo>
                    <a:pt x="1261488" y="979094"/>
                    <a:pt x="979094" y="1261488"/>
                    <a:pt x="630744" y="1261488"/>
                  </a:cubicBezTo>
                  <a:cubicBezTo>
                    <a:pt x="282394" y="1261488"/>
                    <a:pt x="0" y="979094"/>
                    <a:pt x="0" y="630744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12672561"/>
                <a:satOff val="-24457"/>
                <a:lumOff val="-3140"/>
                <a:alphaOff val="0"/>
              </a:schemeClr>
            </a:fillRef>
            <a:effectRef idx="1">
              <a:schemeClr val="accent2">
                <a:hueOff val="12672561"/>
                <a:satOff val="-24457"/>
                <a:lumOff val="-314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212680" tIns="212680" rIns="212680" bIns="2126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200" kern="1200"/>
            </a:p>
          </p:txBody>
        </p:sp>
        <p:sp>
          <p:nvSpPr>
            <p:cNvPr id="15" name="Полилиния 14"/>
            <p:cNvSpPr/>
            <p:nvPr/>
          </p:nvSpPr>
          <p:spPr>
            <a:xfrm rot="21600000">
              <a:off x="4174941" y="3633646"/>
              <a:ext cx="267891" cy="428906"/>
            </a:xfrm>
            <a:custGeom>
              <a:avLst/>
              <a:gdLst>
                <a:gd name="connsiteX0" fmla="*/ 0 w 267890"/>
                <a:gd name="connsiteY0" fmla="*/ 85781 h 428905"/>
                <a:gd name="connsiteX1" fmla="*/ 133945 w 267890"/>
                <a:gd name="connsiteY1" fmla="*/ 85781 h 428905"/>
                <a:gd name="connsiteX2" fmla="*/ 133945 w 267890"/>
                <a:gd name="connsiteY2" fmla="*/ 0 h 428905"/>
                <a:gd name="connsiteX3" fmla="*/ 267890 w 267890"/>
                <a:gd name="connsiteY3" fmla="*/ 214453 h 428905"/>
                <a:gd name="connsiteX4" fmla="*/ 133945 w 267890"/>
                <a:gd name="connsiteY4" fmla="*/ 428905 h 428905"/>
                <a:gd name="connsiteX5" fmla="*/ 133945 w 267890"/>
                <a:gd name="connsiteY5" fmla="*/ 343124 h 428905"/>
                <a:gd name="connsiteX6" fmla="*/ 0 w 267890"/>
                <a:gd name="connsiteY6" fmla="*/ 343124 h 428905"/>
                <a:gd name="connsiteX7" fmla="*/ 0 w 267890"/>
                <a:gd name="connsiteY7" fmla="*/ 85781 h 42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890" h="428905">
                  <a:moveTo>
                    <a:pt x="267890" y="343124"/>
                  </a:moveTo>
                  <a:lnTo>
                    <a:pt x="133945" y="343124"/>
                  </a:lnTo>
                  <a:lnTo>
                    <a:pt x="133945" y="428905"/>
                  </a:lnTo>
                  <a:lnTo>
                    <a:pt x="0" y="214452"/>
                  </a:lnTo>
                  <a:lnTo>
                    <a:pt x="133945" y="0"/>
                  </a:lnTo>
                  <a:lnTo>
                    <a:pt x="133945" y="85781"/>
                  </a:lnTo>
                  <a:lnTo>
                    <a:pt x="267890" y="85781"/>
                  </a:lnTo>
                  <a:lnTo>
                    <a:pt x="267890" y="343124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19008842"/>
                <a:satOff val="-36686"/>
                <a:lumOff val="-4710"/>
                <a:alphaOff val="0"/>
              </a:schemeClr>
            </a:fillRef>
            <a:effectRef idx="1">
              <a:schemeClr val="accent2">
                <a:hueOff val="19008842"/>
                <a:satOff val="-36686"/>
                <a:lumOff val="-471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80367" tIns="85782" rIns="1" bIns="85781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2787090" y="3217356"/>
              <a:ext cx="1261487" cy="1261487"/>
            </a:xfrm>
            <a:custGeom>
              <a:avLst/>
              <a:gdLst>
                <a:gd name="connsiteX0" fmla="*/ 0 w 1261487"/>
                <a:gd name="connsiteY0" fmla="*/ 630744 h 1261487"/>
                <a:gd name="connsiteX1" fmla="*/ 630744 w 1261487"/>
                <a:gd name="connsiteY1" fmla="*/ 0 h 1261487"/>
                <a:gd name="connsiteX2" fmla="*/ 1261488 w 1261487"/>
                <a:gd name="connsiteY2" fmla="*/ 630744 h 1261487"/>
                <a:gd name="connsiteX3" fmla="*/ 630744 w 1261487"/>
                <a:gd name="connsiteY3" fmla="*/ 1261488 h 1261487"/>
                <a:gd name="connsiteX4" fmla="*/ 0 w 1261487"/>
                <a:gd name="connsiteY4" fmla="*/ 630744 h 1261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1487" h="1261487">
                  <a:moveTo>
                    <a:pt x="0" y="630744"/>
                  </a:moveTo>
                  <a:cubicBezTo>
                    <a:pt x="0" y="282394"/>
                    <a:pt x="282394" y="0"/>
                    <a:pt x="630744" y="0"/>
                  </a:cubicBezTo>
                  <a:cubicBezTo>
                    <a:pt x="979094" y="0"/>
                    <a:pt x="1261488" y="282394"/>
                    <a:pt x="1261488" y="630744"/>
                  </a:cubicBezTo>
                  <a:cubicBezTo>
                    <a:pt x="1261488" y="979094"/>
                    <a:pt x="979094" y="1261488"/>
                    <a:pt x="630744" y="1261488"/>
                  </a:cubicBezTo>
                  <a:cubicBezTo>
                    <a:pt x="282394" y="1261488"/>
                    <a:pt x="0" y="979094"/>
                    <a:pt x="0" y="630744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19008842"/>
                <a:satOff val="-36686"/>
                <a:lumOff val="-4710"/>
                <a:alphaOff val="0"/>
              </a:schemeClr>
            </a:fillRef>
            <a:effectRef idx="1">
              <a:schemeClr val="accent2">
                <a:hueOff val="19008842"/>
                <a:satOff val="-36686"/>
                <a:lumOff val="-471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253320" tIns="253320" rIns="253320" bIns="253320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400" kern="1200" dirty="0"/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11" r="7175" b="7474"/>
          <a:stretch/>
        </p:blipFill>
        <p:spPr>
          <a:xfrm>
            <a:off x="2596914" y="-547597"/>
            <a:ext cx="4442034" cy="250980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374" y="1705847"/>
            <a:ext cx="2857134" cy="353605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6" t="11262" r="3751"/>
          <a:stretch/>
        </p:blipFill>
        <p:spPr>
          <a:xfrm>
            <a:off x="2237139" y="3795760"/>
            <a:ext cx="4240489" cy="275366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74" y="1324706"/>
            <a:ext cx="2696759" cy="353605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120" y="902187"/>
            <a:ext cx="3269577" cy="417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30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7349543"/>
              </p:ext>
            </p:extLst>
          </p:nvPr>
        </p:nvGraphicFramePr>
        <p:xfrm>
          <a:off x="457200" y="260648"/>
          <a:ext cx="8507289" cy="568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1296144"/>
                <a:gridCol w="3888433"/>
              </a:tblGrid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Нарвская</a:t>
                      </a:r>
                      <a:r>
                        <a:rPr lang="ru-RU" baseline="0" dirty="0" smtClean="0"/>
                        <a:t> битва («Нарвская </a:t>
                      </a:r>
                      <a:r>
                        <a:rPr lang="ru-RU" baseline="0" dirty="0" err="1" smtClean="0"/>
                        <a:t>конфузия</a:t>
                      </a:r>
                      <a:r>
                        <a:rPr lang="ru-RU" baseline="0" dirty="0" smtClean="0"/>
                        <a:t>»)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Упразднение Патриаршества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95096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Русские</a:t>
                      </a:r>
                      <a:r>
                        <a:rPr lang="ru-RU" baseline="0" dirty="0" smtClean="0"/>
                        <a:t> войска овладели крепостью </a:t>
                      </a:r>
                      <a:r>
                        <a:rPr lang="ru-RU" baseline="0" dirty="0" err="1" smtClean="0"/>
                        <a:t>Ниеншанц</a:t>
                      </a:r>
                      <a:r>
                        <a:rPr lang="ru-RU" baseline="0" dirty="0" smtClean="0"/>
                        <a:t> в устье Невы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1703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Основание Санкт-Петербурга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 у деревни Лесная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1708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Полтавская 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1709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Прутский</a:t>
                      </a:r>
                      <a:r>
                        <a:rPr lang="ru-RU" baseline="0" dirty="0" smtClean="0"/>
                        <a:t> поход Петра </a:t>
                      </a:r>
                      <a:r>
                        <a:rPr lang="en-US" baseline="0" dirty="0" smtClean="0"/>
                        <a:t>I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r>
                        <a:rPr lang="ru-RU" baseline="0" dirty="0" smtClean="0"/>
                        <a:t> у мыса Гангут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1714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Сражение у острова </a:t>
                      </a:r>
                      <a:r>
                        <a:rPr lang="ru-RU" dirty="0" err="1" smtClean="0"/>
                        <a:t>Гренгам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Ништадский</a:t>
                      </a:r>
                      <a:r>
                        <a:rPr lang="ru-RU" dirty="0" smtClean="0"/>
                        <a:t> мир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41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1436187"/>
              </p:ext>
            </p:extLst>
          </p:nvPr>
        </p:nvGraphicFramePr>
        <p:xfrm>
          <a:off x="457200" y="260648"/>
          <a:ext cx="8507289" cy="568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1296144"/>
                <a:gridCol w="3888433"/>
              </a:tblGrid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Нарвская</a:t>
                      </a:r>
                      <a:r>
                        <a:rPr lang="ru-RU" baseline="0" dirty="0" smtClean="0"/>
                        <a:t> битва («Нарвская </a:t>
                      </a:r>
                      <a:r>
                        <a:rPr lang="ru-RU" baseline="0" dirty="0" err="1" smtClean="0"/>
                        <a:t>конфузия</a:t>
                      </a:r>
                      <a:r>
                        <a:rPr lang="ru-RU" baseline="0" dirty="0" smtClean="0"/>
                        <a:t>»)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Упразднение Патриаршества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95096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Русские</a:t>
                      </a:r>
                      <a:r>
                        <a:rPr lang="ru-RU" baseline="0" dirty="0" smtClean="0"/>
                        <a:t> войска овладели крепостью </a:t>
                      </a:r>
                      <a:r>
                        <a:rPr lang="ru-RU" baseline="0" dirty="0" err="1" smtClean="0"/>
                        <a:t>Ниеншанц</a:t>
                      </a:r>
                      <a:r>
                        <a:rPr lang="ru-RU" baseline="0" dirty="0" smtClean="0"/>
                        <a:t> в устье Невы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1703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Основание Санкт-Петербурга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 у деревни Лесная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1708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Губернская </a:t>
                      </a:r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Полтавская 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1709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Прутский</a:t>
                      </a:r>
                      <a:r>
                        <a:rPr lang="ru-RU" baseline="0" dirty="0" smtClean="0"/>
                        <a:t> поход Петра </a:t>
                      </a:r>
                      <a:r>
                        <a:rPr lang="en-US" baseline="0" dirty="0" smtClean="0"/>
                        <a:t>I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r>
                        <a:rPr lang="ru-RU" baseline="0" dirty="0" smtClean="0"/>
                        <a:t> у мыса Гангут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1714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Сражение у острова </a:t>
                      </a:r>
                      <a:r>
                        <a:rPr lang="ru-RU" dirty="0" err="1" smtClean="0"/>
                        <a:t>Гренгам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Ништадский</a:t>
                      </a:r>
                      <a:r>
                        <a:rPr lang="ru-RU" dirty="0" smtClean="0"/>
                        <a:t> мир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191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59947"/>
              </p:ext>
            </p:extLst>
          </p:nvPr>
        </p:nvGraphicFramePr>
        <p:xfrm>
          <a:off x="457200" y="260648"/>
          <a:ext cx="8507289" cy="568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1296144"/>
                <a:gridCol w="3888433"/>
              </a:tblGrid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Нарвская</a:t>
                      </a:r>
                      <a:r>
                        <a:rPr lang="ru-RU" baseline="0" dirty="0" smtClean="0"/>
                        <a:t> битва («Нарвская </a:t>
                      </a:r>
                      <a:r>
                        <a:rPr lang="ru-RU" baseline="0" dirty="0" err="1" smtClean="0"/>
                        <a:t>конфузия</a:t>
                      </a:r>
                      <a:r>
                        <a:rPr lang="ru-RU" baseline="0" dirty="0" smtClean="0"/>
                        <a:t>»)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Упразднение Патриаршества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95096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Русские</a:t>
                      </a:r>
                      <a:r>
                        <a:rPr lang="ru-RU" baseline="0" dirty="0" smtClean="0"/>
                        <a:t> войска овладели крепостью </a:t>
                      </a:r>
                      <a:r>
                        <a:rPr lang="ru-RU" baseline="0" dirty="0" err="1" smtClean="0"/>
                        <a:t>Ниеншанц</a:t>
                      </a:r>
                      <a:r>
                        <a:rPr lang="ru-RU" baseline="0" dirty="0" smtClean="0"/>
                        <a:t> в устье Невы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1703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Основание Санкт-Петербурга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 у деревни Лесная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1708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Губернская </a:t>
                      </a:r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Полтавская 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1709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Прутский</a:t>
                      </a:r>
                      <a:r>
                        <a:rPr lang="ru-RU" baseline="0" dirty="0" smtClean="0"/>
                        <a:t> поход Петра </a:t>
                      </a:r>
                      <a:r>
                        <a:rPr lang="en-US" baseline="0" dirty="0" smtClean="0"/>
                        <a:t>I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Сената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r>
                        <a:rPr lang="ru-RU" baseline="0" dirty="0" smtClean="0"/>
                        <a:t> у мыса Гангут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1714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Сражение у острова </a:t>
                      </a:r>
                      <a:r>
                        <a:rPr lang="ru-RU" dirty="0" err="1" smtClean="0"/>
                        <a:t>Гренгам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Ништадский</a:t>
                      </a:r>
                      <a:r>
                        <a:rPr lang="ru-RU" dirty="0" smtClean="0"/>
                        <a:t> мир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8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5436341"/>
              </p:ext>
            </p:extLst>
          </p:nvPr>
        </p:nvGraphicFramePr>
        <p:xfrm>
          <a:off x="457200" y="260648"/>
          <a:ext cx="8507289" cy="568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1296144"/>
                <a:gridCol w="3888433"/>
              </a:tblGrid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Нарвская</a:t>
                      </a:r>
                      <a:r>
                        <a:rPr lang="ru-RU" baseline="0" dirty="0" smtClean="0"/>
                        <a:t> битва («Нарвская </a:t>
                      </a:r>
                      <a:r>
                        <a:rPr lang="ru-RU" baseline="0" dirty="0" err="1" smtClean="0"/>
                        <a:t>конфузия</a:t>
                      </a:r>
                      <a:r>
                        <a:rPr lang="ru-RU" baseline="0" dirty="0" smtClean="0"/>
                        <a:t>»)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Упразднение Патриаршества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95096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Русские</a:t>
                      </a:r>
                      <a:r>
                        <a:rPr lang="ru-RU" baseline="0" dirty="0" smtClean="0"/>
                        <a:t> войска овладели крепостью </a:t>
                      </a:r>
                      <a:r>
                        <a:rPr lang="ru-RU" baseline="0" dirty="0" err="1" smtClean="0"/>
                        <a:t>Ниеншанц</a:t>
                      </a:r>
                      <a:r>
                        <a:rPr lang="ru-RU" baseline="0" dirty="0" smtClean="0"/>
                        <a:t> в устье Невы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1703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Основание Санкт-Петербурга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 у деревни Лесная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1708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Губернская </a:t>
                      </a:r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Полтавская 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1709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Прутский</a:t>
                      </a:r>
                      <a:r>
                        <a:rPr lang="ru-RU" baseline="0" dirty="0" smtClean="0"/>
                        <a:t> поход Петра </a:t>
                      </a:r>
                      <a:r>
                        <a:rPr lang="en-US" baseline="0" dirty="0" smtClean="0"/>
                        <a:t>I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Сената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r>
                        <a:rPr lang="ru-RU" baseline="0" dirty="0" smtClean="0"/>
                        <a:t> у мыса Гангут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1714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Сражение у острова </a:t>
                      </a:r>
                      <a:r>
                        <a:rPr lang="ru-RU" dirty="0" err="1" smtClean="0"/>
                        <a:t>Гренгам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Учреждение</a:t>
                      </a:r>
                      <a:r>
                        <a:rPr lang="ru-RU" baseline="0" dirty="0" smtClean="0"/>
                        <a:t> коллегий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Ништадский</a:t>
                      </a:r>
                      <a:r>
                        <a:rPr lang="ru-RU" dirty="0" smtClean="0"/>
                        <a:t> мир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86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0377425"/>
              </p:ext>
            </p:extLst>
          </p:nvPr>
        </p:nvGraphicFramePr>
        <p:xfrm>
          <a:off x="457200" y="260648"/>
          <a:ext cx="8507289" cy="568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1296144"/>
                <a:gridCol w="3888433"/>
              </a:tblGrid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Нарвская</a:t>
                      </a:r>
                      <a:r>
                        <a:rPr lang="ru-RU" baseline="0" dirty="0" smtClean="0"/>
                        <a:t> битва («Нарвская </a:t>
                      </a:r>
                      <a:r>
                        <a:rPr lang="ru-RU" baseline="0" dirty="0" err="1" smtClean="0"/>
                        <a:t>конфузия</a:t>
                      </a:r>
                      <a:r>
                        <a:rPr lang="ru-RU" baseline="0" dirty="0" smtClean="0"/>
                        <a:t>»)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Упразднение Патриаршества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95096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Русские</a:t>
                      </a:r>
                      <a:r>
                        <a:rPr lang="ru-RU" baseline="0" dirty="0" smtClean="0"/>
                        <a:t> войска овладели крепостью </a:t>
                      </a:r>
                      <a:r>
                        <a:rPr lang="ru-RU" baseline="0" dirty="0" err="1" smtClean="0"/>
                        <a:t>Ниеншанц</a:t>
                      </a:r>
                      <a:r>
                        <a:rPr lang="ru-RU" baseline="0" dirty="0" smtClean="0"/>
                        <a:t> в устье Невы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1703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Основание Санкт-Петербурга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 у деревни Лесная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1708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Губернская </a:t>
                      </a:r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Полтавская 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1709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Прутский</a:t>
                      </a:r>
                      <a:r>
                        <a:rPr lang="ru-RU" baseline="0" dirty="0" smtClean="0"/>
                        <a:t> поход Петра </a:t>
                      </a:r>
                      <a:r>
                        <a:rPr lang="en-US" baseline="0" dirty="0" smtClean="0"/>
                        <a:t>I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Сената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r>
                        <a:rPr lang="ru-RU" baseline="0" dirty="0" smtClean="0"/>
                        <a:t> у мыса Гангут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1714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Сражение у острова </a:t>
                      </a:r>
                      <a:r>
                        <a:rPr lang="ru-RU" dirty="0" err="1" smtClean="0"/>
                        <a:t>Гренгам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Учреждение</a:t>
                      </a:r>
                      <a:r>
                        <a:rPr lang="ru-RU" baseline="0" dirty="0" smtClean="0"/>
                        <a:t> коллегий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Ништадский</a:t>
                      </a:r>
                      <a:r>
                        <a:rPr lang="ru-RU" dirty="0" smtClean="0"/>
                        <a:t> мир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Провозглашение России империей 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206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9264228"/>
              </p:ext>
            </p:extLst>
          </p:nvPr>
        </p:nvGraphicFramePr>
        <p:xfrm>
          <a:off x="457200" y="260648"/>
          <a:ext cx="8507289" cy="568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1296144"/>
                <a:gridCol w="3888433"/>
              </a:tblGrid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Нарвская</a:t>
                      </a:r>
                      <a:r>
                        <a:rPr lang="ru-RU" baseline="0" dirty="0" smtClean="0"/>
                        <a:t> битва («Нарвская </a:t>
                      </a:r>
                      <a:r>
                        <a:rPr lang="ru-RU" baseline="0" dirty="0" err="1" smtClean="0"/>
                        <a:t>конфузия</a:t>
                      </a:r>
                      <a:r>
                        <a:rPr lang="ru-RU" baseline="0" dirty="0" smtClean="0"/>
                        <a:t>»)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Упразднение Патриаршества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95096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Русские</a:t>
                      </a:r>
                      <a:r>
                        <a:rPr lang="ru-RU" baseline="0" dirty="0" smtClean="0"/>
                        <a:t> войска овладели крепостью </a:t>
                      </a:r>
                      <a:r>
                        <a:rPr lang="ru-RU" baseline="0" dirty="0" err="1" smtClean="0"/>
                        <a:t>Ниеншанц</a:t>
                      </a:r>
                      <a:r>
                        <a:rPr lang="ru-RU" baseline="0" dirty="0" smtClean="0"/>
                        <a:t> в устье Невы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1703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Основание Санкт-Петербурга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 у деревни Лесная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1708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Губернская </a:t>
                      </a:r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Полтавская 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1709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Рекрутская</a:t>
                      </a:r>
                      <a:r>
                        <a:rPr lang="ru-RU" baseline="0" dirty="0" smtClean="0"/>
                        <a:t> повинность (1705)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Прутский</a:t>
                      </a:r>
                      <a:r>
                        <a:rPr lang="ru-RU" baseline="0" dirty="0" smtClean="0"/>
                        <a:t> поход Петра </a:t>
                      </a:r>
                      <a:r>
                        <a:rPr lang="en-US" baseline="0" dirty="0" smtClean="0"/>
                        <a:t>I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Сената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r>
                        <a:rPr lang="ru-RU" baseline="0" dirty="0" smtClean="0"/>
                        <a:t> у мыса Гангут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1714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Сражение у острова </a:t>
                      </a:r>
                      <a:r>
                        <a:rPr lang="ru-RU" dirty="0" err="1" smtClean="0"/>
                        <a:t>Гренгам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Учреждение</a:t>
                      </a:r>
                      <a:r>
                        <a:rPr lang="ru-RU" baseline="0" dirty="0" smtClean="0"/>
                        <a:t> коллегий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Ништадский</a:t>
                      </a:r>
                      <a:r>
                        <a:rPr lang="ru-RU" dirty="0" smtClean="0"/>
                        <a:t> мир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Провозглашение России империей 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70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669419"/>
              </p:ext>
            </p:extLst>
          </p:nvPr>
        </p:nvGraphicFramePr>
        <p:xfrm>
          <a:off x="457200" y="260648"/>
          <a:ext cx="8507289" cy="568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1296144"/>
                <a:gridCol w="3888433"/>
              </a:tblGrid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Нарвская</a:t>
                      </a:r>
                      <a:r>
                        <a:rPr lang="ru-RU" baseline="0" dirty="0" smtClean="0"/>
                        <a:t> битва («Нарвская </a:t>
                      </a:r>
                      <a:r>
                        <a:rPr lang="ru-RU" baseline="0" dirty="0" err="1" smtClean="0"/>
                        <a:t>конфузия</a:t>
                      </a:r>
                      <a:r>
                        <a:rPr lang="ru-RU" baseline="0" dirty="0" smtClean="0"/>
                        <a:t>»)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Упразднение Патриаршества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95096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Русские</a:t>
                      </a:r>
                      <a:r>
                        <a:rPr lang="ru-RU" baseline="0" dirty="0" smtClean="0"/>
                        <a:t> войска овладели крепостью </a:t>
                      </a:r>
                      <a:r>
                        <a:rPr lang="ru-RU" baseline="0" dirty="0" err="1" smtClean="0"/>
                        <a:t>Ниеншанц</a:t>
                      </a:r>
                      <a:r>
                        <a:rPr lang="ru-RU" baseline="0" dirty="0" smtClean="0"/>
                        <a:t> в устье Невы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1703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Основание Санкт-Петербурга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 у деревни Лесная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1708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Губернская </a:t>
                      </a:r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Полтавская 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1709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Рекрутская</a:t>
                      </a:r>
                      <a:r>
                        <a:rPr lang="ru-RU" baseline="0" dirty="0" smtClean="0"/>
                        <a:t> повинность (1705)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Прутский</a:t>
                      </a:r>
                      <a:r>
                        <a:rPr lang="ru-RU" baseline="0" dirty="0" smtClean="0"/>
                        <a:t> поход Петра </a:t>
                      </a:r>
                      <a:r>
                        <a:rPr lang="en-US" baseline="0" dirty="0" smtClean="0"/>
                        <a:t>I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Сената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r>
                        <a:rPr lang="ru-RU" baseline="0" dirty="0" smtClean="0"/>
                        <a:t> у мыса Гангут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1714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Подушная подать (1718-1724)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Сражение у острова </a:t>
                      </a:r>
                      <a:r>
                        <a:rPr lang="ru-RU" dirty="0" err="1" smtClean="0"/>
                        <a:t>Гренгам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Учреждение</a:t>
                      </a:r>
                      <a:r>
                        <a:rPr lang="ru-RU" baseline="0" dirty="0" smtClean="0"/>
                        <a:t> коллегий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Ништадский</a:t>
                      </a:r>
                      <a:r>
                        <a:rPr lang="ru-RU" dirty="0" smtClean="0"/>
                        <a:t> мир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Провозглашение России империей 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53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7835831" cy="64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433"/>
            <a:ext cx="9144000" cy="70609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8053497">
            <a:off x="2486812" y="1855414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причины1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3384883">
            <a:off x="2663617" y="3790958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факты1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17690552">
            <a:off x="4017546" y="1802161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Прич</a:t>
            </a:r>
            <a:r>
              <a:rPr lang="ru-RU" dirty="0" smtClean="0"/>
              <a:t> 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rot="3107624">
            <a:off x="4257926" y="3790763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 2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18161280">
            <a:off x="6131670" y="1802161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 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rot="3150020">
            <a:off x="6046675" y="3785112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 3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2386883"/>
            <a:ext cx="1979711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Реформы Петра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были бессистемны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2320" y="1771918"/>
            <a:ext cx="513410" cy="1730410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4822692"/>
            <a:ext cx="3600400" cy="64807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788746" y="4885118"/>
            <a:ext cx="3217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Факты, аргументы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47864" y="116632"/>
            <a:ext cx="1899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Причины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03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2964" y="1484784"/>
            <a:ext cx="7818072" cy="480060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  S </a:t>
            </a:r>
            <a:r>
              <a:rPr lang="ru-RU" dirty="0"/>
              <a:t>– сильные стороны изучаемого явления (англ. </a:t>
            </a:r>
            <a:r>
              <a:rPr lang="ru-RU" dirty="0" err="1"/>
              <a:t>strengths</a:t>
            </a:r>
            <a:r>
              <a:rPr lang="ru-RU" dirty="0"/>
              <a:t> – сильный)</a:t>
            </a:r>
            <a:br>
              <a:rPr lang="ru-RU" dirty="0"/>
            </a:br>
            <a:r>
              <a:rPr lang="ru-RU" dirty="0" smtClean="0"/>
              <a:t>  W </a:t>
            </a:r>
            <a:r>
              <a:rPr lang="ru-RU" dirty="0"/>
              <a:t>– слабые стороны изучаемого явления (англ. </a:t>
            </a:r>
            <a:r>
              <a:rPr lang="ru-RU" dirty="0" err="1"/>
              <a:t>weaknesses</a:t>
            </a:r>
            <a:r>
              <a:rPr lang="ru-RU" dirty="0"/>
              <a:t>–  слабый)</a:t>
            </a:r>
            <a:br>
              <a:rPr lang="ru-RU" dirty="0"/>
            </a:br>
            <a:r>
              <a:rPr lang="ru-RU" dirty="0" smtClean="0"/>
              <a:t>  О </a:t>
            </a:r>
            <a:r>
              <a:rPr lang="ru-RU" dirty="0"/>
              <a:t>– возможности применения (англ. </a:t>
            </a:r>
            <a:r>
              <a:rPr lang="ru-RU" dirty="0" err="1"/>
              <a:t>opportunities</a:t>
            </a:r>
            <a:r>
              <a:rPr lang="ru-RU" dirty="0"/>
              <a:t> – возможности)</a:t>
            </a:r>
            <a:br>
              <a:rPr lang="ru-RU" dirty="0"/>
            </a:br>
            <a:r>
              <a:rPr lang="ru-RU" dirty="0" smtClean="0"/>
              <a:t>  T </a:t>
            </a:r>
            <a:r>
              <a:rPr lang="ru-RU" dirty="0"/>
              <a:t>– угрозы применения (англ. </a:t>
            </a:r>
            <a:r>
              <a:rPr lang="ru-RU" dirty="0" err="1"/>
              <a:t>threats</a:t>
            </a:r>
            <a:r>
              <a:rPr lang="ru-RU" dirty="0"/>
              <a:t> – угрозы)</a:t>
            </a:r>
          </a:p>
        </p:txBody>
      </p:sp>
    </p:spTree>
    <p:extLst>
      <p:ext uri="{BB962C8B-B14F-4D97-AF65-F5344CB8AC3E}">
        <p14:creationId xmlns:p14="http://schemas.microsoft.com/office/powerpoint/2010/main" val="123596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84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2234679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Северная война.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Реформы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Петра Первого.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500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433"/>
            <a:ext cx="9144000" cy="7060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87591" y="1628800"/>
            <a:ext cx="585738" cy="2087495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Вывод</a:t>
            </a:r>
            <a:endParaRPr 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4822692"/>
            <a:ext cx="3600400" cy="64807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788746" y="4885118"/>
            <a:ext cx="3217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Факты, аргументы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47864" y="116632"/>
            <a:ext cx="1899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Причины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30987" y="1284718"/>
            <a:ext cx="401072" cy="3600400"/>
          </a:xfrm>
          <a:prstGeom prst="rect">
            <a:avLst/>
          </a:prstGeom>
          <a:noFill/>
        </p:spPr>
        <p:txBody>
          <a:bodyPr vert="wordArtVert" wrap="square" lIns="0" tIns="0" rIns="0" bIns="0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Проблемы</a:t>
            </a:r>
            <a:endParaRPr 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05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433"/>
            <a:ext cx="9144000" cy="7060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87591" y="1628800"/>
            <a:ext cx="585738" cy="2087495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Вывод</a:t>
            </a:r>
            <a:endParaRPr 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3302" y="2331545"/>
            <a:ext cx="1828386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wrap="square" rtlCol="0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Реформы Петра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были бессистемны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4822692"/>
            <a:ext cx="3600400" cy="64807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788746" y="4885118"/>
            <a:ext cx="3217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Факты, аргументы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47864" y="116632"/>
            <a:ext cx="1899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Причины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62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709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61601"/>
            <a:ext cx="8064896" cy="75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62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6" y="-685753"/>
            <a:ext cx="9001000" cy="8231093"/>
          </a:xfrm>
        </p:spPr>
      </p:pic>
    </p:spTree>
    <p:extLst>
      <p:ext uri="{BB962C8B-B14F-4D97-AF65-F5344CB8AC3E}">
        <p14:creationId xmlns:p14="http://schemas.microsoft.com/office/powerpoint/2010/main" val="146642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7010333"/>
              </p:ext>
            </p:extLst>
          </p:nvPr>
        </p:nvGraphicFramePr>
        <p:xfrm>
          <a:off x="457200" y="260648"/>
          <a:ext cx="8507289" cy="568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1296144"/>
                <a:gridCol w="3888433"/>
              </a:tblGrid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95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13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8290245"/>
              </p:ext>
            </p:extLst>
          </p:nvPr>
        </p:nvGraphicFramePr>
        <p:xfrm>
          <a:off x="318355" y="13998"/>
          <a:ext cx="8718141" cy="6223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5065"/>
                <a:gridCol w="1328269"/>
                <a:gridCol w="3984807"/>
              </a:tblGrid>
              <a:tr h="441499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62038">
                <a:tc>
                  <a:txBody>
                    <a:bodyPr/>
                    <a:lstStyle/>
                    <a:p>
                      <a:r>
                        <a:rPr lang="ru-RU" dirty="0" smtClean="0"/>
                        <a:t>Нарвская</a:t>
                      </a:r>
                      <a:r>
                        <a:rPr lang="ru-RU" baseline="0" dirty="0" smtClean="0"/>
                        <a:t> битва («Нарвская </a:t>
                      </a:r>
                      <a:r>
                        <a:rPr lang="ru-RU" baseline="0" dirty="0" err="1" smtClean="0"/>
                        <a:t>конфузия</a:t>
                      </a:r>
                      <a:r>
                        <a:rPr lang="ru-RU" baseline="0" dirty="0" smtClean="0"/>
                        <a:t>»)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88626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Русские</a:t>
                      </a:r>
                      <a:r>
                        <a:rPr lang="ru-RU" baseline="0" dirty="0" smtClean="0"/>
                        <a:t> войска овладели крепостью </a:t>
                      </a:r>
                      <a:r>
                        <a:rPr lang="ru-RU" baseline="0" dirty="0" err="1" smtClean="0"/>
                        <a:t>Ниеншанц</a:t>
                      </a:r>
                      <a:r>
                        <a:rPr lang="ru-RU" baseline="0" dirty="0" smtClean="0"/>
                        <a:t> в устье Невы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1703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1499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 у деревни Лесная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1708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62038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Полтавская 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1709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1499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Прутский</a:t>
                      </a:r>
                      <a:r>
                        <a:rPr lang="ru-RU" baseline="0" dirty="0" smtClean="0"/>
                        <a:t> поход Петра </a:t>
                      </a:r>
                      <a:r>
                        <a:rPr lang="en-US" baseline="0" dirty="0" smtClean="0"/>
                        <a:t>I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62038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r>
                        <a:rPr lang="ru-RU" baseline="0" dirty="0" smtClean="0"/>
                        <a:t> у мыса Гангут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1714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62038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Сражение у острова </a:t>
                      </a:r>
                      <a:r>
                        <a:rPr lang="ru-RU" dirty="0" err="1" smtClean="0"/>
                        <a:t>Гренгам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62038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Ништадский</a:t>
                      </a:r>
                      <a:r>
                        <a:rPr lang="ru-RU" dirty="0" smtClean="0"/>
                        <a:t> мир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417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8150"/>
            <a:ext cx="9144000" cy="773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3427927"/>
              </p:ext>
            </p:extLst>
          </p:nvPr>
        </p:nvGraphicFramePr>
        <p:xfrm>
          <a:off x="457200" y="260648"/>
          <a:ext cx="8507289" cy="568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1296144"/>
                <a:gridCol w="3888433"/>
              </a:tblGrid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Реформа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Нарвская</a:t>
                      </a:r>
                      <a:r>
                        <a:rPr lang="ru-RU" baseline="0" dirty="0" smtClean="0"/>
                        <a:t> битва («Нарвская </a:t>
                      </a:r>
                      <a:r>
                        <a:rPr lang="ru-RU" baseline="0" dirty="0" err="1" smtClean="0"/>
                        <a:t>конфузия</a:t>
                      </a:r>
                      <a:r>
                        <a:rPr lang="ru-RU" baseline="0" dirty="0" smtClean="0"/>
                        <a:t>»)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Упразднение Патриаршества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95096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Русские</a:t>
                      </a:r>
                      <a:r>
                        <a:rPr lang="ru-RU" baseline="0" dirty="0" smtClean="0"/>
                        <a:t> войска овладели крепостью </a:t>
                      </a:r>
                      <a:r>
                        <a:rPr lang="ru-RU" baseline="0" dirty="0" err="1" smtClean="0"/>
                        <a:t>Ниеншанц</a:t>
                      </a:r>
                      <a:r>
                        <a:rPr lang="ru-RU" baseline="0" dirty="0" smtClean="0"/>
                        <a:t> в устье Невы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1703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 у деревни Лесная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1708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Полтавская Битва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1709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Прутский</a:t>
                      </a:r>
                      <a:r>
                        <a:rPr lang="ru-RU" baseline="0" dirty="0" smtClean="0"/>
                        <a:t> поход Петра </a:t>
                      </a:r>
                      <a:r>
                        <a:rPr lang="en-US" baseline="0" dirty="0" smtClean="0"/>
                        <a:t>I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</a:t>
                      </a:r>
                      <a:r>
                        <a:rPr lang="ru-RU" baseline="0" dirty="0" smtClean="0"/>
                        <a:t> у мыса Гангут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1714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Сражение у острова </a:t>
                      </a:r>
                      <a:r>
                        <a:rPr lang="ru-RU" dirty="0" err="1" smtClean="0"/>
                        <a:t>Гренгам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1720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9656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Ништадский</a:t>
                      </a:r>
                      <a:r>
                        <a:rPr lang="ru-RU" dirty="0" smtClean="0"/>
                        <a:t> мир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1721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006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545</Words>
  <Application>Microsoft Office PowerPoint</Application>
  <PresentationFormat>Экран (4:3)</PresentationFormat>
  <Paragraphs>230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Северная война.  Реформы Петра Первого.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Трифонова Ольга</dc:creator>
  <cp:lastModifiedBy>Ольга</cp:lastModifiedBy>
  <cp:revision>23</cp:revision>
  <dcterms:created xsi:type="dcterms:W3CDTF">2017-03-13T16:49:57Z</dcterms:created>
  <dcterms:modified xsi:type="dcterms:W3CDTF">2017-03-15T01:39:14Z</dcterms:modified>
</cp:coreProperties>
</file>