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7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71" r:id="rId7"/>
    <p:sldId id="272" r:id="rId8"/>
    <p:sldId id="273" r:id="rId9"/>
    <p:sldId id="264" r:id="rId10"/>
    <p:sldId id="262" r:id="rId11"/>
    <p:sldId id="268" r:id="rId12"/>
    <p:sldId id="274" r:id="rId13"/>
    <p:sldId id="269" r:id="rId14"/>
    <p:sldId id="270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3718" autoAdjust="0"/>
  </p:normalViewPr>
  <p:slideViewPr>
    <p:cSldViewPr snapToGrid="0">
      <p:cViewPr varScale="1">
        <p:scale>
          <a:sx n="54" d="100"/>
          <a:sy n="54" d="100"/>
        </p:scale>
        <p:origin x="-466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32282-CC4D-4FFE-B4FE-AABF717291F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EF3D1-F955-4893-AFD8-984C7A892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EF3D1-F955-4893-AFD8-984C7A8925B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6" y="146304"/>
            <a:ext cx="1175308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44800" y="2819400"/>
            <a:ext cx="8746979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3504" y="3267456"/>
            <a:ext cx="98755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498230"/>
            <a:ext cx="103632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287713"/>
            <a:ext cx="103632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22325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400800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1948"/>
            <a:ext cx="109728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3218"/>
            <a:ext cx="109728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743403" y="105765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7515" y="304800"/>
            <a:ext cx="524256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17515" y="1107560"/>
            <a:ext cx="524256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4800" y="2209800"/>
            <a:ext cx="11555275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3924" y="4724400"/>
            <a:ext cx="73152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53924" y="5388937"/>
            <a:ext cx="73152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06400" y="249864"/>
            <a:ext cx="113792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5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6" y="147085"/>
            <a:ext cx="11747795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727200" y="6400800"/>
            <a:ext cx="5616352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AB26ECA-8C92-4E35-AE17-CAF7AD41A916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1518603" y="6514568"/>
            <a:ext cx="619051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C8B0B3A-239C-4500-A941-AF7CEFB655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Admin\Desktop\&#1052;&#1061;&#1050;\&#1084;&#1093;&#1082;%2011%20&#1082;&#1083;\&#1090;&#1077;&#1084;&#1072;%2013\&#1063;&#1072;&#1088;&#1083;&#1080;%20&#1063;&#1072;&#1087;&#1083;&#1080;&#1085;%20-%20&#1044;&#1077;&#1085;&#1100;%20&#1088;&#1072;&#1079;&#1074;&#1083;&#1077;&#1095;&#1077;&#1085;&#1080;&#1081;.mp4" TargetMode="External"/><Relationship Id="rId5" Type="http://schemas.openxmlformats.org/officeDocument/2006/relationships/hyperlink" Target="&#1063;&#1072;&#1088;&#1083;&#1080;%20&#1063;&#1072;&#1087;&#1083;&#1080;&#1085;%20-%20&#1044;&#1077;&#1085;&#1100;%20&#1088;&#1072;&#1079;&#1074;&#1083;&#1077;&#1095;&#1077;&#1085;&#1080;&#1081;.mp4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Театр и киноискусство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XX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века: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культурная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дополняемость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37575" y="5810865"/>
            <a:ext cx="11854425" cy="840657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Подготовила: учитель МХК 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</a:p>
          <a:p>
            <a:pPr algn="l"/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ГБОУ Школа №717 г. </a:t>
            </a:r>
            <a:r>
              <a:rPr lang="ru-RU" sz="240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Москвы</a:t>
            </a:r>
            <a:endParaRPr lang="ru-RU" sz="24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l"/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Боярская И.С.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istoriya-teat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48238" y="2818269"/>
            <a:ext cx="5622769" cy="3744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3768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412954" y="353962"/>
            <a:ext cx="11164529" cy="1769806"/>
          </a:xfrm>
        </p:spPr>
        <p:txBody>
          <a:bodyPr>
            <a:normAutofit lnSpcReduction="10000"/>
          </a:bodyPr>
          <a:lstStyle/>
          <a:p>
            <a:r>
              <a:rPr lang="ru-RU" sz="2800" b="1" dirty="0"/>
              <a:t>Для большинства театральных деятелей, о которых мы говорили, театр – это не здание, не сцена, не сценарий и даже не актеры, а некое священнодействие, равнозначное жизни</a:t>
            </a:r>
            <a:r>
              <a:rPr lang="ru-RU" sz="2800" b="1" dirty="0" smtClean="0"/>
              <a:t>,</a:t>
            </a:r>
          </a:p>
          <a:p>
            <a:pPr>
              <a:buNone/>
            </a:pPr>
            <a:r>
              <a:rPr lang="ru-RU" sz="2800" b="1" dirty="0" smtClean="0"/>
              <a:t>     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9396" y="1774791"/>
            <a:ext cx="6363023" cy="447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7754" y="1495716"/>
            <a:ext cx="451792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неповторимое, длящееся всю жизнь.</a:t>
            </a:r>
          </a:p>
          <a:p>
            <a:r>
              <a:rPr lang="ru-RU" sz="2800" b="1" dirty="0" smtClean="0"/>
              <a:t>Театр абсурда, театр жестокости, театр смерти, театр </a:t>
            </a:r>
            <a:r>
              <a:rPr lang="ru-RU" sz="2800" b="1" dirty="0" err="1" smtClean="0"/>
              <a:t>психодрамы</a:t>
            </a:r>
            <a:r>
              <a:rPr lang="ru-RU" sz="2800" b="1" dirty="0" smtClean="0"/>
              <a:t> ярко выразил поиски выхода из того духовного тупика, перед которым оказалось человечество в </a:t>
            </a:r>
            <a:r>
              <a:rPr lang="en-US" sz="2800" b="1" dirty="0" smtClean="0"/>
              <a:t>XX </a:t>
            </a:r>
            <a:r>
              <a:rPr lang="ru-RU" sz="2800" b="1" dirty="0" smtClean="0"/>
              <a:t>столетии.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425387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02" y="447188"/>
            <a:ext cx="11798300" cy="970450"/>
          </a:xfrm>
        </p:spPr>
        <p:txBody>
          <a:bodyPr/>
          <a:lstStyle/>
          <a:p>
            <a:r>
              <a:rPr lang="ru-RU" dirty="0" smtClean="0"/>
              <a:t>Театр и кино: культурная дополняемость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" y="2222291"/>
            <a:ext cx="12103100" cy="4521413"/>
          </a:xfrm>
        </p:spPr>
        <p:txBody>
          <a:bodyPr>
            <a:noAutofit/>
          </a:bodyPr>
          <a:lstStyle/>
          <a:p>
            <a:r>
              <a:rPr lang="ru-RU" sz="2800" b="1" dirty="0"/>
              <a:t>Сегодня очевидно, что киноискусство – это проявление нового художественного мышления, возникшего как результат инженерной мысли и средств выразительности всех существовавших ранее видов искусств, но прежде всего – театра. Впитав многовековой опыт лицедейства, кинематограф стал видом худ. культуры, существенно обогатив арсенал средств воздействия на массового зрителя.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35418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4916"/>
            <a:ext cx="10972800" cy="8083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/>
              </a:rPr>
              <a:t/>
            </a:r>
            <a:br>
              <a:rPr lang="ru-RU" b="1" dirty="0" smtClean="0">
                <a:solidFill>
                  <a:schemeClr val="bg1"/>
                </a:solidFill>
                <a:effectLst/>
              </a:rPr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>Луи Жан</a:t>
            </a:r>
            <a:r>
              <a:rPr lang="ru-RU" dirty="0" smtClean="0">
                <a:solidFill>
                  <a:schemeClr val="bg1"/>
                </a:solidFill>
                <a:effectLst/>
              </a:rPr>
              <a:t>  и </a:t>
            </a:r>
            <a:r>
              <a:rPr lang="ru-RU" b="1" dirty="0" smtClean="0">
                <a:solidFill>
                  <a:schemeClr val="bg1"/>
                </a:solidFill>
                <a:effectLst/>
              </a:rPr>
              <a:t>Огюст Люмьер 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385727546_23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88264" y="2221424"/>
            <a:ext cx="5331271" cy="3808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09716" y="1533833"/>
            <a:ext cx="11164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 1895 г. Братья Люмьер изобретают кинематограф.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627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Чарльз Спенсер Чаплин (1889-19977) Великий «немой»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04390" y="1440626"/>
            <a:ext cx="5788685" cy="363876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Чаплин сумел превратить достаточно традиционную клоунскую маску в трагикомический персонаж, пробуждающий в людях сострадание к бедности, обездоленности, несчастиям.</a:t>
            </a:r>
            <a:endParaRPr lang="ru-RU" sz="24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80236" y="1474839"/>
            <a:ext cx="6196902" cy="4803340"/>
          </a:xfrm>
          <a:prstGeom prst="rect">
            <a:avLst/>
          </a:prstGeom>
        </p:spPr>
      </p:pic>
      <p:pic>
        <p:nvPicPr>
          <p:cNvPr id="5" name="Чарли Чаплин - День развлечени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6413" y="4173794"/>
            <a:ext cx="3048000" cy="22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64077" y="6120580"/>
            <a:ext cx="19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 action="ppaction://hlinkfile"/>
              </a:rPr>
              <a:t>Ссылка  на видео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513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8900" y="101603"/>
            <a:ext cx="9271000" cy="2091013"/>
          </a:xfrm>
        </p:spPr>
        <p:txBody>
          <a:bodyPr/>
          <a:lstStyle/>
          <a:p>
            <a:r>
              <a:rPr lang="ru-RU" sz="3200" dirty="0" smtClean="0"/>
              <a:t>Невозможно </a:t>
            </a:r>
            <a:r>
              <a:rPr lang="ru-RU" sz="3200" dirty="0"/>
              <a:t>охватить все значительные произведения кино 20 века. Напомним лишь </a:t>
            </a:r>
            <a:r>
              <a:rPr lang="ru-RU" sz="3200" dirty="0" smtClean="0"/>
              <a:t>некоторые </a:t>
            </a:r>
            <a:r>
              <a:rPr lang="ru-RU" sz="3200" dirty="0"/>
              <a:t>вехи его </a:t>
            </a:r>
            <a:r>
              <a:rPr lang="ru-RU" sz="3200" dirty="0" smtClean="0"/>
              <a:t>стремительного развития</a:t>
            </a:r>
            <a:r>
              <a:rPr lang="ru-RU" sz="3200" dirty="0"/>
              <a:t>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4" y="3491275"/>
            <a:ext cx="3660589" cy="30527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0384" y="2547508"/>
            <a:ext cx="3170427" cy="40007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921" y="2682650"/>
            <a:ext cx="2513099" cy="38213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754" y="263831"/>
            <a:ext cx="2592565" cy="33845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0919" y="3016346"/>
            <a:ext cx="3156439" cy="3419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406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Режиссёры</a:t>
            </a:r>
            <a:r>
              <a:rPr lang="en-US" dirty="0" smtClean="0"/>
              <a:t> XX</a:t>
            </a:r>
            <a:r>
              <a:rPr lang="ru-RU" dirty="0" smtClean="0"/>
              <a:t>в.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Рене Клер </a:t>
            </a:r>
            <a:r>
              <a:rPr lang="ru-RU" dirty="0" smtClean="0"/>
              <a:t>«Под крышами Парижа» 1930, «Последний миллиардер» 1934;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bg1"/>
                </a:solidFill>
              </a:rPr>
              <a:t>Роберто </a:t>
            </a:r>
            <a:r>
              <a:rPr lang="ru-RU" dirty="0" err="1" smtClean="0">
                <a:solidFill>
                  <a:schemeClr val="bg1"/>
                </a:solidFill>
              </a:rPr>
              <a:t>Росселлини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«Рим- открытый город» 1945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Лукино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Висконти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«Гибель богов» 1969, «Смерть в Венеции» 1971, «Семейный портрет в интерьере» 1974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Федерико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Фелини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«Дорога» 1954, «Сладкая жизнь» 1959, «8 1\2» 1962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Микеланджело Антониони </a:t>
            </a:r>
            <a:r>
              <a:rPr lang="ru-RU" dirty="0" smtClean="0"/>
              <a:t>«Крик» 1957, «Красная пустыня» 1964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Ингмар Бергман </a:t>
            </a:r>
            <a:r>
              <a:rPr lang="ru-RU" dirty="0" smtClean="0"/>
              <a:t>«Земляничная поляна» 1957, «Лицо» 1957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Акира</a:t>
            </a:r>
            <a:r>
              <a:rPr lang="ru-RU" dirty="0" smtClean="0">
                <a:solidFill>
                  <a:schemeClr val="bg1"/>
                </a:solidFill>
              </a:rPr>
              <a:t> Куросава  </a:t>
            </a:r>
            <a:r>
              <a:rPr lang="ru-RU" dirty="0" smtClean="0"/>
              <a:t>«</a:t>
            </a:r>
            <a:r>
              <a:rPr lang="ru-RU" dirty="0" err="1" smtClean="0"/>
              <a:t>Расёмон</a:t>
            </a:r>
            <a:r>
              <a:rPr lang="ru-RU" dirty="0" smtClean="0"/>
              <a:t>» 1950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Анджей Вайда </a:t>
            </a:r>
            <a:r>
              <a:rPr lang="ru-RU" dirty="0" smtClean="0"/>
              <a:t>«Пепел и алмаз» 1958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3962" y="177800"/>
            <a:ext cx="11547986" cy="8509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Что оказало влияние на формирование современного театра</a:t>
            </a:r>
            <a:r>
              <a:rPr lang="en-US" sz="2800" dirty="0" smtClean="0"/>
              <a:t> XX </a:t>
            </a:r>
            <a:r>
              <a:rPr lang="ru-RU" sz="2800" dirty="0" smtClean="0"/>
              <a:t>в.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5598" y="1440181"/>
            <a:ext cx="11357895" cy="5219699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Театральное дело ведется из рук вон плохо, старые  традиции выдохлись, искусство сцены теряет былой престиж. Духовно бедные репертуар, окостеневшие формы спектакля, однообразно шаблонная манера актерской игры явно наскучили публике.</a:t>
            </a:r>
          </a:p>
          <a:p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Новый спектакль виделся  как единое целое, в котором актерский ансамбль, ритмика, паузы, подтекст, работа  художника-декоратора  и музыкальное оформление - всё                   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подчинено сверхзадаче  театрального действа .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Основные,  противоречивые открытия в                                 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 театральной  режиссуре    2-ой половине </a:t>
            </a:r>
            <a:r>
              <a:rPr lang="en-US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XX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в.                                                       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 связаны с </a:t>
            </a:r>
            <a:r>
              <a:rPr lang="ru-RU" sz="2600" b="1" dirty="0" smtClean="0">
                <a:solidFill>
                  <a:schemeClr val="bg1"/>
                </a:solidFill>
              </a:rPr>
              <a:t>литературой 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и </a:t>
            </a:r>
            <a:r>
              <a:rPr lang="ru-RU" sz="2600" b="1" dirty="0" smtClean="0">
                <a:solidFill>
                  <a:schemeClr val="bg1"/>
                </a:solidFill>
              </a:rPr>
              <a:t>философией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 научными достижениями в </a:t>
            </a:r>
            <a:r>
              <a:rPr lang="ru-RU" sz="2600" b="1" dirty="0" smtClean="0">
                <a:solidFill>
                  <a:schemeClr val="bg1"/>
                </a:solidFill>
              </a:rPr>
              <a:t>психиатрии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 </a:t>
            </a:r>
            <a:r>
              <a:rPr lang="ru-RU" sz="2600" b="1" dirty="0" smtClean="0">
                <a:solidFill>
                  <a:schemeClr val="bg1"/>
                </a:solidFill>
              </a:rPr>
              <a:t>психологии и социологии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  Многие режиссеры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 были увлечены  </a:t>
            </a:r>
            <a:r>
              <a:rPr lang="ru-RU" sz="2600" b="1" dirty="0" smtClean="0">
                <a:solidFill>
                  <a:schemeClr val="bg1"/>
                </a:solidFill>
              </a:rPr>
              <a:t>теорией психоанализа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bg1"/>
                </a:solidFill>
              </a:rPr>
              <a:t>                                                                                                З. Фрейда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ru-RU" sz="2600" b="1" dirty="0" smtClean="0">
                <a:solidFill>
                  <a:schemeClr val="bg1"/>
                </a:solidFill>
              </a:rPr>
              <a:t>экзистенциальными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теориями,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 искусством </a:t>
            </a:r>
            <a:r>
              <a:rPr lang="ru-RU" sz="2600" b="1" dirty="0" smtClean="0">
                <a:solidFill>
                  <a:schemeClr val="bg1"/>
                </a:solidFill>
              </a:rPr>
              <a:t>сюрреализма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ru-RU" sz="2600" b="1" dirty="0" smtClean="0">
                <a:solidFill>
                  <a:schemeClr val="bg1"/>
                </a:solidFill>
              </a:rPr>
              <a:t>авангардной 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bg1"/>
                </a:solidFill>
              </a:rPr>
              <a:t>                                                                                                архитектурой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черпали нестандартные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 творческие решения в </a:t>
            </a:r>
            <a:r>
              <a:rPr lang="ru-RU" sz="2600" b="1" dirty="0" smtClean="0">
                <a:solidFill>
                  <a:schemeClr val="bg1"/>
                </a:solidFill>
              </a:rPr>
              <a:t>восточных религиях</a:t>
            </a:r>
            <a:r>
              <a:rPr lang="ru-RU" sz="2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                             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Содержимое 5" descr="artaud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6239" t="11704"/>
          <a:stretch>
            <a:fillRect/>
          </a:stretch>
        </p:blipFill>
        <p:spPr>
          <a:xfrm>
            <a:off x="545690" y="2905432"/>
            <a:ext cx="5048864" cy="3572516"/>
          </a:xfrm>
        </p:spPr>
      </p:pic>
    </p:spTree>
    <p:extLst>
      <p:ext uri="{BB962C8B-B14F-4D97-AF65-F5344CB8AC3E}">
        <p14:creationId xmlns="" xmlns:p14="http://schemas.microsoft.com/office/powerpoint/2010/main" val="26021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3393" y="0"/>
            <a:ext cx="11077199" cy="111283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Бертольд Брехт и </a:t>
            </a:r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«</a:t>
            </a:r>
            <a:r>
              <a:rPr lang="ru-RU" sz="3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эпический театр</a:t>
            </a:r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».</a:t>
            </a:r>
            <a:r>
              <a:rPr lang="ru-RU" sz="3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ru-RU" sz="32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6988" y="702341"/>
            <a:ext cx="3960217" cy="4525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-250723" y="5242740"/>
            <a:ext cx="4675239" cy="5525037"/>
          </a:xfrm>
        </p:spPr>
        <p:txBody>
          <a:bodyPr>
            <a:noAutofit/>
          </a:bodyPr>
          <a:lstStyle/>
          <a:p>
            <a:pPr lvl="2"/>
            <a:r>
              <a:rPr lang="ru-RU" altLang="ru-RU" b="1" dirty="0" smtClean="0"/>
              <a:t>«</a:t>
            </a:r>
            <a:r>
              <a:rPr lang="ru-RU" altLang="ru-RU" b="1" dirty="0" err="1" smtClean="0"/>
              <a:t>Трехгрошовая</a:t>
            </a:r>
            <a:r>
              <a:rPr lang="ru-RU" altLang="ru-RU" b="1" dirty="0" smtClean="0"/>
              <a:t> </a:t>
            </a:r>
            <a:r>
              <a:rPr lang="ru-RU" altLang="ru-RU" b="1" dirty="0"/>
              <a:t>опера»</a:t>
            </a:r>
          </a:p>
          <a:p>
            <a:pPr lvl="2"/>
            <a:r>
              <a:rPr lang="ru-RU" altLang="ru-RU" b="1" dirty="0"/>
              <a:t>«Матушка Кураж и ее дети»</a:t>
            </a:r>
          </a:p>
          <a:p>
            <a:pPr lvl="2"/>
            <a:r>
              <a:rPr lang="ru-RU" altLang="ru-RU" b="1" dirty="0"/>
              <a:t>«Добрый человек из </a:t>
            </a:r>
            <a:r>
              <a:rPr lang="ru-RU" altLang="ru-RU" b="1" dirty="0" err="1"/>
              <a:t>Сезуана</a:t>
            </a:r>
            <a:r>
              <a:rPr lang="ru-RU" altLang="ru-RU" b="1" dirty="0"/>
              <a:t>»</a:t>
            </a:r>
          </a:p>
          <a:p>
            <a:pPr lvl="2"/>
            <a:r>
              <a:rPr lang="ru-RU" altLang="ru-RU" b="1" dirty="0"/>
              <a:t>«Жизнь Галилея»</a:t>
            </a:r>
          </a:p>
          <a:p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27755" y="678425"/>
            <a:ext cx="73889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Брехт отверг «легенду» о красоте человеческого страдания, кротости  и терпения. Его драмы, вопреки аристотелевской теории катарсиса (очищение в процессе сопереживания), не учат примирению со злом. </a:t>
            </a: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Смысл нового «эпического театра» - диалог со зрителем, в поиске решения о том, как можно предотвратить человеческие мучения.</a:t>
            </a: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Его спектакли постоянно прерываются  авторскими размышлениями, лирическими отступлениями, нередко превращаются в диспуты на злобу дня.</a:t>
            </a:r>
          </a:p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Основным критерием актерской игры становиться не «вхождение в образ», а отношение к нему.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83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0439" y="253536"/>
            <a:ext cx="11021961" cy="631367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Эжен</a:t>
            </a:r>
            <a:r>
              <a:rPr lang="ru-RU" sz="4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400" b="1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Ионеску</a:t>
            </a:r>
            <a:r>
              <a:rPr lang="ru-RU" sz="44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и «театр абсурда</a:t>
            </a:r>
            <a:r>
              <a:rPr lang="ru-RU" sz="4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»</a:t>
            </a:r>
            <a:endParaRPr lang="ru-RU" sz="4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98001" y="864135"/>
            <a:ext cx="7256412" cy="4784501"/>
          </a:xfrm>
        </p:spPr>
        <p:txBody>
          <a:bodyPr>
            <a:normAutofit lnSpcReduction="10000"/>
          </a:bodyPr>
          <a:lstStyle/>
          <a:p>
            <a:r>
              <a:rPr lang="ru-RU" altLang="ru-RU" sz="20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Театр абсурда – сочетание несвязанных образов и </a:t>
            </a:r>
            <a:r>
              <a:rPr lang="ru-RU" alt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слов, передающих ощущение бессмысленности, иррациональности бытия.                                                       Современный мир находиться в состоянии распада , следовательно театр обязан показать тотальное разложение общества, обесценивание нравственных идеалов.</a:t>
            </a:r>
            <a:endParaRPr lang="ru-RU" altLang="ru-RU" sz="2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ru-RU" altLang="ru-RU" sz="2000" b="1" dirty="0"/>
              <a:t>«Король умирает»</a:t>
            </a:r>
          </a:p>
          <a:p>
            <a:pPr lvl="1"/>
            <a:r>
              <a:rPr lang="ru-RU" altLang="ru-RU" sz="2000" b="1" dirty="0"/>
              <a:t>«Носороги</a:t>
            </a:r>
            <a:r>
              <a:rPr lang="ru-RU" altLang="ru-RU" sz="2000" b="1" dirty="0" smtClean="0"/>
              <a:t>»</a:t>
            </a:r>
          </a:p>
          <a:p>
            <a:pPr lvl="1"/>
            <a:r>
              <a:rPr lang="ru-RU" altLang="ru-RU" sz="2000" b="1" dirty="0" smtClean="0"/>
              <a:t>«Урок»</a:t>
            </a:r>
          </a:p>
          <a:p>
            <a:pPr lvl="1"/>
            <a:r>
              <a:rPr lang="ru-RU" altLang="ru-RU" sz="2000" b="1" dirty="0" smtClean="0"/>
              <a:t>«Убийца без вознаграждения»</a:t>
            </a:r>
            <a:endParaRPr lang="ru-RU" altLang="ru-RU" sz="2000" b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lvl="1">
              <a:buNone/>
            </a:pPr>
            <a:r>
              <a:rPr lang="ru-RU" alt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Отрывок из скетча «Автомобильный салон»: Продавщице: «Мадмуазель, не одолжите ли Вы мне свой нос, чтобы я мог лучше рассмотреть?» Продавщица, безразличным тоном: «Вот он, Вы можете его оставить у себя».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0387" y="945108"/>
            <a:ext cx="3804291" cy="5049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98593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4986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err="1"/>
              <a:t>Сэмюэль</a:t>
            </a:r>
            <a:r>
              <a:rPr lang="ru-RU" dirty="0"/>
              <a:t> Беккет и его «</a:t>
            </a:r>
            <a:r>
              <a:rPr lang="ru-RU" dirty="0" err="1"/>
              <a:t>антидрамы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42503" y="5324168"/>
            <a:ext cx="7093974" cy="2544096"/>
          </a:xfrm>
        </p:spPr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ru-RU" altLang="ru-RU" sz="1800" b="1" dirty="0">
                <a:solidFill>
                  <a:schemeClr val="bg1"/>
                </a:solidFill>
              </a:rPr>
              <a:t>Безмолвие и </a:t>
            </a:r>
            <a:r>
              <a:rPr lang="ru-RU" altLang="ru-RU" sz="1800" b="1" dirty="0" smtClean="0">
                <a:solidFill>
                  <a:schemeClr val="bg1"/>
                </a:solidFill>
              </a:rPr>
              <a:t>бездеятельность,</a:t>
            </a:r>
          </a:p>
          <a:p>
            <a:pPr>
              <a:buFontTx/>
              <a:buChar char="•"/>
            </a:pPr>
            <a:r>
              <a:rPr lang="ru-RU" altLang="ru-RU" sz="1800" b="1" dirty="0" smtClean="0">
                <a:solidFill>
                  <a:schemeClr val="bg1"/>
                </a:solidFill>
              </a:rPr>
              <a:t>Ощущение полного небытия</a:t>
            </a:r>
            <a:endParaRPr lang="ru-RU" altLang="ru-RU" sz="1800" b="1" dirty="0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ru-RU" altLang="ru-RU" sz="1800" b="1" dirty="0" smtClean="0">
                <a:solidFill>
                  <a:schemeClr val="bg1"/>
                </a:solidFill>
              </a:rPr>
              <a:t>«В </a:t>
            </a:r>
            <a:r>
              <a:rPr lang="ru-RU" altLang="ru-RU" sz="1800" b="1" dirty="0">
                <a:solidFill>
                  <a:schemeClr val="bg1"/>
                </a:solidFill>
              </a:rPr>
              <a:t>ожидании </a:t>
            </a:r>
            <a:r>
              <a:rPr lang="ru-RU" altLang="ru-RU" sz="1800" b="1" dirty="0" err="1">
                <a:solidFill>
                  <a:schemeClr val="bg1"/>
                </a:solidFill>
              </a:rPr>
              <a:t>Годо</a:t>
            </a:r>
            <a:r>
              <a:rPr lang="ru-RU" altLang="ru-RU" sz="1800" b="1" dirty="0" smtClean="0">
                <a:solidFill>
                  <a:schemeClr val="bg1"/>
                </a:solidFill>
              </a:rPr>
              <a:t>»</a:t>
            </a:r>
          </a:p>
          <a:p>
            <a:pPr>
              <a:buFontTx/>
              <a:buChar char="•"/>
            </a:pPr>
            <a:r>
              <a:rPr lang="ru-RU" altLang="ru-RU" sz="1800" b="1" dirty="0" smtClean="0">
                <a:solidFill>
                  <a:schemeClr val="bg1"/>
                </a:solidFill>
              </a:rPr>
              <a:t>«</a:t>
            </a:r>
            <a:r>
              <a:rPr lang="ru-RU" altLang="ru-RU" sz="1800" b="1" dirty="0">
                <a:solidFill>
                  <a:schemeClr val="bg1"/>
                </a:solidFill>
              </a:rPr>
              <a:t>О, прекрасные дни</a:t>
            </a:r>
            <a:r>
              <a:rPr lang="ru-RU" altLang="ru-RU" sz="1800" b="1" dirty="0" smtClean="0">
                <a:solidFill>
                  <a:schemeClr val="bg1"/>
                </a:solidFill>
              </a:rPr>
              <a:t>»</a:t>
            </a:r>
            <a:endParaRPr lang="ru-RU" altLang="ru-RU" sz="1800" b="1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Samuel_Beckett,_Pic,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4481" y="967810"/>
            <a:ext cx="3693054" cy="55395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375355" y="847465"/>
            <a:ext cx="74086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r>
              <a:rPr lang="ru-RU" b="1" dirty="0" err="1" smtClean="0"/>
              <a:t>Сэ́мюэл</a:t>
            </a:r>
            <a:r>
              <a:rPr lang="ru-RU" b="1" dirty="0" smtClean="0"/>
              <a:t> </a:t>
            </a:r>
            <a:r>
              <a:rPr lang="ru-RU" b="1" dirty="0" err="1" smtClean="0"/>
              <a:t>Бáркли</a:t>
            </a:r>
            <a:r>
              <a:rPr lang="ru-RU" b="1" dirty="0" smtClean="0"/>
              <a:t> </a:t>
            </a:r>
            <a:r>
              <a:rPr lang="ru-RU" b="1" dirty="0" err="1" smtClean="0"/>
              <a:t>Бе́ккет</a:t>
            </a:r>
            <a:r>
              <a:rPr lang="ru-RU" dirty="0" smtClean="0"/>
              <a:t> (1906 —1989) — ирландский писатель, поэт и драматург. Представитель модернизма в литературе. Один из основоположников (наряду с </a:t>
            </a:r>
            <a:r>
              <a:rPr lang="ru-RU" dirty="0" err="1" smtClean="0"/>
              <a:t>Эженом</a:t>
            </a:r>
            <a:r>
              <a:rPr lang="ru-RU" dirty="0" smtClean="0"/>
              <a:t> Ионеско) театра абсурда. Получил всемирную известность как автор пьесы «В ожидании </a:t>
            </a:r>
            <a:r>
              <a:rPr lang="ru-RU" dirty="0" err="1" smtClean="0"/>
              <a:t>Годо</a:t>
            </a:r>
            <a:r>
              <a:rPr lang="ru-RU" dirty="0" smtClean="0"/>
              <a:t>» , одного из самых значительных произведений мировой драматургии XX века. Лауреат Нобелевской премии по литературе 1969 года.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34348" y="2829513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 Главные герои пьесы «В ожидании </a:t>
            </a:r>
            <a:r>
              <a:rPr lang="ru-RU" dirty="0" err="1" smtClean="0"/>
              <a:t>Годо</a:t>
            </a:r>
            <a:r>
              <a:rPr lang="ru-RU" dirty="0" smtClean="0"/>
              <a:t>» — Владимир (</a:t>
            </a:r>
            <a:r>
              <a:rPr lang="ru-RU" dirty="0" err="1" smtClean="0"/>
              <a:t>Диди</a:t>
            </a:r>
            <a:r>
              <a:rPr lang="ru-RU" dirty="0" smtClean="0"/>
              <a:t>) и Эстрагон (</a:t>
            </a:r>
            <a:r>
              <a:rPr lang="ru-RU" dirty="0" err="1" smtClean="0"/>
              <a:t>Гого</a:t>
            </a:r>
            <a:r>
              <a:rPr lang="ru-RU" dirty="0" smtClean="0"/>
              <a:t>) словно завязли во времени, пригвождённые к одному месту ожиданием некоего </a:t>
            </a:r>
            <a:r>
              <a:rPr lang="ru-RU" dirty="0" err="1" smtClean="0"/>
              <a:t>Годо</a:t>
            </a:r>
            <a:r>
              <a:rPr lang="ru-RU" dirty="0" smtClean="0"/>
              <a:t>, встреча с которым, по их мнению, внесёт смысл в их бессмысленное существование и избавит от угроз враждебного окружающего мира. Сюжет пьесы не поддается однозначному истолкованию. Зритель по своему усмотрению может определить </a:t>
            </a:r>
            <a:r>
              <a:rPr lang="ru-RU" dirty="0" err="1" smtClean="0"/>
              <a:t>Годо</a:t>
            </a:r>
            <a:r>
              <a:rPr lang="ru-RU" dirty="0" smtClean="0"/>
              <a:t> как конкретное лицо, Бога, сильную личность, Смерть и т. д.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072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764103"/>
          </a:xfrm>
        </p:spPr>
        <p:txBody>
          <a:bodyPr>
            <a:normAutofit fontScale="90000"/>
          </a:bodyPr>
          <a:lstStyle/>
          <a:p>
            <a:pPr algn="ctr"/>
            <a:r>
              <a:rPr lang="vi-VN" b="1" dirty="0" smtClean="0">
                <a:solidFill>
                  <a:schemeClr val="bg1"/>
                </a:solidFill>
              </a:rPr>
              <a:t>Антоне́н Арто́</a:t>
            </a:r>
            <a:r>
              <a:rPr lang="vi-VN" dirty="0" smtClean="0">
                <a:solidFill>
                  <a:schemeClr val="bg1"/>
                </a:solidFill>
              </a:rPr>
              <a:t> (</a:t>
            </a:r>
            <a:r>
              <a:rPr lang="en-US" dirty="0" smtClean="0">
                <a:solidFill>
                  <a:schemeClr val="bg1"/>
                </a:solidFill>
              </a:rPr>
              <a:t>1896—194</a:t>
            </a:r>
            <a:r>
              <a:rPr lang="ru-RU" dirty="0" smtClean="0">
                <a:solidFill>
                  <a:schemeClr val="bg1"/>
                </a:solidFill>
              </a:rPr>
              <a:t>8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70554" y="1622323"/>
            <a:ext cx="7587226" cy="487434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французский писатель, поэт, драматург, актёр театра и кино, художник, киносценарист, режиссёр и теоретик театра, новатор театрального языка, посвятивший жизнь и творчество вопросу о новом обосновании искусства, его места в мире и права на существование. </a:t>
            </a:r>
            <a:r>
              <a:rPr lang="ru-RU" sz="2000" dirty="0" err="1" smtClean="0"/>
              <a:t>Арто</a:t>
            </a:r>
            <a:r>
              <a:rPr lang="ru-RU" sz="2000" dirty="0" smtClean="0"/>
              <a:t> разработал собственную театральную концепцию, называемую </a:t>
            </a:r>
            <a:r>
              <a:rPr lang="ru-RU" sz="2000" dirty="0" smtClean="0">
                <a:solidFill>
                  <a:schemeClr val="bg1"/>
                </a:solidFill>
              </a:rPr>
              <a:t>«театр жестокости»</a:t>
            </a:r>
          </a:p>
          <a:p>
            <a:r>
              <a:rPr lang="ru-RU" sz="2000" dirty="0" smtClean="0"/>
              <a:t>«Жестокость» - изначальное состояние людей, вынужденных противостоять биологической и космической опасности.</a:t>
            </a:r>
          </a:p>
          <a:p>
            <a:r>
              <a:rPr lang="ru-RU" sz="2000" dirty="0" err="1" smtClean="0"/>
              <a:t>Арто</a:t>
            </a:r>
            <a:r>
              <a:rPr lang="ru-RU" sz="2000" dirty="0" smtClean="0"/>
              <a:t> вовлекает публику в импровизацию, импульсами которой служат резкие звуковые и световые «удары», некоторые непристойности. Языком общения со зрителями режиссеру служат жесты и знаки. Это позволяет предположить , что это культурное явление было и религиозным.</a:t>
            </a:r>
            <a:endParaRPr lang="ru-RU" sz="2000" dirty="0"/>
          </a:p>
        </p:txBody>
      </p:sp>
      <p:pic>
        <p:nvPicPr>
          <p:cNvPr id="5" name="Содержимое 4" descr="Artaud_BNF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68370" y="1643490"/>
            <a:ext cx="3643191" cy="49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851" y="533756"/>
            <a:ext cx="10982632" cy="6018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solidFill>
                  <a:schemeClr val="bg1"/>
                </a:solidFill>
                <a:effectLst/>
              </a:rPr>
              <a:t>Таде́уш</a:t>
            </a:r>
            <a:r>
              <a:rPr lang="ru-RU" sz="2800" b="1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2800" b="1" dirty="0" err="1" smtClean="0">
                <a:solidFill>
                  <a:schemeClr val="bg1"/>
                </a:solidFill>
                <a:effectLst/>
              </a:rPr>
              <a:t>Ка́нтор</a:t>
            </a:r>
            <a:r>
              <a:rPr lang="ru-RU" sz="2800" b="1" dirty="0" smtClean="0">
                <a:solidFill>
                  <a:schemeClr val="bg1"/>
                </a:solidFill>
                <a:effectLst/>
              </a:rPr>
              <a:t> (1915 - 1990) — </a:t>
            </a:r>
            <a:br>
              <a:rPr lang="ru-RU" sz="2800" b="1" dirty="0" smtClean="0">
                <a:solidFill>
                  <a:schemeClr val="bg1"/>
                </a:solidFill>
                <a:effectLst/>
              </a:rPr>
            </a:br>
            <a:r>
              <a:rPr lang="ru-RU" sz="2800" b="1" dirty="0" smtClean="0">
                <a:solidFill>
                  <a:schemeClr val="bg1"/>
                </a:solidFill>
                <a:effectLst/>
              </a:rPr>
              <a:t>польский  режиссёр, живописец, график, сценограф. </a:t>
            </a:r>
            <a:endParaRPr lang="ru-RU" sz="28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3122" y="1277211"/>
            <a:ext cx="5384800" cy="531531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«Театр смерти» - отрицание ценности сострадания человека человеку, бегство от душевной боли. Постепенная агония жизненных сил – единственное достоверное свидетельство пребывания человека  « в этом мире». Различные проявления агонии – безумие, лихорадка, истерия, галлюцинации – все то, что в христианстве принято считать «дьявольским </a:t>
            </a:r>
            <a:r>
              <a:rPr lang="ru-RU" dirty="0" err="1" smtClean="0"/>
              <a:t>поспешением</a:t>
            </a:r>
            <a:r>
              <a:rPr lang="ru-RU" dirty="0" smtClean="0"/>
              <a:t>», стало для Кантора предметом воплощения на театральной сцене.</a:t>
            </a:r>
          </a:p>
          <a:p>
            <a:r>
              <a:rPr lang="ru-RU" dirty="0" smtClean="0"/>
              <a:t>Один и последователей Кантора сказал, что к «театру смерти» надо относиться как к  «провокации человека </a:t>
            </a:r>
            <a:r>
              <a:rPr lang="en-US" dirty="0" smtClean="0"/>
              <a:t>XX</a:t>
            </a:r>
            <a:r>
              <a:rPr lang="ru-RU" dirty="0" smtClean="0"/>
              <a:t>в.», который знает что такое Освенцим.</a:t>
            </a:r>
          </a:p>
          <a:p>
            <a:endParaRPr lang="ru-RU" dirty="0"/>
          </a:p>
        </p:txBody>
      </p:sp>
      <p:pic>
        <p:nvPicPr>
          <p:cNvPr id="5" name="Содержимое 4" descr="fo_kantor_sylwetka_ww_01_4435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448323" y="1275185"/>
            <a:ext cx="5384800" cy="3704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Е́жи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Грото́вский</a:t>
            </a:r>
            <a:r>
              <a:rPr lang="ru-RU" dirty="0" smtClean="0"/>
              <a:t> </a:t>
            </a:r>
            <a:r>
              <a:rPr lang="ru-RU" sz="3100" dirty="0" smtClean="0"/>
              <a:t>(</a:t>
            </a:r>
            <a:r>
              <a:rPr lang="ru-RU" dirty="0" smtClean="0"/>
              <a:t> </a:t>
            </a:r>
            <a:r>
              <a:rPr lang="ru-RU" sz="3100" dirty="0" smtClean="0"/>
              <a:t>1933-1999) — польский театральный режиссер, педагог, теоретик театра.</a:t>
            </a:r>
            <a:endParaRPr lang="ru-RU" sz="3100" dirty="0"/>
          </a:p>
        </p:txBody>
      </p:sp>
      <p:pic>
        <p:nvPicPr>
          <p:cNvPr id="5" name="Содержимое 4" descr="grotowski jerzy portret 1_688568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08711" y="1044989"/>
            <a:ext cx="4099263" cy="5525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8697" y="1645919"/>
            <a:ext cx="6769509" cy="4887615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«</a:t>
            </a:r>
            <a:r>
              <a:rPr lang="ru-RU" sz="2000" b="1" dirty="0" smtClean="0">
                <a:solidFill>
                  <a:schemeClr val="bg1"/>
                </a:solidFill>
              </a:rPr>
              <a:t>Антропологический театр».</a:t>
            </a:r>
          </a:p>
          <a:p>
            <a:pPr>
              <a:buNone/>
            </a:pPr>
            <a:r>
              <a:rPr lang="ru-RU" sz="2000" b="1" dirty="0" smtClean="0"/>
              <a:t>Свою задачу видел в том, чтобы освободить человека от ставших ложным «наслоений культуры», выявит его истинное психофизическое начало, подавленное цивилизаций  и нравственными табу. На основе восточных религий, учение о трансе, медитации режиссер создал  теорию театрального действа в форме </a:t>
            </a:r>
            <a:r>
              <a:rPr lang="ru-RU" sz="2000" b="1" dirty="0" err="1" smtClean="0">
                <a:solidFill>
                  <a:schemeClr val="bg1"/>
                </a:solidFill>
              </a:rPr>
              <a:t>хэппенинга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/>
              <a:t>(раскрепощавшего внутреннюю энергию, изначально данную человеку).</a:t>
            </a:r>
          </a:p>
          <a:p>
            <a:pPr>
              <a:buNone/>
            </a:pPr>
            <a:r>
              <a:rPr lang="ru-RU" sz="2000" b="1" dirty="0" smtClean="0"/>
              <a:t>Искусство должно выражать то, что не  поддается логике и подчинено «</a:t>
            </a:r>
            <a:r>
              <a:rPr lang="ru-RU" sz="2000" b="1" dirty="0" err="1" smtClean="0"/>
              <a:t>сверхчувствам</a:t>
            </a:r>
            <a:r>
              <a:rPr lang="ru-RU" sz="2000" b="1" dirty="0" smtClean="0"/>
              <a:t>».  Поэтому текст в спектаклях имеет музыкально-фоновое значение. Он произноситься на эмоциональном подъеме и в произвольной форме. </a:t>
            </a:r>
          </a:p>
          <a:p>
            <a:pPr>
              <a:buNone/>
            </a:pPr>
            <a:r>
              <a:rPr lang="ru-RU" sz="2000" b="1" dirty="0" smtClean="0"/>
              <a:t>«Апокалипсис» - свободное варьирование фрагментов из «Братьев Карамазовых» Достоевского, Библии и проч.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9719" y="1120878"/>
            <a:ext cx="7049726" cy="476498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altLang="ru-RU" sz="2200" b="1" dirty="0"/>
              <a:t>Теория </a:t>
            </a:r>
            <a:r>
              <a:rPr lang="ru-RU" altLang="ru-RU" sz="2200" b="1" dirty="0">
                <a:solidFill>
                  <a:schemeClr val="bg1"/>
                </a:solidFill>
              </a:rPr>
              <a:t>ролевой </a:t>
            </a:r>
            <a:r>
              <a:rPr lang="ru-RU" altLang="ru-RU" sz="2200" b="1" dirty="0" smtClean="0">
                <a:solidFill>
                  <a:schemeClr val="bg1"/>
                </a:solidFill>
              </a:rPr>
              <a:t>игры </a:t>
            </a:r>
            <a:r>
              <a:rPr lang="ru-RU" altLang="ru-RU" sz="2200" b="1" dirty="0" smtClean="0"/>
              <a:t>– используя силу драматического искусства, первоначально решал терапевтические задачи (</a:t>
            </a:r>
            <a:r>
              <a:rPr lang="ru-RU" altLang="ru-RU" sz="2200" b="1" dirty="0" err="1" smtClean="0"/>
              <a:t>психологичекие</a:t>
            </a:r>
            <a:r>
              <a:rPr lang="ru-RU" altLang="ru-RU" sz="2200" b="1" dirty="0" smtClean="0"/>
              <a:t> конфликты).  Оздоровительный эффект был потрясающим, Морено предлагает американскому правительству решать все общественные противоречия этим способом.</a:t>
            </a:r>
            <a:endParaRPr lang="ru-RU" altLang="ru-RU" sz="2200" b="1" dirty="0"/>
          </a:p>
          <a:p>
            <a:pPr>
              <a:lnSpc>
                <a:spcPct val="90000"/>
              </a:lnSpc>
            </a:pPr>
            <a:r>
              <a:rPr lang="ru-RU" altLang="ru-RU" sz="2200" b="1" dirty="0" err="1">
                <a:solidFill>
                  <a:schemeClr val="bg1"/>
                </a:solidFill>
              </a:rPr>
              <a:t>Психодрама</a:t>
            </a:r>
            <a:r>
              <a:rPr lang="ru-RU" altLang="ru-RU" sz="2200" b="1" dirty="0">
                <a:solidFill>
                  <a:schemeClr val="bg1"/>
                </a:solidFill>
              </a:rPr>
              <a:t> </a:t>
            </a:r>
            <a:r>
              <a:rPr lang="ru-RU" altLang="ru-RU" sz="2200" b="1" dirty="0" smtClean="0">
                <a:solidFill>
                  <a:schemeClr val="bg1"/>
                </a:solidFill>
              </a:rPr>
              <a:t> </a:t>
            </a:r>
            <a:endParaRPr lang="ru-RU" altLang="ru-RU" sz="22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ru-RU" altLang="ru-RU" sz="2200" b="1" dirty="0"/>
              <a:t>Цель </a:t>
            </a:r>
            <a:r>
              <a:rPr lang="ru-RU" altLang="ru-RU" sz="2200" b="1" dirty="0" err="1"/>
              <a:t>психодрамы</a:t>
            </a:r>
            <a:r>
              <a:rPr lang="ru-RU" altLang="ru-RU" sz="2200" b="1" dirty="0"/>
              <a:t> </a:t>
            </a:r>
            <a:r>
              <a:rPr lang="ru-RU" altLang="ru-RU" sz="2200" b="1" dirty="0" smtClean="0"/>
              <a:t>—освободить человека от гнета психологической закомплексованности, вернуть человеку своё «я» , возвратить способность радоваться той жизни, которая есть. 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2200" b="1" dirty="0" smtClean="0"/>
              <a:t>Во второй половине </a:t>
            </a:r>
            <a:r>
              <a:rPr lang="en-US" altLang="ru-RU" sz="2200" b="1" dirty="0" smtClean="0"/>
              <a:t>XX</a:t>
            </a:r>
            <a:r>
              <a:rPr lang="ru-RU" altLang="ru-RU" sz="2200" b="1" dirty="0" smtClean="0"/>
              <a:t>в </a:t>
            </a:r>
            <a:r>
              <a:rPr lang="ru-RU" altLang="ru-RU" sz="2200" b="1" dirty="0" err="1" smtClean="0"/>
              <a:t>психодрама</a:t>
            </a:r>
            <a:r>
              <a:rPr lang="ru-RU" altLang="ru-RU" sz="2200" b="1" dirty="0" smtClean="0"/>
              <a:t> стала достоянием театра и </a:t>
            </a:r>
            <a:r>
              <a:rPr lang="ru-RU" altLang="ru-RU" sz="2200" b="1" dirty="0" err="1" smtClean="0"/>
              <a:t>кинемотографа</a:t>
            </a:r>
            <a:r>
              <a:rPr lang="ru-RU" altLang="ru-RU" sz="2200" b="1" dirty="0" smtClean="0"/>
              <a:t> («</a:t>
            </a:r>
            <a:r>
              <a:rPr lang="ru-RU" altLang="ru-RU" sz="2200" b="1" dirty="0" err="1" smtClean="0"/>
              <a:t>Психо</a:t>
            </a:r>
            <a:r>
              <a:rPr lang="ru-RU" altLang="ru-RU" sz="2200" b="1" dirty="0" smtClean="0"/>
              <a:t>» </a:t>
            </a:r>
            <a:r>
              <a:rPr lang="ru-RU" altLang="ru-RU" sz="2200" b="1" dirty="0" err="1" smtClean="0"/>
              <a:t>А.Хичкок</a:t>
            </a:r>
            <a:r>
              <a:rPr lang="ru-RU" altLang="ru-RU" sz="2200" b="1" dirty="0" smtClean="0"/>
              <a:t>, «Полет над гнездом </a:t>
            </a:r>
            <a:r>
              <a:rPr lang="ru-RU" altLang="ru-RU" sz="2200" b="1" dirty="0" err="1" smtClean="0"/>
              <a:t>кукшки</a:t>
            </a:r>
            <a:r>
              <a:rPr lang="ru-RU" altLang="ru-RU" sz="2200" b="1" dirty="0" smtClean="0"/>
              <a:t>» </a:t>
            </a:r>
            <a:r>
              <a:rPr lang="ru-RU" altLang="ru-RU" sz="2200" b="1" dirty="0" err="1" smtClean="0"/>
              <a:t>М.Фоман</a:t>
            </a:r>
            <a:r>
              <a:rPr lang="ru-RU" altLang="ru-RU" sz="2200" b="1" dirty="0" smtClean="0"/>
              <a:t>).</a:t>
            </a:r>
            <a:endParaRPr lang="ru-RU" altLang="ru-RU" sz="22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521678" y="1307952"/>
            <a:ext cx="4091247" cy="5247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24464" y="206477"/>
            <a:ext cx="115332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bg1"/>
                </a:solidFill>
              </a:rPr>
              <a:t>Джекоб</a:t>
            </a:r>
            <a:r>
              <a:rPr lang="ru-RU" sz="3200" b="1" dirty="0" smtClean="0">
                <a:solidFill>
                  <a:schemeClr val="bg1"/>
                </a:solidFill>
              </a:rPr>
              <a:t> (</a:t>
            </a:r>
            <a:r>
              <a:rPr lang="ru-RU" sz="3200" b="1" dirty="0" err="1" smtClean="0">
                <a:solidFill>
                  <a:schemeClr val="bg1"/>
                </a:solidFill>
              </a:rPr>
              <a:t>Якоб</a:t>
            </a:r>
            <a:r>
              <a:rPr lang="ru-RU" sz="3200" b="1" dirty="0" smtClean="0">
                <a:solidFill>
                  <a:schemeClr val="bg1"/>
                </a:solidFill>
              </a:rPr>
              <a:t>) Леви Морено</a:t>
            </a:r>
            <a:r>
              <a:rPr lang="ru-RU" sz="3200" dirty="0" smtClean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sz="2400" dirty="0" smtClean="0"/>
              <a:t>(1889 —  1974) психиатр, психолог и социолог.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71825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4563</TotalTime>
  <Words>1018</Words>
  <Application>Microsoft Office PowerPoint</Application>
  <PresentationFormat>Произвольный</PresentationFormat>
  <Paragraphs>86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Театр и киноискусство XX века: культурная дополняемость</vt:lpstr>
      <vt:lpstr>Что оказало влияние на формирование современного театра XX в. </vt:lpstr>
      <vt:lpstr>Бертольд Брехт и «эпический театр». </vt:lpstr>
      <vt:lpstr>Эжен Ионеску и «театр абсурда»</vt:lpstr>
      <vt:lpstr> Сэмюэль Беккет и его «антидрамы»</vt:lpstr>
      <vt:lpstr>Антоне́н Арто́ (1896—1948)</vt:lpstr>
      <vt:lpstr>Таде́уш Ка́нтор (1915 - 1990) —  польский  режиссёр, живописец, график, сценограф. </vt:lpstr>
      <vt:lpstr>Е́жи Грото́вский ( 1933-1999) — польский театральный режиссер, педагог, теоретик театра.</vt:lpstr>
      <vt:lpstr>Слайд 9</vt:lpstr>
      <vt:lpstr>Слайд 10</vt:lpstr>
      <vt:lpstr>Театр и кино: культурная дополняемость</vt:lpstr>
      <vt:lpstr> Луи Жан  и Огюст Люмьер   </vt:lpstr>
      <vt:lpstr>Чарльз Спенсер Чаплин (1889-19977) Великий «немой»</vt:lpstr>
      <vt:lpstr>Невозможно охватить все значительные произведения кино 20 века. Напомним лишь некоторые вехи его стремительного развития. </vt:lpstr>
      <vt:lpstr>Режиссёры XXв.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Губановы</dc:creator>
  <cp:lastModifiedBy>Admin</cp:lastModifiedBy>
  <cp:revision>20</cp:revision>
  <dcterms:created xsi:type="dcterms:W3CDTF">2015-03-20T14:49:28Z</dcterms:created>
  <dcterms:modified xsi:type="dcterms:W3CDTF">2017-09-11T10:06:46Z</dcterms:modified>
</cp:coreProperties>
</file>