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  <p:sldMasterId id="2147483891" r:id="rId2"/>
  </p:sldMasterIdLst>
  <p:notesMasterIdLst>
    <p:notesMasterId r:id="rId27"/>
  </p:notesMasterIdLst>
  <p:handoutMasterIdLst>
    <p:handoutMasterId r:id="rId28"/>
  </p:handoutMasterIdLst>
  <p:sldIdLst>
    <p:sldId id="256" r:id="rId3"/>
    <p:sldId id="286" r:id="rId4"/>
    <p:sldId id="258" r:id="rId5"/>
    <p:sldId id="268" r:id="rId6"/>
    <p:sldId id="282" r:id="rId7"/>
    <p:sldId id="280" r:id="rId8"/>
    <p:sldId id="281" r:id="rId9"/>
    <p:sldId id="261" r:id="rId10"/>
    <p:sldId id="260" r:id="rId11"/>
    <p:sldId id="257" r:id="rId12"/>
    <p:sldId id="264" r:id="rId13"/>
    <p:sldId id="265" r:id="rId14"/>
    <p:sldId id="266" r:id="rId15"/>
    <p:sldId id="267" r:id="rId16"/>
    <p:sldId id="287" r:id="rId17"/>
    <p:sldId id="270" r:id="rId18"/>
    <p:sldId id="271" r:id="rId19"/>
    <p:sldId id="269" r:id="rId20"/>
    <p:sldId id="272" r:id="rId21"/>
    <p:sldId id="263" r:id="rId22"/>
    <p:sldId id="288" r:id="rId23"/>
    <p:sldId id="289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лья Чулков" initials="ИЧ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02C2C"/>
    <a:srgbClr val="1C1C1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77" d="100"/>
          <a:sy n="77" d="100"/>
        </p:scale>
        <p:origin x="-264" y="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76E97-EFAF-4B13-B50C-6DCEB0F246B0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FE98A-EEBE-40A2-ABE0-0756CC9D0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672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5A4AA-AC10-4EA8-BA46-2E8C243E0C2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71AE0-318C-4ACD-A80B-33D83CA21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845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71AE0-318C-4ACD-A80B-33D83CA2151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171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2582565"/>
            <a:ext cx="7747687" cy="1470455"/>
          </a:xfrm>
        </p:spPr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>
              <a:defRPr sz="4500" b="1" cap="none" spc="0">
                <a:ln/>
                <a:solidFill>
                  <a:schemeClr val="accent3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7817" y="278627"/>
            <a:ext cx="205662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9558" y="278626"/>
            <a:ext cx="59883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37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2582565"/>
            <a:ext cx="7747687" cy="1470455"/>
          </a:xfrm>
        </p:spPr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>
              <a:defRPr sz="4500" b="1" cap="none" spc="0">
                <a:ln/>
                <a:solidFill>
                  <a:schemeClr val="accent3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92" y="2903838"/>
            <a:ext cx="7793896" cy="16586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92" y="4589465"/>
            <a:ext cx="7793896" cy="11687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5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330" y="1585302"/>
            <a:ext cx="4026529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85302"/>
            <a:ext cx="4050180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4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2" y="234778"/>
            <a:ext cx="8241957" cy="11801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44842" y="1581665"/>
            <a:ext cx="4053340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4843" y="2505075"/>
            <a:ext cx="4053339" cy="3684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81665"/>
            <a:ext cx="4057649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405764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0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74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914" y="321273"/>
            <a:ext cx="29982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58" y="321273"/>
            <a:ext cx="5128055" cy="57953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914" y="1921473"/>
            <a:ext cx="2998249" cy="41951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659" y="593124"/>
            <a:ext cx="5535827" cy="80319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4376" y="1581664"/>
            <a:ext cx="5516110" cy="458435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2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7817" y="278627"/>
            <a:ext cx="205662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9558" y="278626"/>
            <a:ext cx="59883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37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92" y="2903838"/>
            <a:ext cx="7793896" cy="16586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92" y="4589465"/>
            <a:ext cx="7793896" cy="11687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5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330" y="1585302"/>
            <a:ext cx="4026529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85302"/>
            <a:ext cx="4050180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4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2" y="234778"/>
            <a:ext cx="8241957" cy="11801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44842" y="1581665"/>
            <a:ext cx="4053340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4843" y="2505075"/>
            <a:ext cx="4053339" cy="3684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81665"/>
            <a:ext cx="4057649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405764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0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74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914" y="321273"/>
            <a:ext cx="29982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58" y="321273"/>
            <a:ext cx="5128055" cy="57953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914" y="1921473"/>
            <a:ext cx="2998249" cy="41951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659" y="593124"/>
            <a:ext cx="5535827" cy="80319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4376" y="1581664"/>
            <a:ext cx="5516110" cy="458435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2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4"/>
            <a:ext cx="8208000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000" y="1606379"/>
            <a:ext cx="8208000" cy="3842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4"/>
            <a:ext cx="8208000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000" y="1606379"/>
            <a:ext cx="8208000" cy="3842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790736"/>
            <a:ext cx="5472608" cy="170216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Теория вероятности</a:t>
            </a:r>
            <a:b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реальности</a:t>
            </a:r>
            <a:endParaRPr lang="ru-RU" sz="20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34283" y="2924944"/>
            <a:ext cx="3813860" cy="2016224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4400" b="1" dirty="0" smtClean="0">
                <a:latin typeface="Georgia" pitchFamily="18" charset="0"/>
              </a:rPr>
              <a:t>Работу выполнили:</a:t>
            </a:r>
            <a:endParaRPr lang="ru-RU" sz="4400" dirty="0" smtClean="0">
              <a:latin typeface="Georgia" pitchFamily="18" charset="0"/>
            </a:endParaRPr>
          </a:p>
          <a:p>
            <a:pPr algn="r"/>
            <a:r>
              <a:rPr lang="ru-RU" sz="4400" dirty="0" smtClean="0">
                <a:latin typeface="Georgia" pitchFamily="18" charset="0"/>
              </a:rPr>
              <a:t> </a:t>
            </a:r>
            <a:r>
              <a:rPr lang="ru-RU" sz="4400" dirty="0">
                <a:latin typeface="Georgia" pitchFamily="18" charset="0"/>
              </a:rPr>
              <a:t>у</a:t>
            </a:r>
            <a:r>
              <a:rPr lang="ru-RU" sz="4400" dirty="0" smtClean="0">
                <a:latin typeface="Georgia" pitchFamily="18" charset="0"/>
              </a:rPr>
              <a:t>ченики 8 «б» класса</a:t>
            </a:r>
          </a:p>
          <a:p>
            <a:pPr algn="r"/>
            <a:r>
              <a:rPr lang="ru-RU" sz="4400" dirty="0" smtClean="0">
                <a:latin typeface="Georgia" pitchFamily="18" charset="0"/>
              </a:rPr>
              <a:t>Трофимова Анастасия, </a:t>
            </a:r>
          </a:p>
          <a:p>
            <a:pPr algn="r"/>
            <a:r>
              <a:rPr lang="ru-RU" sz="4400" dirty="0" err="1" smtClean="0">
                <a:latin typeface="Georgia" pitchFamily="18" charset="0"/>
              </a:rPr>
              <a:t>Зартдинов</a:t>
            </a:r>
            <a:r>
              <a:rPr lang="ru-RU" sz="4400" dirty="0" smtClean="0">
                <a:latin typeface="Georgia" pitchFamily="18" charset="0"/>
              </a:rPr>
              <a:t> Саид</a:t>
            </a:r>
          </a:p>
          <a:p>
            <a:pPr algn="r"/>
            <a:r>
              <a:rPr lang="ru-RU" sz="4400" b="1" dirty="0" smtClean="0">
                <a:latin typeface="Georgia" pitchFamily="18" charset="0"/>
              </a:rPr>
              <a:t>Руководитель:</a:t>
            </a:r>
            <a:endParaRPr lang="ru-RU" sz="4400" dirty="0" smtClean="0">
              <a:latin typeface="Georgia" pitchFamily="18" charset="0"/>
            </a:endParaRPr>
          </a:p>
          <a:p>
            <a:pPr algn="r"/>
            <a:r>
              <a:rPr lang="ru-RU" sz="4400" dirty="0" smtClean="0">
                <a:latin typeface="Georgia" pitchFamily="18" charset="0"/>
              </a:rPr>
              <a:t>Учитель математики</a:t>
            </a:r>
          </a:p>
          <a:p>
            <a:pPr algn="r"/>
            <a:r>
              <a:rPr lang="ru-RU" sz="4400" dirty="0" smtClean="0">
                <a:latin typeface="Georgia" pitchFamily="18" charset="0"/>
              </a:rPr>
              <a:t> </a:t>
            </a:r>
            <a:r>
              <a:rPr lang="ru-RU" sz="4400" dirty="0" err="1" smtClean="0">
                <a:latin typeface="Georgia" pitchFamily="18" charset="0"/>
              </a:rPr>
              <a:t>Чучкалова</a:t>
            </a:r>
            <a:r>
              <a:rPr lang="ru-RU" sz="4400" dirty="0" smtClean="0">
                <a:latin typeface="Georgia" pitchFamily="18" charset="0"/>
              </a:rPr>
              <a:t> Галина Викторовна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17375" y="5160674"/>
            <a:ext cx="9303316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Georgia" pitchFamily="18" charset="0"/>
              </a:rPr>
              <a:t>Муниципальное </a:t>
            </a:r>
            <a:r>
              <a:rPr lang="ru-RU" dirty="0" smtClean="0">
                <a:latin typeface="Georgia" pitchFamily="18" charset="0"/>
              </a:rPr>
              <a:t>бюджетное общеобразовательное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учреждение «Средняя общеобразовательная школа №175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  <a:p>
            <a:endParaRPr lang="ru-RU" sz="2400" dirty="0"/>
          </a:p>
        </p:txBody>
      </p:sp>
      <p:pic>
        <p:nvPicPr>
          <p:cNvPr id="1026" name="Picture 2" descr="C:\Users\Илья\Desktop\DCKSO4i6t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79492"/>
            <a:ext cx="2608275" cy="347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34283" y="2376882"/>
            <a:ext cx="2550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Секция: математика </a:t>
            </a:r>
          </a:p>
        </p:txBody>
      </p:sp>
    </p:spTree>
    <p:extLst>
      <p:ext uri="{BB962C8B-B14F-4D97-AF65-F5344CB8AC3E}">
        <p14:creationId xmlns:p14="http://schemas.microsoft.com/office/powerpoint/2010/main" val="204163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Илья\Desktop\0ab6826810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8348"/>
            <a:ext cx="4105140" cy="425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0941" y="922575"/>
            <a:ext cx="6048672" cy="80414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Теория Вероятностей</a:t>
            </a:r>
            <a:endParaRPr lang="ru-RU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5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70781"/>
            <a:ext cx="6637468" cy="71400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Великие ученые</a:t>
            </a:r>
            <a:endParaRPr lang="ru-RU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074" name="Picture 2" descr="C:\Users\Илья\Desktop\7-blaise-pascal-1623-1662-grang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62" y="1628800"/>
            <a:ext cx="2448272" cy="32692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лья\Desktop\1-pierre-de-fermat-1601-1665-gra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2713441" cy="32692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17488" y="5157192"/>
            <a:ext cx="1630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latin typeface="Georgia" pitchFamily="18" charset="0"/>
              </a:rPr>
              <a:t>Пьер </a:t>
            </a:r>
            <a:r>
              <a:rPr lang="ru-RU" sz="2000" dirty="0" smtClean="0">
                <a:latin typeface="Georgia" pitchFamily="18" charset="0"/>
              </a:rPr>
              <a:t>Ферма</a:t>
            </a:r>
          </a:p>
          <a:p>
            <a:pPr algn="ctr"/>
            <a:r>
              <a:rPr lang="ru-RU" sz="2000" dirty="0" smtClean="0">
                <a:latin typeface="Georgia" pitchFamily="18" charset="0"/>
              </a:rPr>
              <a:t>(1601–1665</a:t>
            </a:r>
            <a:r>
              <a:rPr lang="ru-RU" sz="2000" dirty="0">
                <a:latin typeface="Georgia" pitchFamily="18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0541" y="5158933"/>
            <a:ext cx="18101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err="1">
                <a:latin typeface="Georgia" pitchFamily="18" charset="0"/>
              </a:rPr>
              <a:t>Блез</a:t>
            </a:r>
            <a:r>
              <a:rPr lang="ru-RU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Паскаль</a:t>
            </a:r>
          </a:p>
          <a:p>
            <a:pPr algn="ctr"/>
            <a:r>
              <a:rPr lang="ru-RU" sz="2000" dirty="0" smtClean="0">
                <a:latin typeface="Georgia" pitchFamily="18" charset="0"/>
              </a:rPr>
              <a:t>(1623–1662</a:t>
            </a:r>
            <a:r>
              <a:rPr lang="ru-RU" sz="2000" dirty="0">
                <a:latin typeface="Georgia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98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119582"/>
            <a:ext cx="3974214" cy="144532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Якоб Бернулли</a:t>
            </a:r>
            <a:b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(1654 - 1705)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21072" y="2564904"/>
            <a:ext cx="3339360" cy="151216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Ему принадлежит первое доказательство одного из важнейших положений теории вероятностей </a:t>
            </a:r>
          </a:p>
        </p:txBody>
      </p:sp>
      <p:pic>
        <p:nvPicPr>
          <p:cNvPr id="4098" name="Picture 2" descr="C:\Users\Илья\Desktop\Jakob_Bernoul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4149473" cy="48965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57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912768" cy="1224136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Пьер-Симон Лаплас</a:t>
            </a:r>
            <a:br>
              <a:rPr lang="ru-RU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(1749 - 1827)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8024" y="2132857"/>
            <a:ext cx="3600400" cy="237626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1C1C1C"/>
                </a:solidFill>
                <a:latin typeface="Georgia" pitchFamily="18" charset="0"/>
              </a:rPr>
              <a:t>Французский математик, механик</a:t>
            </a:r>
            <a:r>
              <a:rPr lang="ru-RU" sz="2000" dirty="0">
                <a:solidFill>
                  <a:srgbClr val="1C1C1C"/>
                </a:solidFill>
                <a:latin typeface="Georgia" pitchFamily="18" charset="0"/>
              </a:rPr>
              <a:t>, физик </a:t>
            </a:r>
            <a:r>
              <a:rPr lang="ru-RU" sz="2000" dirty="0" smtClean="0">
                <a:solidFill>
                  <a:srgbClr val="1C1C1C"/>
                </a:solidFill>
                <a:latin typeface="Georgia" pitchFamily="18" charset="0"/>
              </a:rPr>
              <a:t>и астроном</a:t>
            </a:r>
            <a:r>
              <a:rPr lang="ru-RU" sz="2000" dirty="0">
                <a:solidFill>
                  <a:srgbClr val="1C1C1C"/>
                </a:solidFill>
                <a:latin typeface="Georgia" pitchFamily="18" charset="0"/>
              </a:rPr>
              <a:t>; известен работами в области небесной </a:t>
            </a:r>
            <a:r>
              <a:rPr lang="ru-RU" sz="2000" dirty="0" smtClean="0">
                <a:solidFill>
                  <a:srgbClr val="1C1C1C"/>
                </a:solidFill>
                <a:latin typeface="Georgia" pitchFamily="18" charset="0"/>
              </a:rPr>
              <a:t>механики, дифференциальных </a:t>
            </a:r>
            <a:r>
              <a:rPr lang="ru-RU" sz="2000" dirty="0">
                <a:solidFill>
                  <a:srgbClr val="1C1C1C"/>
                </a:solidFill>
                <a:latin typeface="Georgia" pitchFamily="18" charset="0"/>
              </a:rPr>
              <a:t>уравнений, один из создателей </a:t>
            </a:r>
            <a:r>
              <a:rPr lang="ru-RU" sz="2000" u="sng" dirty="0">
                <a:solidFill>
                  <a:srgbClr val="1C1C1C"/>
                </a:solidFill>
                <a:latin typeface="Georgia" pitchFamily="18" charset="0"/>
              </a:rPr>
              <a:t>теории вероятностей</a:t>
            </a:r>
            <a:r>
              <a:rPr lang="ru-RU" sz="2000" dirty="0">
                <a:solidFill>
                  <a:srgbClr val="1C1C1C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1026" name="Picture 2" descr="C:\Users\Илья\Desktop\Pierre-Simon-Laplace_(1749-182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78361"/>
            <a:ext cx="3600400" cy="43204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21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Чебышёв,_Пафнутий_Львови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65346"/>
            <a:ext cx="2176264" cy="28291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лья\Desktop\220px-Aleksandr_Lyapun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65346"/>
            <a:ext cx="2059430" cy="28176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лья\Desktop\220px-AAMarko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95740"/>
            <a:ext cx="2095500" cy="27336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лья\Desktop\250px-Ostrogradski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5124"/>
            <a:ext cx="2985289" cy="366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Илья\Desktop\250px-Bouniakowsk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600" y="918046"/>
            <a:ext cx="3114866" cy="366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4353636"/>
            <a:ext cx="1911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П.Л. </a:t>
            </a:r>
            <a:r>
              <a:rPr lang="ru-RU" sz="2000" dirty="0" smtClean="0">
                <a:latin typeface="Georgia" pitchFamily="18" charset="0"/>
              </a:rPr>
              <a:t>Чебышев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0659" y="4318345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А.М. </a:t>
            </a:r>
            <a:r>
              <a:rPr lang="ru-RU" sz="2000" dirty="0" smtClean="0">
                <a:latin typeface="Georgia" pitchFamily="18" charset="0"/>
              </a:rPr>
              <a:t>Ляпунов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0233" y="4301004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А.А. Марков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308" y="486916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Georgia" pitchFamily="18" charset="0"/>
              </a:rPr>
              <a:t>М.В. </a:t>
            </a:r>
            <a:r>
              <a:rPr lang="ru-RU" dirty="0" smtClean="0">
                <a:latin typeface="Georgia" pitchFamily="18" charset="0"/>
              </a:rPr>
              <a:t>Остроградский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3396" y="4941168"/>
            <a:ext cx="2305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В.Я. </a:t>
            </a:r>
            <a:r>
              <a:rPr lang="ru-RU" sz="2000" dirty="0" err="1" smtClean="0">
                <a:latin typeface="Georgia" pitchFamily="18" charset="0"/>
              </a:rPr>
              <a:t>Буняковский</a:t>
            </a: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3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Илья\Desktop\0ab6826810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8348"/>
            <a:ext cx="4105140" cy="425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0941" y="922575"/>
            <a:ext cx="6048672" cy="80414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Теория Вероятностей</a:t>
            </a:r>
            <a:endParaRPr lang="ru-RU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09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 теории вероятностей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66FF"/>
                </a:solidFill>
              </a:rPr>
              <a:t>Достоверное событие </a:t>
            </a:r>
            <a:r>
              <a:rPr lang="ru-RU" sz="2000" dirty="0"/>
              <a:t>– событие, которое обязательно произойдет при выполнении каких-либо </a:t>
            </a:r>
            <a:r>
              <a:rPr lang="ru-RU" sz="2000" dirty="0" smtClean="0"/>
              <a:t>условий.</a:t>
            </a:r>
          </a:p>
          <a:p>
            <a:r>
              <a:rPr lang="ru-RU" sz="2000" b="1" dirty="0">
                <a:solidFill>
                  <a:srgbClr val="0066FF"/>
                </a:solidFill>
              </a:rPr>
              <a:t>Невозможное событие </a:t>
            </a:r>
            <a:r>
              <a:rPr lang="ru-RU" sz="2000" dirty="0"/>
              <a:t>– событие, которое заведомо не произойдет при данных условиях</a:t>
            </a:r>
            <a:r>
              <a:rPr lang="ru-RU" sz="2000" dirty="0" smtClean="0"/>
              <a:t>.</a:t>
            </a:r>
          </a:p>
          <a:p>
            <a:r>
              <a:rPr lang="ru-RU" sz="2000" b="1" dirty="0">
                <a:solidFill>
                  <a:srgbClr val="0066FF"/>
                </a:solidFill>
              </a:rPr>
              <a:t>Случайное событие</a:t>
            </a:r>
            <a:r>
              <a:rPr lang="ru-RU" sz="2000" b="1" dirty="0">
                <a:solidFill>
                  <a:schemeClr val="accent1"/>
                </a:solidFill>
              </a:rPr>
              <a:t> </a:t>
            </a:r>
            <a:r>
              <a:rPr lang="ru-RU" sz="2000" dirty="0"/>
              <a:t>– событие, которое при данных условиях либо произойдет, либо не произойдет</a:t>
            </a:r>
            <a:r>
              <a:rPr lang="ru-RU" sz="2000" dirty="0" smtClean="0"/>
              <a:t>.</a:t>
            </a:r>
          </a:p>
          <a:p>
            <a:r>
              <a:rPr lang="ru-RU" sz="2000" b="1" dirty="0" smtClean="0">
                <a:solidFill>
                  <a:srgbClr val="0066FF"/>
                </a:solidFill>
              </a:rPr>
              <a:t>Равновероятные события </a:t>
            </a:r>
            <a:r>
              <a:rPr lang="ru-RU" sz="2000" dirty="0" smtClean="0"/>
              <a:t>– события которые </a:t>
            </a:r>
            <a:r>
              <a:rPr lang="ru-RU" sz="2000" dirty="0"/>
              <a:t>имеют равные шансы для наступления.</a:t>
            </a:r>
          </a:p>
        </p:txBody>
      </p:sp>
    </p:spTree>
    <p:extLst>
      <p:ext uri="{BB962C8B-B14F-4D97-AF65-F5344CB8AC3E}">
        <p14:creationId xmlns:p14="http://schemas.microsoft.com/office/powerpoint/2010/main" val="56560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920880" cy="5291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Классическое определение вероятности </a:t>
            </a:r>
            <a:endParaRPr lang="ru-RU" sz="32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9059" y="1700808"/>
            <a:ext cx="6777317" cy="2041452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800" dirty="0">
                <a:latin typeface="Calibri Light" pitchFamily="34" charset="0"/>
              </a:rPr>
              <a:t>Вероятностью события </a:t>
            </a:r>
            <a:r>
              <a:rPr lang="ru-RU" sz="2800" b="1" dirty="0">
                <a:latin typeface="Calibri Light" pitchFamily="34" charset="0"/>
              </a:rPr>
              <a:t>А</a:t>
            </a:r>
            <a:r>
              <a:rPr lang="ru-RU" sz="2800" dirty="0">
                <a:latin typeface="Calibri Light" pitchFamily="34" charset="0"/>
              </a:rPr>
              <a:t> называется отношение числа благоприятных исходов (</a:t>
            </a:r>
            <a:r>
              <a:rPr lang="en-US" sz="2800" b="1" dirty="0">
                <a:latin typeface="Calibri Light" pitchFamily="34" charset="0"/>
              </a:rPr>
              <a:t>M</a:t>
            </a:r>
            <a:r>
              <a:rPr lang="ru-RU" sz="2800" dirty="0">
                <a:latin typeface="Calibri Light" pitchFamily="34" charset="0"/>
              </a:rPr>
              <a:t>) к общему числу всех элементарных исходов испытания(</a:t>
            </a:r>
            <a:r>
              <a:rPr lang="en-US" sz="2800" b="1" dirty="0">
                <a:latin typeface="Calibri Light" pitchFamily="34" charset="0"/>
              </a:rPr>
              <a:t>N</a:t>
            </a:r>
            <a:r>
              <a:rPr lang="ru-RU" sz="2800" dirty="0">
                <a:latin typeface="Calibri Light" pitchFamily="34" charset="0"/>
              </a:rPr>
              <a:t>), если все исходы </a:t>
            </a:r>
            <a:r>
              <a:rPr lang="ru-RU" sz="2800" dirty="0" err="1">
                <a:latin typeface="Calibri Light" pitchFamily="34" charset="0"/>
              </a:rPr>
              <a:t>равновозможны</a:t>
            </a:r>
            <a:r>
              <a:rPr lang="ru-RU" sz="2800" dirty="0" smtClean="0">
                <a:latin typeface="Calibri Light" pitchFamily="34" charset="0"/>
              </a:rPr>
              <a:t>.</a:t>
            </a:r>
            <a:endParaRPr lang="ru-RU" sz="2800" dirty="0">
              <a:latin typeface="Calibri Light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19872" y="3717032"/>
                <a:ext cx="2101409" cy="1011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ru-RU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ru-RU" sz="3200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𝑴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𝑵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3717032"/>
                <a:ext cx="2101409" cy="10111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3568" y="4869160"/>
                <a:ext cx="77768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" pitchFamily="2" charset="2"/>
                  <a:buChar char="Ø"/>
                </a:pPr>
                <a:r>
                  <a:rPr lang="ru-RU" dirty="0" smtClean="0"/>
                  <a:t>вероятность </a:t>
                </a:r>
                <a:r>
                  <a:rPr lang="ru-RU" i="1" dirty="0"/>
                  <a:t>достоверного</a:t>
                </a:r>
                <a:r>
                  <a:rPr lang="ru-RU" dirty="0"/>
                  <a:t> события </a:t>
                </a:r>
                <a:r>
                  <a:rPr lang="ru-RU" dirty="0" smtClean="0"/>
                  <a:t>= 1</a:t>
                </a:r>
              </a:p>
              <a:p>
                <a:pPr marL="285750" indent="-285750">
                  <a:buClr>
                    <a:schemeClr val="accent1"/>
                  </a:buClr>
                  <a:buFont typeface="Wingdings" pitchFamily="2" charset="2"/>
                  <a:buChar char="Ø"/>
                </a:pPr>
                <a:r>
                  <a:rPr lang="ru-RU" dirty="0"/>
                  <a:t>вероятность </a:t>
                </a:r>
                <a:r>
                  <a:rPr lang="ru-RU" i="1" dirty="0"/>
                  <a:t>невозможного</a:t>
                </a:r>
                <a:r>
                  <a:rPr lang="ru-RU" dirty="0"/>
                  <a:t> события </a:t>
                </a:r>
                <a:r>
                  <a:rPr lang="ru-RU" dirty="0" smtClean="0"/>
                  <a:t>= 0</a:t>
                </a:r>
              </a:p>
              <a:p>
                <a:pPr marL="285750" indent="-285750">
                  <a:buClr>
                    <a:schemeClr val="accent1"/>
                  </a:buClr>
                  <a:buFont typeface="Wingdings" pitchFamily="2" charset="2"/>
                  <a:buChar char="Ø"/>
                </a:pPr>
                <a:r>
                  <a:rPr lang="ru-RU" dirty="0"/>
                  <a:t>вероятность </a:t>
                </a:r>
                <a:r>
                  <a:rPr lang="ru-RU" i="1" dirty="0"/>
                  <a:t>случайного</a:t>
                </a:r>
                <a:r>
                  <a:rPr lang="ru-RU" dirty="0"/>
                  <a:t> </a:t>
                </a:r>
                <a:r>
                  <a:rPr lang="ru-RU" dirty="0" smtClean="0"/>
                  <a:t>события заключена </a:t>
                </a:r>
                <a:r>
                  <a:rPr lang="ru-RU" dirty="0"/>
                  <a:t>в промежутке </a:t>
                </a:r>
                <a:endParaRPr lang="ru-RU" b="1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lvl="2">
                  <a:buClr>
                    <a:schemeClr val="accent1"/>
                  </a:buClr>
                </a:pPr>
                <a:r>
                  <a:rPr lang="ru-RU" b="1" dirty="0" smtClean="0">
                    <a:solidFill>
                      <a:schemeClr val="tx1"/>
                    </a:solidFill>
                  </a:rPr>
                  <a:t>					     </a:t>
                </a:r>
                <a14:m>
                  <m:oMath xmlns:m="http://schemas.openxmlformats.org/officeDocument/2006/math">
                    <m:r>
                      <a:rPr lang="ru-RU" b="1" i="1" smtClean="0">
                        <a:solidFill>
                          <a:srgbClr val="0066FF"/>
                        </a:solidFill>
                        <a:latin typeface="Cambria Math"/>
                      </a:rPr>
                      <m:t>𝟎</m:t>
                    </m:r>
                    <m:r>
                      <a:rPr lang="ru-RU" b="1" i="1" smtClean="0">
                        <a:solidFill>
                          <a:srgbClr val="0066FF"/>
                        </a:solidFill>
                        <a:latin typeface="Cambria Math"/>
                      </a:rPr>
                      <m:t>≤</m:t>
                    </m:r>
                    <m:r>
                      <a:rPr lang="en-US" b="1" i="1">
                        <a:solidFill>
                          <a:srgbClr val="0066FF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ru-RU" b="1" i="1">
                            <a:solidFill>
                              <a:srgbClr val="0066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b="1" i="1">
                            <a:solidFill>
                              <a:srgbClr val="0066FF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ru-RU" b="1" i="1">
                        <a:solidFill>
                          <a:srgbClr val="0066FF"/>
                        </a:solidFill>
                        <a:latin typeface="Cambria Math"/>
                      </a:rPr>
                      <m:t>≤ </m:t>
                    </m:r>
                  </m:oMath>
                </a14:m>
                <a:r>
                  <a:rPr lang="ru-RU" b="1" dirty="0">
                    <a:solidFill>
                      <a:srgbClr val="0066FF"/>
                    </a:solidFill>
                  </a:rPr>
                  <a:t>1</a:t>
                </a:r>
                <a:endParaRPr lang="ru-RU" dirty="0" smtClean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869160"/>
                <a:ext cx="7776864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470" t="-2538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37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266" y="620688"/>
            <a:ext cx="6637468" cy="6721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</a:rPr>
              <a:t>Подбрасывание монетки</a:t>
            </a:r>
            <a:endParaRPr lang="ru-RU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196752"/>
            <a:ext cx="8064897" cy="1034008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Будем подбрасывать монетку и записывать результат в виде строки из последовательности букв «О» - при выпадении орла и «Р» - при выпадении решки. (Подбросим 100 раз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125305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ООРООООРРРОРОООРРРРОРОРООРРООРРРООРОООРРООРООРООРО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РОРРООРОРРРРРОРОООРРРООРОРОООРООРООРООРОРОРРОРООО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2996952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Кол-во «О» - 54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8144" y="2996952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Кол-во «Р» -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46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11560" y="3356992"/>
                <a:ext cx="7920880" cy="2841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Рассчитаем вероятность выпадения орла, то-есть вероятность события 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 </a:t>
                </a:r>
                <a:endParaRPr lang="ru-RU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:endPara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кол−во благоприятных исходов</m:t>
                          </m:r>
                        </m:num>
                        <m:den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кол−во всех исходов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:r>
                  <a:rPr lang="ru-RU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	</a:t>
                </a:r>
                <a:endPara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:r>
                  <a:rPr lang="ru-RU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Кол-во благоприятных исходов = 54</a:t>
                </a:r>
              </a:p>
              <a:p>
                <a:pPr algn="ctr"/>
                <a:r>
                  <a:rPr lang="ru-RU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Кол-во всех исходов = 100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𝟓𝟒</m:t>
                          </m:r>
                        </m:num>
                        <m:den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𝟎</m:t>
                      </m:r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𝟓𝟒</m:t>
                      </m:r>
                    </m:oMath>
                  </m:oMathPara>
                </a14:m>
                <a:endPara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356992"/>
                <a:ext cx="7920880" cy="2841162"/>
              </a:xfrm>
              <a:prstGeom prst="rect">
                <a:avLst/>
              </a:prstGeom>
              <a:blipFill rotWithShape="1">
                <a:blip r:embed="rId2"/>
                <a:stretch>
                  <a:fillRect t="-10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Илья\Desktop\1575eb6164299ec9e85f6c94337619f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32312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2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46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6011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endParaRPr lang="ru-RU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12776"/>
            <a:ext cx="6777317" cy="15841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dirty="0" smtClean="0"/>
              <a:t>Условие</a:t>
            </a:r>
            <a:r>
              <a:rPr lang="ru-RU" dirty="0" smtClean="0"/>
              <a:t>: </a:t>
            </a:r>
          </a:p>
          <a:p>
            <a:pPr marL="68580" indent="0" algn="ctr">
              <a:buNone/>
            </a:pPr>
            <a:r>
              <a:rPr lang="ru-RU" dirty="0" smtClean="0"/>
              <a:t>В </a:t>
            </a:r>
            <a:r>
              <a:rPr lang="ru-RU" dirty="0"/>
              <a:t>урне имеются шары разного цвета. Красных шаров 7, синих 8 и 5 зеленых шаров. Какова вероятность выбрать зеленый шар?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285293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Решение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</a:p>
          <a:p>
            <a:pPr algn="ctr"/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Количество всех исходов равно сумме всех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шаров</a:t>
            </a:r>
          </a:p>
          <a:p>
            <a:pPr algn="ctr"/>
            <a:r>
              <a:rPr lang="ru-RU" sz="2000" b="1" dirty="0" smtClean="0">
                <a:solidFill>
                  <a:srgbClr val="0066FF"/>
                </a:solidFill>
              </a:rPr>
              <a:t>7 + 8 + 5 = 20 шаров</a:t>
            </a:r>
            <a:endParaRPr lang="ru-RU" sz="2000" b="1" dirty="0">
              <a:solidFill>
                <a:srgbClr val="00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005064"/>
            <a:ext cx="403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Количество благоприятных исходов </a:t>
            </a:r>
            <a:r>
              <a:rPr lang="ru-RU" b="1" dirty="0">
                <a:solidFill>
                  <a:srgbClr val="0066FF"/>
                </a:solidFill>
              </a:rPr>
              <a:t>=</a:t>
            </a:r>
            <a:r>
              <a:rPr lang="ru-RU" b="1" dirty="0" smtClean="0">
                <a:solidFill>
                  <a:srgbClr val="0066FF"/>
                </a:solidFill>
              </a:rPr>
              <a:t> </a:t>
            </a:r>
            <a:r>
              <a:rPr lang="ru-RU" b="1" dirty="0">
                <a:solidFill>
                  <a:srgbClr val="0066FF"/>
                </a:solidFill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4437112"/>
            <a:ext cx="708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Следовательно, вероятность выбора зеленого </a:t>
            </a:r>
            <a:r>
              <a:rPr lang="ru-RU" dirty="0" smtClean="0"/>
              <a:t>шара равна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28091" y="5085184"/>
                <a:ext cx="3429593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𝟐𝟎</m:t>
                          </m:r>
                        </m:den>
                      </m:f>
                      <m:r>
                        <a:rPr lang="en-US" sz="2400" b="1" i="0" smtClean="0">
                          <a:solidFill>
                            <a:srgbClr val="0066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2400" b="1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ru-RU" sz="2400" b="1" dirty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091" y="5085184"/>
                <a:ext cx="3429593" cy="7936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846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268760"/>
            <a:ext cx="48569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Математика-наука молодых. Иначе и не может быть. Занятия математикой - это такая гимнастика ума, для которой нужны вся гибкость и вся выносливость молодости. </a:t>
            </a:r>
          </a:p>
          <a:p>
            <a:r>
              <a:rPr lang="ru-RU" dirty="0"/>
              <a:t>                                                                                                                             </a:t>
            </a:r>
            <a:r>
              <a:rPr lang="ru-RU" dirty="0" smtClean="0"/>
              <a:t>-</a:t>
            </a:r>
            <a:r>
              <a:rPr lang="ru-RU" dirty="0" err="1" smtClean="0"/>
              <a:t>Норберт</a:t>
            </a:r>
            <a:r>
              <a:rPr lang="ru-RU" dirty="0" smtClean="0"/>
              <a:t> </a:t>
            </a:r>
            <a:r>
              <a:rPr lang="ru-RU" dirty="0"/>
              <a:t>Винер.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48880"/>
            <a:ext cx="3168352" cy="350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3672408" cy="4936813"/>
          </a:xfrm>
          <a:prstGeom prst="flowChartPunchedCar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932039" y="1796503"/>
            <a:ext cx="3456385" cy="360040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В XVII веке игра в кости была очень популярна и любима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.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Один из придворных французского королевского двора того времени –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Шевалье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де Мере – интересовавшийся философией, литературой и неплохо знавший математику, был очень азартным игроком.</a:t>
            </a:r>
          </a:p>
        </p:txBody>
      </p:sp>
    </p:spTree>
    <p:extLst>
      <p:ext uri="{BB962C8B-B14F-4D97-AF65-F5344CB8AC3E}">
        <p14:creationId xmlns:p14="http://schemas.microsoft.com/office/powerpoint/2010/main" val="288130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000" cy="1152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Социология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271145"/>
              </p:ext>
            </p:extLst>
          </p:nvPr>
        </p:nvGraphicFramePr>
        <p:xfrm>
          <a:off x="1187624" y="1268760"/>
          <a:ext cx="6839991" cy="238771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9526"/>
                <a:gridCol w="1702946"/>
                <a:gridCol w="1784553"/>
                <a:gridCol w="2452966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Писали всего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Сдали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 сдали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9 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29</a:t>
                      </a:r>
                      <a:r>
                        <a:rPr lang="ru-RU" sz="1400" baseline="0" dirty="0" smtClean="0"/>
                        <a:t> учеников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 ученика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9 Б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 ученика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9 В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9 Г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 </a:t>
                      </a:r>
                      <a:r>
                        <a:rPr lang="ru-RU" sz="1400" baseline="0" dirty="0" smtClean="0"/>
                        <a:t>учеников</a:t>
                      </a:r>
                      <a:endParaRPr lang="ru-RU" sz="1400" dirty="0"/>
                    </a:p>
                  </a:txBody>
                  <a:tcPr/>
                </a:tc>
              </a:tr>
              <a:tr h="400298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Всего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111 </a:t>
                      </a:r>
                      <a:r>
                        <a:rPr lang="ru-RU" sz="1400" b="1" i="0" baseline="0" dirty="0" smtClean="0"/>
                        <a:t>учеников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70 </a:t>
                      </a:r>
                      <a:r>
                        <a:rPr lang="ru-RU" sz="1400" b="1" i="0" baseline="0" dirty="0" smtClean="0"/>
                        <a:t>учеников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/>
                        <a:t>41 ученик</a:t>
                      </a:r>
                      <a:endParaRPr lang="ru-RU" sz="1400" b="1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15228" y="4581128"/>
            <a:ext cx="21602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Вероятность сдачи экзамена по математике без двоек  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3635896" y="4825554"/>
                <a:ext cx="3635932" cy="61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22+22+14+12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29+27+27+28</m:t>
                          </m:r>
                        </m:den>
                      </m:f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111</m:t>
                          </m:r>
                        </m:den>
                      </m:f>
                      <m:r>
                        <a:rPr lang="ru-RU" i="1">
                          <a:latin typeface="Cambria Math"/>
                        </a:rPr>
                        <m:t>≈0</m:t>
                      </m:r>
                      <m:r>
                        <a:rPr lang="ru-RU" b="0" i="1" smtClean="0">
                          <a:latin typeface="Cambria Math"/>
                        </a:rPr>
                        <m:t>,631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4825554"/>
                <a:ext cx="3635932" cy="61734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104291" y="4919682"/>
            <a:ext cx="287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2292776" y="3429000"/>
                <a:ext cx="4572000" cy="93019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endPara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/>
                        </a:rPr>
                        <m:t>𝐏</m:t>
                      </m:r>
                      <m:d>
                        <m:dPr>
                          <m:ctrlP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b="1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effectLst/>
                              <a:latin typeface="Cambria Math"/>
                            </a:rPr>
                            <m:t>𝐀</m:t>
                          </m:r>
                        </m:e>
                      </m:d>
                      <m:r>
                        <a:rPr lang="ru-RU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кол−во благоприятных исходов</m:t>
                          </m:r>
                        </m:num>
                        <m:den>
                          <m:r>
                            <a:rPr lang="ru-RU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кол−во всех исходов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2776" y="3429000"/>
                <a:ext cx="4572000" cy="93019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42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035496"/>
            <a:ext cx="7793896" cy="165863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Метеорология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6237312"/>
            <a:ext cx="7793896" cy="221246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906893"/>
              </p:ext>
            </p:extLst>
          </p:nvPr>
        </p:nvGraphicFramePr>
        <p:xfrm>
          <a:off x="1475656" y="764704"/>
          <a:ext cx="7200800" cy="354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  <a:gridCol w="1800200"/>
                <a:gridCol w="1800200"/>
              </a:tblGrid>
              <a:tr h="7118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День наступления зимы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холодных дней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зимних дней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2009 </a:t>
                      </a:r>
                      <a:r>
                        <a:rPr lang="ru-RU" sz="1400" dirty="0" smtClean="0">
                          <a:effectLst/>
                        </a:rPr>
                        <a:t>– 2010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23 ноября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2010 </a:t>
                      </a:r>
                      <a:r>
                        <a:rPr lang="ru-RU" sz="1400" dirty="0" smtClean="0">
                          <a:effectLst/>
                        </a:rPr>
                        <a:t>– 2011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 декабря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2011 </a:t>
                      </a:r>
                      <a:r>
                        <a:rPr lang="ru-RU" sz="1400" dirty="0" smtClean="0">
                          <a:effectLst/>
                        </a:rPr>
                        <a:t>– 2012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ноября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2012 </a:t>
                      </a:r>
                      <a:r>
                        <a:rPr lang="ru-RU" sz="1400" dirty="0" smtClean="0">
                          <a:effectLst/>
                        </a:rPr>
                        <a:t>– 2013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ноября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2013 – 2014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 </a:t>
                      </a:r>
                      <a:r>
                        <a:rPr lang="ru-RU" sz="1400" dirty="0" smtClean="0">
                          <a:effectLst/>
                        </a:rPr>
                        <a:t>ноября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2014 -- 2015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r>
                        <a:rPr lang="ru-RU" sz="14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ноября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2015 -- 2016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 ноября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140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948285"/>
              </p:ext>
            </p:extLst>
          </p:nvPr>
        </p:nvGraphicFramePr>
        <p:xfrm>
          <a:off x="1475656" y="4326423"/>
          <a:ext cx="7200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СУММА</a:t>
                      </a:r>
                      <a:endParaRPr lang="ru-RU" sz="14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811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2891914" y="4873657"/>
                <a:ext cx="5876930" cy="6229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9+12+7+5+6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+9+13</m:t>
                          </m:r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97+85+117+118+1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10+144+140</m:t>
                          </m:r>
                        </m:den>
                      </m:f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61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811</m:t>
                          </m:r>
                        </m:den>
                      </m:f>
                      <m:r>
                        <a:rPr lang="ru-RU" i="1">
                          <a:latin typeface="Cambria Math"/>
                        </a:rPr>
                        <m:t>=0,07</m:t>
                      </m:r>
                      <m:r>
                        <a:rPr lang="ru-RU" b="0" i="1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914" y="4873657"/>
                <a:ext cx="5876930" cy="62292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584896" y="4873657"/>
            <a:ext cx="287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4432"/>
            <a:ext cx="19383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5879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93896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844824"/>
            <a:ext cx="7793896" cy="2664296"/>
          </a:xfrm>
        </p:spPr>
        <p:txBody>
          <a:bodyPr>
            <a:noAutofit/>
          </a:bodyPr>
          <a:lstStyle/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</a:rPr>
              <a:t>Во-первых, теория вероятностей – это огромный раздел математической науки и изучить его за один заход невозможно.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</a:rPr>
              <a:t>Во-вторых, теория вероятностей дает возможность установить многие вероятностные законы опытным путем, многократно повторяя случайные эксперименты.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</a:rPr>
              <a:t>В-третьих, в азартных играх как бы не старался игрок, он останется в проигрыше.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</a:rPr>
              <a:t>В-четвертых, не стоит надеяться на свое везение, идя на какой-либо экзамен, всегда лучше подготовиться.</a:t>
            </a:r>
          </a:p>
        </p:txBody>
      </p:sp>
    </p:spTree>
    <p:extLst>
      <p:ext uri="{BB962C8B-B14F-4D97-AF65-F5344CB8AC3E}">
        <p14:creationId xmlns:p14="http://schemas.microsoft.com/office/powerpoint/2010/main" val="21280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7793896" cy="1658638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04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3" y="1124744"/>
            <a:ext cx="3600399" cy="403244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>
                <a:latin typeface="Georgia" pitchFamily="18" charset="0"/>
              </a:rPr>
              <a:t>Человечество во все времена искало </a:t>
            </a:r>
            <a:r>
              <a:rPr lang="ru-RU" sz="2800" dirty="0" smtClean="0">
                <a:latin typeface="Georgia" pitchFamily="18" charset="0"/>
              </a:rPr>
              <a:t>способ предугадать будущее, </a:t>
            </a:r>
            <a:r>
              <a:rPr lang="ru-RU" sz="2800" dirty="0">
                <a:latin typeface="Georgia" pitchFamily="18" charset="0"/>
              </a:rPr>
              <a:t>или </a:t>
            </a:r>
            <a:r>
              <a:rPr lang="ru-RU" sz="2800" dirty="0" smtClean="0">
                <a:latin typeface="Georgia" pitchFamily="18" charset="0"/>
              </a:rPr>
              <a:t>спланировать его. </a:t>
            </a:r>
            <a:r>
              <a:rPr lang="ru-RU" sz="2800" dirty="0">
                <a:latin typeface="Georgia" pitchFamily="18" charset="0"/>
              </a:rPr>
              <a:t>В разное время разными способами.</a:t>
            </a:r>
          </a:p>
        </p:txBody>
      </p:sp>
      <p:pic>
        <p:nvPicPr>
          <p:cNvPr id="3074" name="Picture 2" descr="C:\Users\Илья\Desktop\0a06a82353bb6849488f2ec9a5aed0d7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68960"/>
            <a:ext cx="4283077" cy="285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6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8908" y="908720"/>
            <a:ext cx="6637468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Теория вероятности -</a:t>
            </a:r>
            <a:endParaRPr lang="ru-RU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1916832"/>
            <a:ext cx="5400600" cy="22762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>раздел математики, изучающий закономерности случайных явлений: случайные события, случайные величины, их свойства и операции над ними. </a:t>
            </a:r>
          </a:p>
        </p:txBody>
      </p:sp>
      <p:pic>
        <p:nvPicPr>
          <p:cNvPr id="2050" name="Picture 2" descr="C:\Users\Илья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5896"/>
            <a:ext cx="3024336" cy="15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лья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99480"/>
            <a:ext cx="2632102" cy="154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лья\Desktop\i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575" y="3576912"/>
            <a:ext cx="2508238" cy="1548295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60" y="5174049"/>
            <a:ext cx="3183379" cy="149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11292"/>
            <a:ext cx="2743769" cy="158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181495"/>
            <a:ext cx="2881057" cy="149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891" y="3707603"/>
            <a:ext cx="2673109" cy="128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8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2808" y="3255367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Теория вероятностей</a:t>
            </a:r>
            <a:endParaRPr lang="ru-RU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026" name="Picture 2" descr="C:\Users\Илья\Desktop\s3img_12500281_1881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866" y="3869188"/>
            <a:ext cx="1802058" cy="177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5648517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Политика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27" name="Picture 3" descr="C:\Users\Илья\Desktop\53625551be8e3d1335799c01d24f781eresiz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16690"/>
            <a:ext cx="1926615" cy="180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лья\Desktop\22fed98afd29e708fd8801ff8fea554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486" y="4157921"/>
            <a:ext cx="1991846" cy="136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лья\Desktop\292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292" y="888226"/>
            <a:ext cx="2614693" cy="174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лья\Desktop\419px-Nuvola_apps_kweather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76477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98438" y="5648517"/>
            <a:ext cx="306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Страховая деятельность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1686" y="3291047"/>
            <a:ext cx="2082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М</a:t>
            </a:r>
            <a:r>
              <a:rPr lang="ru-RU" sz="2000" dirty="0" smtClean="0">
                <a:latin typeface="Georgia" pitchFamily="18" charset="0"/>
              </a:rPr>
              <a:t>етеорология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4747" y="2480381"/>
            <a:ext cx="1633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Социология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2262" y="3255367"/>
            <a:ext cx="1773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Georgia" pitchFamily="18" charset="0"/>
              </a:rPr>
              <a:t>Банковская</a:t>
            </a:r>
          </a:p>
          <a:p>
            <a:pPr algn="ctr"/>
            <a:r>
              <a:rPr lang="ru-RU" sz="2000" dirty="0" smtClean="0">
                <a:latin typeface="Georgia" pitchFamily="18" charset="0"/>
              </a:rPr>
              <a:t>деятельность</a:t>
            </a:r>
            <a:endParaRPr lang="ru-RU" sz="2000" dirty="0"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>
            <a:stCxn id="4" idx="0"/>
            <a:endCxn id="8" idx="2"/>
          </p:cNvCxnSpPr>
          <p:nvPr/>
        </p:nvCxnSpPr>
        <p:spPr>
          <a:xfrm flipV="1">
            <a:off x="4521500" y="2880491"/>
            <a:ext cx="20138" cy="37487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076486" y="3717032"/>
            <a:ext cx="282042" cy="4408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7" idx="1"/>
          </p:cNvCxnSpPr>
          <p:nvPr/>
        </p:nvCxnSpPr>
        <p:spPr>
          <a:xfrm flipV="1">
            <a:off x="6251181" y="3491102"/>
            <a:ext cx="270505" cy="641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3563888" y="3717032"/>
            <a:ext cx="288032" cy="4408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2482466" y="3486200"/>
            <a:ext cx="270429" cy="1131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46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t_ATT00008_2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124744"/>
            <a:ext cx="397030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лья\Desktop\depozit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5024"/>
            <a:ext cx="3146294" cy="235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41904" y="1415388"/>
            <a:ext cx="3518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С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колько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дежурных врачей надо иметь, чтобы, им не приходилось бы долго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бездействовать и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больным не приходилось бы долго ждать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помощи?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599" y="3645024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Н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а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рынке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Форекс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непрерывно заключается большое количество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сделок.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Некоторые из них в дальнейшем приведут к убыткам, а другие могут принести определенную прибыль. </a:t>
            </a:r>
          </a:p>
        </p:txBody>
      </p:sp>
    </p:spTree>
    <p:extLst>
      <p:ext uri="{BB962C8B-B14F-4D97-AF65-F5344CB8AC3E}">
        <p14:creationId xmlns:p14="http://schemas.microsoft.com/office/powerpoint/2010/main" val="51665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340768"/>
            <a:ext cx="7056784" cy="432048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0066FF"/>
                </a:solidFill>
                <a:latin typeface="Georgia" pitchFamily="18" charset="0"/>
              </a:rPr>
              <a:t>     Цель работы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: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роверить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, действительно ли теория вероятности действует и как её можно применить в жизни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.</a:t>
            </a:r>
          </a:p>
          <a:p>
            <a:endParaRPr lang="ru-RU" sz="2400" dirty="0">
              <a:solidFill>
                <a:schemeClr val="bg2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    </a:t>
            </a:r>
            <a:r>
              <a:rPr lang="ru-RU" sz="2400" b="1" dirty="0" smtClean="0">
                <a:solidFill>
                  <a:srgbClr val="0066FF"/>
                </a:solidFill>
                <a:latin typeface="Georgia" pitchFamily="18" charset="0"/>
              </a:rPr>
              <a:t>Задачи: 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Ознакомиться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с историей возникновения теории.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Познакомиться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с основными понятиями и классическим определением вероятности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Выяснить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, где используется теория.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Провести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эксперимент (сдача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ОГЭ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ЕГЭ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).</a:t>
            </a:r>
          </a:p>
          <a:p>
            <a:pPr marL="342900" indent="-342900">
              <a:buClr>
                <a:srgbClr val="0066FF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Сделать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94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Илья\Desktop\15695806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025" y="900431"/>
            <a:ext cx="3177294" cy="454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446965"/>
            <a:ext cx="3672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Georgia" pitchFamily="18" charset="0"/>
              </a:rPr>
              <a:t>От падения кокосов </a:t>
            </a:r>
            <a:r>
              <a:rPr lang="ru-RU" dirty="0" smtClean="0">
                <a:latin typeface="Georgia" pitchFamily="18" charset="0"/>
              </a:rPr>
              <a:t>погибает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Около 150 человек в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1390" y="5445224"/>
            <a:ext cx="244896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Georgia" pitchFamily="18" charset="0"/>
              </a:rPr>
              <a:t>от нападения акулы</a:t>
            </a:r>
            <a:endParaRPr lang="ru-RU" sz="17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9136" y="5723964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Georgia" pitchFamily="18" charset="0"/>
              </a:rPr>
              <a:t>1 </a:t>
            </a:r>
            <a:r>
              <a:rPr lang="ru-RU" dirty="0" smtClean="0">
                <a:latin typeface="Georgia" pitchFamily="18" charset="0"/>
              </a:rPr>
              <a:t>человек в год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074" name="Picture 2" descr="http://freelance.ru/img/portfolio/pics/00/13/36/12592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5" y="1556791"/>
            <a:ext cx="3773234" cy="377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58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лья\Desktop\1386015778_13856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76775" cy="354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27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Игральные кости 1304151216" id="{757A3E92-5644-4BF0-B20F-23402F6EFB13}" vid="{6300FE9A-0A7D-4414-8681-7C1808DD7083}"/>
    </a:ext>
  </a:extLst>
</a:theme>
</file>

<file path=ppt/theme/theme2.xml><?xml version="1.0" encoding="utf-8"?>
<a:theme xmlns:a="http://schemas.openxmlformats.org/drawingml/2006/main" name="1_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Игральные кости 1304151216" id="{757A3E92-5644-4BF0-B20F-23402F6EFB13}" vid="{6300FE9A-0A7D-4414-8681-7C1808DD7083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1283</TotalTime>
  <Words>782</Words>
  <Application>Microsoft Office PowerPoint</Application>
  <PresentationFormat>Экран (4:3)</PresentationFormat>
  <Paragraphs>165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Тема1</vt:lpstr>
      <vt:lpstr>1_Тема1</vt:lpstr>
      <vt:lpstr>Теория вероятности в реальности</vt:lpstr>
      <vt:lpstr>Презентация PowerPoint</vt:lpstr>
      <vt:lpstr>Презентация PowerPoint</vt:lpstr>
      <vt:lpstr>Теория вероятности 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Теория Вероятностей</vt:lpstr>
      <vt:lpstr>Великие ученые</vt:lpstr>
      <vt:lpstr>Якоб Бернулли (1654 - 1705)</vt:lpstr>
      <vt:lpstr>Пьер-Симон Лаплас (1749 - 1827)</vt:lpstr>
      <vt:lpstr>Презентация PowerPoint</vt:lpstr>
      <vt:lpstr>Теория Вероятностей</vt:lpstr>
      <vt:lpstr>основные понятия теории вероятностей</vt:lpstr>
      <vt:lpstr>Классическое определение вероятности </vt:lpstr>
      <vt:lpstr>Подбрасывание монетки</vt:lpstr>
      <vt:lpstr>Задача</vt:lpstr>
      <vt:lpstr>Презентация PowerPoint</vt:lpstr>
      <vt:lpstr>Социология</vt:lpstr>
      <vt:lpstr>Метеорология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Азарт игры (теория вероятностей)</dc:title>
  <dc:creator>Илья Чулков</dc:creator>
  <cp:lastModifiedBy>User</cp:lastModifiedBy>
  <cp:revision>80</cp:revision>
  <dcterms:created xsi:type="dcterms:W3CDTF">2015-02-18T14:01:53Z</dcterms:created>
  <dcterms:modified xsi:type="dcterms:W3CDTF">2017-09-11T07:52:02Z</dcterms:modified>
</cp:coreProperties>
</file>