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14"/>
  </p:notesMasterIdLst>
  <p:sldIdLst>
    <p:sldId id="274" r:id="rId2"/>
    <p:sldId id="275" r:id="rId3"/>
    <p:sldId id="256" r:id="rId4"/>
    <p:sldId id="276" r:id="rId5"/>
    <p:sldId id="259" r:id="rId6"/>
    <p:sldId id="264" r:id="rId7"/>
    <p:sldId id="266" r:id="rId8"/>
    <p:sldId id="267" r:id="rId9"/>
    <p:sldId id="271" r:id="rId10"/>
    <p:sldId id="272" r:id="rId11"/>
    <p:sldId id="277" r:id="rId12"/>
    <p:sldId id="278" r:id="rId13"/>
  </p:sldIdLst>
  <p:sldSz cx="9144000" cy="6858000" type="screen4x3"/>
  <p:notesSz cx="6735763" cy="979963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96" autoAdjust="0"/>
  </p:normalViewPr>
  <p:slideViewPr>
    <p:cSldViewPr>
      <p:cViewPr varScale="1">
        <p:scale>
          <a:sx n="65" d="100"/>
          <a:sy n="65" d="100"/>
        </p:scale>
        <p:origin x="-144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88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19413" cy="4905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ru-RU"/>
          </a:p>
        </p:txBody>
      </p:sp>
      <p:sp>
        <p:nvSpPr>
          <p:cNvPr id="64515" name="Rectangle 3"/>
          <p:cNvSpPr>
            <a:spLocks noGrp="1" noChangeArrowheads="1"/>
          </p:cNvSpPr>
          <p:nvPr>
            <p:ph type="dt" idx="1"/>
          </p:nvPr>
        </p:nvSpPr>
        <p:spPr bwMode="auto">
          <a:xfrm>
            <a:off x="3814763" y="0"/>
            <a:ext cx="2919412" cy="4905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ru-RU"/>
          </a:p>
        </p:txBody>
      </p:sp>
      <p:sp>
        <p:nvSpPr>
          <p:cNvPr id="15364" name="Rectangle 4"/>
          <p:cNvSpPr>
            <a:spLocks noRot="1" noChangeArrowheads="1" noTextEdit="1"/>
          </p:cNvSpPr>
          <p:nvPr>
            <p:ph type="sldImg" idx="2"/>
          </p:nvPr>
        </p:nvSpPr>
        <p:spPr bwMode="auto">
          <a:xfrm>
            <a:off x="917575" y="735013"/>
            <a:ext cx="4900613" cy="3675062"/>
          </a:xfrm>
          <a:prstGeom prst="rect">
            <a:avLst/>
          </a:prstGeom>
          <a:noFill/>
          <a:ln w="9525">
            <a:solidFill>
              <a:srgbClr val="000000"/>
            </a:solidFill>
            <a:miter lim="800000"/>
            <a:headEnd/>
            <a:tailEnd/>
          </a:ln>
        </p:spPr>
      </p:sp>
      <p:sp>
        <p:nvSpPr>
          <p:cNvPr id="64517" name="Rectangle 5"/>
          <p:cNvSpPr>
            <a:spLocks noGrp="1" noChangeArrowheads="1"/>
          </p:cNvSpPr>
          <p:nvPr>
            <p:ph type="body" sz="quarter" idx="3"/>
          </p:nvPr>
        </p:nvSpPr>
        <p:spPr bwMode="auto">
          <a:xfrm>
            <a:off x="673100" y="4654550"/>
            <a:ext cx="5389563" cy="4410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4518" name="Rectangle 6"/>
          <p:cNvSpPr>
            <a:spLocks noGrp="1" noChangeArrowheads="1"/>
          </p:cNvSpPr>
          <p:nvPr>
            <p:ph type="ftr" sz="quarter" idx="4"/>
          </p:nvPr>
        </p:nvSpPr>
        <p:spPr bwMode="auto">
          <a:xfrm>
            <a:off x="0" y="9307513"/>
            <a:ext cx="2919413" cy="4905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ru-RU"/>
          </a:p>
        </p:txBody>
      </p:sp>
      <p:sp>
        <p:nvSpPr>
          <p:cNvPr id="64519" name="Rectangle 7"/>
          <p:cNvSpPr>
            <a:spLocks noGrp="1" noChangeArrowheads="1"/>
          </p:cNvSpPr>
          <p:nvPr>
            <p:ph type="sldNum" sz="quarter" idx="5"/>
          </p:nvPr>
        </p:nvSpPr>
        <p:spPr bwMode="auto">
          <a:xfrm>
            <a:off x="3814763" y="9307513"/>
            <a:ext cx="2919412" cy="4905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04608C38-80FD-4734-B11E-445E3C0F4968}"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00C9AD59-7A7F-409D-AE67-50E9C9D3EB77}" type="slidenum">
              <a:rPr lang="ru-RU"/>
              <a:pPr/>
              <a:t>5</a:t>
            </a:fld>
            <a:endParaRPr lang="ru-RU"/>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ru-RU" smtClean="0"/>
              <a:t>С интенсивностью жизни, работоспособностью человека, устойчивостью организма к внешней среде и к инфекционным заболеваниям прямо связано питание. Доказана его связь с настроением человека. Правильное питание снижает усталость, улучшает самочувствие, уменьшает раздражительность и возбужденность. Для поддержания хорошего здоровья пищевой рацион каждого человека должен быть ограниченным по объему и полноценным по набору продуктов. Рекомендации по рациональному питанию очень индивидуальны, но существуют принципы, придерживаться которых должны все.</a:t>
            </a:r>
          </a:p>
          <a:p>
            <a:pPr eaLnBrk="1" hangingPunct="1"/>
            <a:r>
              <a:rPr lang="ru-RU" smtClean="0"/>
              <a:t>Ритмично в человеке все: работа внутренних органов, клеток тканей, частота дыхания, пульсация сердца. Доказано, что нормальная желудочная секреция может поддерживаться только при наличии четко установленных промежутков между приемами пищи</a:t>
            </a:r>
          </a:p>
          <a:p>
            <a:pPr eaLnBrk="1" hangingPunct="1"/>
            <a:r>
              <a:rPr lang="ru-RU" smtClean="0"/>
              <a:t>Соблюдение ритма приемов пищи во многом является залогом хорошего аппетита. Специалисты считают, что основной прием пищи  должен быть принят днем, а меньшая часть после 18 часов. Вечером не стоит есть мясо, не полезны вечером острые блюда, также крепкий чай и кофе.</a:t>
            </a:r>
          </a:p>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330818"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330819"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68" name="Rectangle 68"/>
          <p:cNvSpPr>
            <a:spLocks noGrp="1" noChangeArrowheads="1"/>
          </p:cNvSpPr>
          <p:nvPr>
            <p:ph type="dt" sz="quarter" idx="10"/>
          </p:nvPr>
        </p:nvSpPr>
        <p:spPr>
          <a:xfrm>
            <a:off x="457200" y="6248400"/>
            <a:ext cx="2133600" cy="457200"/>
          </a:xfrm>
        </p:spPr>
        <p:txBody>
          <a:bodyPr/>
          <a:lstStyle>
            <a:lvl1pPr>
              <a:defRPr smtClean="0"/>
            </a:lvl1pPr>
          </a:lstStyle>
          <a:p>
            <a:pPr>
              <a:defRPr/>
            </a:pPr>
            <a:endParaRPr lang="ru-RU"/>
          </a:p>
        </p:txBody>
      </p:sp>
      <p:sp>
        <p:nvSpPr>
          <p:cNvPr id="69" name="Rectangle 69"/>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ru-RU"/>
          </a:p>
        </p:txBody>
      </p:sp>
      <p:sp>
        <p:nvSpPr>
          <p:cNvPr id="70" name="Rectangle 70"/>
          <p:cNvSpPr>
            <a:spLocks noGrp="1" noChangeArrowheads="1"/>
          </p:cNvSpPr>
          <p:nvPr>
            <p:ph type="sldNum" sz="quarter" idx="12"/>
          </p:nvPr>
        </p:nvSpPr>
        <p:spPr>
          <a:xfrm>
            <a:off x="6553200" y="6248400"/>
            <a:ext cx="2133600" cy="457200"/>
          </a:xfrm>
        </p:spPr>
        <p:txBody>
          <a:bodyPr/>
          <a:lstStyle>
            <a:lvl1pPr>
              <a:defRPr smtClean="0"/>
            </a:lvl1pPr>
          </a:lstStyle>
          <a:p>
            <a:pPr>
              <a:defRPr/>
            </a:pPr>
            <a:fld id="{F9070F4A-3E55-4740-B3EF-C1A24C66FE0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AF3E0895-9A3D-48F0-B71D-9A32C5685AF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483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483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2EB53C78-3A32-475F-B5EA-B4E7E241A91C}"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Заголовок, текст и клип">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лип 3"/>
          <p:cNvSpPr>
            <a:spLocks noGrp="1"/>
          </p:cNvSpPr>
          <p:nvPr>
            <p:ph type="clipArt" sz="half" idx="2"/>
          </p:nvPr>
        </p:nvSpPr>
        <p:spPr>
          <a:xfrm>
            <a:off x="4648200" y="1600200"/>
            <a:ext cx="4038600" cy="4525963"/>
          </a:xfrm>
        </p:spPr>
        <p:txBody>
          <a:bodyPr/>
          <a:lstStyle/>
          <a:p>
            <a:pPr lvl="0"/>
            <a:endParaRPr lang="ru-RU" noProof="0" smtClean="0"/>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157E0C71-01CD-440B-B679-DC838425B167}"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52E20792-5A04-409D-9986-94224924E7A3}"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OverTx" preserve="1">
  <p:cSld name="Заголовок и два объекта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457200" y="3938588"/>
            <a:ext cx="8229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69"/>
          <p:cNvSpPr>
            <a:spLocks noGrp="1" noChangeArrowheads="1"/>
          </p:cNvSpPr>
          <p:nvPr>
            <p:ph type="dt" sz="half" idx="10"/>
          </p:nvPr>
        </p:nvSpPr>
        <p:spPr>
          <a:ln/>
        </p:spPr>
        <p:txBody>
          <a:bodyPr/>
          <a:lstStyle>
            <a:lvl1pPr>
              <a:defRPr/>
            </a:lvl1pPr>
          </a:lstStyle>
          <a:p>
            <a:pPr>
              <a:defRPr/>
            </a:pPr>
            <a:endParaRPr lang="ru-RU"/>
          </a:p>
        </p:txBody>
      </p:sp>
      <p:sp>
        <p:nvSpPr>
          <p:cNvPr id="7" name="Rectangle 70"/>
          <p:cNvSpPr>
            <a:spLocks noGrp="1" noChangeArrowheads="1"/>
          </p:cNvSpPr>
          <p:nvPr>
            <p:ph type="ftr" sz="quarter" idx="11"/>
          </p:nvPr>
        </p:nvSpPr>
        <p:spPr>
          <a:ln/>
        </p:spPr>
        <p:txBody>
          <a:bodyPr/>
          <a:lstStyle>
            <a:lvl1pPr>
              <a:defRPr/>
            </a:lvl1pPr>
          </a:lstStyle>
          <a:p>
            <a:pPr>
              <a:defRPr/>
            </a:pPr>
            <a:endParaRPr lang="ru-RU"/>
          </a:p>
        </p:txBody>
      </p:sp>
      <p:sp>
        <p:nvSpPr>
          <p:cNvPr id="8" name="Rectangle 71"/>
          <p:cNvSpPr>
            <a:spLocks noGrp="1" noChangeArrowheads="1"/>
          </p:cNvSpPr>
          <p:nvPr>
            <p:ph type="sldNum" sz="quarter" idx="12"/>
          </p:nvPr>
        </p:nvSpPr>
        <p:spPr>
          <a:ln/>
        </p:spPr>
        <p:txBody>
          <a:bodyPr/>
          <a:lstStyle>
            <a:lvl1pPr>
              <a:defRPr/>
            </a:lvl1pPr>
          </a:lstStyle>
          <a:p>
            <a:pPr>
              <a:defRPr/>
            </a:pPr>
            <a:fld id="{595A30D6-500F-41B2-963C-952130D2875C}"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8229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57200" y="3938588"/>
            <a:ext cx="8229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5F9CA896-3798-4D3D-BA18-C8B3FD23AA9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4E2F81AB-6CD5-4A2F-A481-5DA14C1C6AA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A072A490-E81F-4A1A-B540-06F2E14C537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A3FCA1A5-6328-41DE-8CD1-19ED3D24900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9"/>
          <p:cNvSpPr>
            <a:spLocks noGrp="1" noChangeArrowheads="1"/>
          </p:cNvSpPr>
          <p:nvPr>
            <p:ph type="dt" sz="half" idx="10"/>
          </p:nvPr>
        </p:nvSpPr>
        <p:spPr>
          <a:ln/>
        </p:spPr>
        <p:txBody>
          <a:bodyPr/>
          <a:lstStyle>
            <a:lvl1pPr>
              <a:defRPr/>
            </a:lvl1pPr>
          </a:lstStyle>
          <a:p>
            <a:pPr>
              <a:defRPr/>
            </a:pPr>
            <a:endParaRPr lang="ru-RU"/>
          </a:p>
        </p:txBody>
      </p:sp>
      <p:sp>
        <p:nvSpPr>
          <p:cNvPr id="8" name="Rectangle 70"/>
          <p:cNvSpPr>
            <a:spLocks noGrp="1" noChangeArrowheads="1"/>
          </p:cNvSpPr>
          <p:nvPr>
            <p:ph type="ftr" sz="quarter" idx="11"/>
          </p:nvPr>
        </p:nvSpPr>
        <p:spPr>
          <a:ln/>
        </p:spPr>
        <p:txBody>
          <a:bodyPr/>
          <a:lstStyle>
            <a:lvl1pPr>
              <a:defRPr/>
            </a:lvl1pPr>
          </a:lstStyle>
          <a:p>
            <a:pPr>
              <a:defRPr/>
            </a:pPr>
            <a:endParaRPr lang="ru-RU"/>
          </a:p>
        </p:txBody>
      </p:sp>
      <p:sp>
        <p:nvSpPr>
          <p:cNvPr id="9" name="Rectangle 71"/>
          <p:cNvSpPr>
            <a:spLocks noGrp="1" noChangeArrowheads="1"/>
          </p:cNvSpPr>
          <p:nvPr>
            <p:ph type="sldNum" sz="quarter" idx="12"/>
          </p:nvPr>
        </p:nvSpPr>
        <p:spPr>
          <a:ln/>
        </p:spPr>
        <p:txBody>
          <a:bodyPr/>
          <a:lstStyle>
            <a:lvl1pPr>
              <a:defRPr/>
            </a:lvl1pPr>
          </a:lstStyle>
          <a:p>
            <a:pPr>
              <a:defRPr/>
            </a:pPr>
            <a:fld id="{5BDA05DE-FF12-4F3D-B78B-3B8F374B28C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9"/>
          <p:cNvSpPr>
            <a:spLocks noGrp="1" noChangeArrowheads="1"/>
          </p:cNvSpPr>
          <p:nvPr>
            <p:ph type="dt" sz="half" idx="10"/>
          </p:nvPr>
        </p:nvSpPr>
        <p:spPr>
          <a:ln/>
        </p:spPr>
        <p:txBody>
          <a:bodyPr/>
          <a:lstStyle>
            <a:lvl1pPr>
              <a:defRPr/>
            </a:lvl1pPr>
          </a:lstStyle>
          <a:p>
            <a:pPr>
              <a:defRPr/>
            </a:pPr>
            <a:endParaRPr lang="ru-RU"/>
          </a:p>
        </p:txBody>
      </p:sp>
      <p:sp>
        <p:nvSpPr>
          <p:cNvPr id="4" name="Rectangle 70"/>
          <p:cNvSpPr>
            <a:spLocks noGrp="1" noChangeArrowheads="1"/>
          </p:cNvSpPr>
          <p:nvPr>
            <p:ph type="ftr" sz="quarter" idx="11"/>
          </p:nvPr>
        </p:nvSpPr>
        <p:spPr>
          <a:ln/>
        </p:spPr>
        <p:txBody>
          <a:bodyPr/>
          <a:lstStyle>
            <a:lvl1pPr>
              <a:defRPr/>
            </a:lvl1pPr>
          </a:lstStyle>
          <a:p>
            <a:pPr>
              <a:defRPr/>
            </a:pPr>
            <a:endParaRPr lang="ru-RU"/>
          </a:p>
        </p:txBody>
      </p:sp>
      <p:sp>
        <p:nvSpPr>
          <p:cNvPr id="5" name="Rectangle 71"/>
          <p:cNvSpPr>
            <a:spLocks noGrp="1" noChangeArrowheads="1"/>
          </p:cNvSpPr>
          <p:nvPr>
            <p:ph type="sldNum" sz="quarter" idx="12"/>
          </p:nvPr>
        </p:nvSpPr>
        <p:spPr>
          <a:ln/>
        </p:spPr>
        <p:txBody>
          <a:bodyPr/>
          <a:lstStyle>
            <a:lvl1pPr>
              <a:defRPr/>
            </a:lvl1pPr>
          </a:lstStyle>
          <a:p>
            <a:pPr>
              <a:defRPr/>
            </a:pPr>
            <a:fld id="{55351BBC-091E-49E9-82FC-3FE36A92146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ru-RU"/>
          </a:p>
        </p:txBody>
      </p:sp>
      <p:sp>
        <p:nvSpPr>
          <p:cNvPr id="3" name="Rectangle 70"/>
          <p:cNvSpPr>
            <a:spLocks noGrp="1" noChangeArrowheads="1"/>
          </p:cNvSpPr>
          <p:nvPr>
            <p:ph type="ftr" sz="quarter" idx="11"/>
          </p:nvPr>
        </p:nvSpPr>
        <p:spPr>
          <a:ln/>
        </p:spPr>
        <p:txBody>
          <a:bodyPr/>
          <a:lstStyle>
            <a:lvl1pPr>
              <a:defRPr/>
            </a:lvl1pPr>
          </a:lstStyle>
          <a:p>
            <a:pPr>
              <a:defRPr/>
            </a:pPr>
            <a:endParaRPr lang="ru-RU"/>
          </a:p>
        </p:txBody>
      </p:sp>
      <p:sp>
        <p:nvSpPr>
          <p:cNvPr id="4" name="Rectangle 71"/>
          <p:cNvSpPr>
            <a:spLocks noGrp="1" noChangeArrowheads="1"/>
          </p:cNvSpPr>
          <p:nvPr>
            <p:ph type="sldNum" sz="quarter" idx="12"/>
          </p:nvPr>
        </p:nvSpPr>
        <p:spPr>
          <a:ln/>
        </p:spPr>
        <p:txBody>
          <a:bodyPr/>
          <a:lstStyle>
            <a:lvl1pPr>
              <a:defRPr/>
            </a:lvl1pPr>
          </a:lstStyle>
          <a:p>
            <a:pPr>
              <a:defRPr/>
            </a:pPr>
            <a:fld id="{EA4FF361-63B7-49DB-8387-FEDDB25709F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36E36268-41F8-4049-A7D8-04CFFEF3CD8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0FE45608-D591-41CA-85B7-A1BA8094B33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9730"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ru-RU"/>
          </a:p>
        </p:txBody>
      </p:sp>
      <p:grpSp>
        <p:nvGrpSpPr>
          <p:cNvPr id="1027" name="Group 3"/>
          <p:cNvGrpSpPr>
            <a:grpSpLocks/>
          </p:cNvGrpSpPr>
          <p:nvPr/>
        </p:nvGrpSpPr>
        <p:grpSpPr bwMode="auto">
          <a:xfrm>
            <a:off x="3175" y="4267200"/>
            <a:ext cx="9140825" cy="2590800"/>
            <a:chOff x="2" y="2688"/>
            <a:chExt cx="5758" cy="1632"/>
          </a:xfrm>
        </p:grpSpPr>
        <p:sp>
          <p:nvSpPr>
            <p:cNvPr id="329732"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1034" name="Group 5"/>
            <p:cNvGrpSpPr>
              <a:grpSpLocks/>
            </p:cNvGrpSpPr>
            <p:nvPr userDrawn="1"/>
          </p:nvGrpSpPr>
          <p:grpSpPr bwMode="auto">
            <a:xfrm>
              <a:off x="3528" y="3715"/>
              <a:ext cx="792" cy="521"/>
              <a:chOff x="3527" y="3715"/>
              <a:chExt cx="792" cy="521"/>
            </a:xfrm>
          </p:grpSpPr>
          <p:sp>
            <p:nvSpPr>
              <p:cNvPr id="329734"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329735"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329736"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29737"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329738"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29739"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329740"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329741"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329742"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329743"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329744"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1035" name="Group 17"/>
            <p:cNvGrpSpPr>
              <a:grpSpLocks/>
            </p:cNvGrpSpPr>
            <p:nvPr userDrawn="1"/>
          </p:nvGrpSpPr>
          <p:grpSpPr bwMode="auto">
            <a:xfrm>
              <a:off x="1776" y="3631"/>
              <a:ext cx="1626" cy="683"/>
              <a:chOff x="1776" y="3631"/>
              <a:chExt cx="1626" cy="683"/>
            </a:xfrm>
          </p:grpSpPr>
          <p:sp>
            <p:nvSpPr>
              <p:cNvPr id="329746"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329747"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329748"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329749"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329750"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329751"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329752"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329753"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329754"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329755"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329756"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329757"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329758"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329759"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329760"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329761"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329762"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329763"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1036" name="Group 36"/>
            <p:cNvGrpSpPr>
              <a:grpSpLocks/>
            </p:cNvGrpSpPr>
            <p:nvPr userDrawn="1"/>
          </p:nvGrpSpPr>
          <p:grpSpPr bwMode="auto">
            <a:xfrm>
              <a:off x="4128" y="3360"/>
              <a:ext cx="1351" cy="821"/>
              <a:chOff x="4128" y="3360"/>
              <a:chExt cx="1351" cy="821"/>
            </a:xfrm>
          </p:grpSpPr>
          <p:sp>
            <p:nvSpPr>
              <p:cNvPr id="329765"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9766"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9767"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329768"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329769"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329770"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329771"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329772"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329773"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329774"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9775"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9776"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329777"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329778"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29779"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329780"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29781"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1037" name="Group 54"/>
            <p:cNvGrpSpPr>
              <a:grpSpLocks/>
            </p:cNvGrpSpPr>
            <p:nvPr userDrawn="1"/>
          </p:nvGrpSpPr>
          <p:grpSpPr bwMode="auto">
            <a:xfrm>
              <a:off x="5280" y="3024"/>
              <a:ext cx="425" cy="258"/>
              <a:chOff x="5280" y="3024"/>
              <a:chExt cx="425" cy="258"/>
            </a:xfrm>
          </p:grpSpPr>
          <p:sp>
            <p:nvSpPr>
              <p:cNvPr id="329783"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329784"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329785"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329786"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329787"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329788"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329789"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1045" name="Group 62"/>
              <p:cNvGrpSpPr>
                <a:grpSpLocks/>
              </p:cNvGrpSpPr>
              <p:nvPr/>
            </p:nvGrpSpPr>
            <p:grpSpPr bwMode="auto">
              <a:xfrm>
                <a:off x="5381" y="3085"/>
                <a:ext cx="227" cy="132"/>
                <a:chOff x="5381" y="3085"/>
                <a:chExt cx="227" cy="132"/>
              </a:xfrm>
            </p:grpSpPr>
            <p:sp>
              <p:nvSpPr>
                <p:cNvPr id="329791"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329792"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329793"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329794"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329795"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329796"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29797"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effectLst>
                  <a:outerShdw blurRad="38100" dist="38100" dir="2700000" algn="tl">
                    <a:srgbClr val="000000"/>
                  </a:outerShdw>
                </a:effectLst>
              </a:defRPr>
            </a:lvl1pPr>
          </a:lstStyle>
          <a:p>
            <a:pPr>
              <a:defRPr/>
            </a:pPr>
            <a:endParaRPr lang="ru-RU"/>
          </a:p>
        </p:txBody>
      </p:sp>
      <p:sp>
        <p:nvSpPr>
          <p:cNvPr id="329798"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effectLst>
                  <a:outerShdw blurRad="38100" dist="38100" dir="2700000" algn="tl">
                    <a:srgbClr val="000000"/>
                  </a:outerShdw>
                </a:effectLst>
              </a:defRPr>
            </a:lvl1pPr>
          </a:lstStyle>
          <a:p>
            <a:pPr>
              <a:defRPr/>
            </a:pPr>
            <a:endParaRPr lang="ru-RU"/>
          </a:p>
        </p:txBody>
      </p:sp>
      <p:sp>
        <p:nvSpPr>
          <p:cNvPr id="329799"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effectLst>
                  <a:outerShdw blurRad="38100" dist="38100" dir="2700000" algn="tl">
                    <a:srgbClr val="000000"/>
                  </a:outerShdw>
                </a:effectLst>
              </a:defRPr>
            </a:lvl1pPr>
          </a:lstStyle>
          <a:p>
            <a:pPr>
              <a:defRPr/>
            </a:pPr>
            <a:fld id="{86A48282-72C2-4BA6-BAF3-FAA17FD2C650}"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931"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 id="2147483929" r:id="rId14"/>
    <p:sldLayoutId id="2147483930" r:id="rId15"/>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p:txBody>
          <a:bodyPr/>
          <a:lstStyle/>
          <a:p>
            <a:pPr eaLnBrk="1" hangingPunct="1">
              <a:defRPr/>
            </a:pPr>
            <a:r>
              <a:rPr lang="ru-RU" sz="7200" smtClean="0"/>
              <a:t>7 апреля</a:t>
            </a:r>
          </a:p>
        </p:txBody>
      </p:sp>
      <p:sp>
        <p:nvSpPr>
          <p:cNvPr id="332803" name="Rectangle 3"/>
          <p:cNvSpPr>
            <a:spLocks noGrp="1" noChangeArrowheads="1"/>
          </p:cNvSpPr>
          <p:nvPr>
            <p:ph type="body" idx="1"/>
          </p:nvPr>
        </p:nvSpPr>
        <p:spPr/>
        <p:txBody>
          <a:bodyPr/>
          <a:lstStyle/>
          <a:p>
            <a:pPr eaLnBrk="1" hangingPunct="1">
              <a:defRPr/>
            </a:pPr>
            <a:endParaRPr lang="ru-RU" smtClean="0"/>
          </a:p>
        </p:txBody>
      </p:sp>
      <p:pic>
        <p:nvPicPr>
          <p:cNvPr id="3076" name="Picture 4" descr="42096257_0post71144384999"/>
          <p:cNvPicPr>
            <a:picLocks noChangeAspect="1" noChangeArrowheads="1"/>
          </p:cNvPicPr>
          <p:nvPr/>
        </p:nvPicPr>
        <p:blipFill>
          <a:blip r:embed="rId2"/>
          <a:srcRect/>
          <a:stretch>
            <a:fillRect/>
          </a:stretch>
        </p:blipFill>
        <p:spPr bwMode="auto">
          <a:xfrm>
            <a:off x="611188" y="1341438"/>
            <a:ext cx="7812087" cy="477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defRPr/>
            </a:pPr>
            <a:r>
              <a:rPr lang="ru-RU" sz="2400" b="1" smtClean="0"/>
              <a:t>Употребление алкоголя – это тоже вредная привычка организма. Недаром говорят: «Потянешься за водкой – будет жизнь короткой»</a:t>
            </a:r>
          </a:p>
        </p:txBody>
      </p:sp>
      <p:sp>
        <p:nvSpPr>
          <p:cNvPr id="99331" name="Rectangle 3"/>
          <p:cNvSpPr>
            <a:spLocks noGrp="1" noChangeArrowheads="1"/>
          </p:cNvSpPr>
          <p:nvPr>
            <p:ph type="body" sz="half" idx="1"/>
          </p:nvPr>
        </p:nvSpPr>
        <p:spPr>
          <a:xfrm>
            <a:off x="457200" y="1600200"/>
            <a:ext cx="8229600" cy="2179638"/>
          </a:xfrm>
        </p:spPr>
        <p:txBody>
          <a:bodyPr/>
          <a:lstStyle/>
          <a:p>
            <a:pPr eaLnBrk="1" hangingPunct="1">
              <a:lnSpc>
                <a:spcPct val="90000"/>
              </a:lnSpc>
              <a:buFont typeface="Wingdings" pitchFamily="2" charset="2"/>
              <a:buNone/>
              <a:defRPr/>
            </a:pPr>
            <a:r>
              <a:rPr lang="ru-RU" sz="1600" smtClean="0"/>
              <a:t>Пьянство ведет за собой 6 зол: бедность, раздор, болезнь, потерю репутации, позор и ослабление умственной активности.</a:t>
            </a:r>
          </a:p>
          <a:p>
            <a:pPr eaLnBrk="1" hangingPunct="1">
              <a:lnSpc>
                <a:spcPct val="90000"/>
              </a:lnSpc>
              <a:buFont typeface="Wingdings" pitchFamily="2" charset="2"/>
              <a:buNone/>
              <a:defRPr/>
            </a:pPr>
            <a:r>
              <a:rPr lang="ru-RU" sz="1600" smtClean="0"/>
              <a:t>Алкоголь требует себе в жертву не только взрослых людей, но и их будущее.</a:t>
            </a:r>
          </a:p>
          <a:p>
            <a:pPr eaLnBrk="1" hangingPunct="1">
              <a:lnSpc>
                <a:spcPct val="90000"/>
              </a:lnSpc>
              <a:buFont typeface="Wingdings" pitchFamily="2" charset="2"/>
              <a:buNone/>
              <a:defRPr/>
            </a:pPr>
            <a:r>
              <a:rPr lang="ru-RU" sz="1600" smtClean="0"/>
              <a:t>Например на чердаке сарая, где тайком гнали самогон, лежали 160 куриных яиц для последующей инкубации. Каково же было удивление хозяев, когда из яиц вылупилось только 78 цыплят. 40 из них вскоре погибли, а 25 оказались уродами. Зародыши отравились парами спирта и эфирных масел.</a:t>
            </a:r>
          </a:p>
          <a:p>
            <a:pPr eaLnBrk="1" hangingPunct="1">
              <a:lnSpc>
                <a:spcPct val="90000"/>
              </a:lnSpc>
              <a:buFont typeface="Wingdings" pitchFamily="2" charset="2"/>
              <a:buNone/>
              <a:defRPr/>
            </a:pPr>
            <a:r>
              <a:rPr lang="ru-RU" sz="1600" smtClean="0"/>
              <a:t>Все это относится и к человеку. В пьющих семьях 38% детей оказываются недоразвитыми и больными. В 2 раза чаще дети рождаются мертвыми. Алкоголь укорачивает жизнь в среднем на 17 лет.</a:t>
            </a:r>
          </a:p>
        </p:txBody>
      </p:sp>
      <p:pic>
        <p:nvPicPr>
          <p:cNvPr id="12292" name="Picture 5" descr="J0343487"/>
          <p:cNvPicPr>
            <a:picLocks noGrp="1" noChangeAspect="1" noChangeArrowheads="1"/>
          </p:cNvPicPr>
          <p:nvPr>
            <p:ph sz="half" idx="2"/>
          </p:nvPr>
        </p:nvPicPr>
        <p:blipFill>
          <a:blip r:embed="rId2"/>
          <a:srcRect/>
          <a:stretch>
            <a:fillRect/>
          </a:stretch>
        </p:blipFill>
        <p:spPr>
          <a:xfrm>
            <a:off x="2916238" y="4292600"/>
            <a:ext cx="2808287" cy="2000250"/>
          </a:xfrm>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p:txBody>
          <a:bodyPr/>
          <a:lstStyle/>
          <a:p>
            <a:pPr eaLnBrk="1" hangingPunct="1">
              <a:defRPr/>
            </a:pPr>
            <a:endParaRPr lang="ru-RU" smtClean="0"/>
          </a:p>
        </p:txBody>
      </p:sp>
      <p:sp>
        <p:nvSpPr>
          <p:cNvPr id="337923" name="Rectangle 3"/>
          <p:cNvSpPr>
            <a:spLocks noGrp="1" noChangeArrowheads="1"/>
          </p:cNvSpPr>
          <p:nvPr>
            <p:ph type="body" idx="1"/>
          </p:nvPr>
        </p:nvSpPr>
        <p:spPr/>
        <p:txBody>
          <a:bodyPr/>
          <a:lstStyle/>
          <a:p>
            <a:pPr eaLnBrk="1" hangingPunct="1">
              <a:defRPr/>
            </a:pPr>
            <a:endParaRPr lang="ru-RU" smtClean="0"/>
          </a:p>
        </p:txBody>
      </p:sp>
      <p:pic>
        <p:nvPicPr>
          <p:cNvPr id="13316" name="Picture 4" descr="zdor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p:txBody>
          <a:bodyPr/>
          <a:lstStyle/>
          <a:p>
            <a:pPr eaLnBrk="1" hangingPunct="1">
              <a:defRPr/>
            </a:pPr>
            <a:endParaRPr lang="ru-RU" smtClean="0"/>
          </a:p>
        </p:txBody>
      </p:sp>
      <p:sp>
        <p:nvSpPr>
          <p:cNvPr id="338947" name="Rectangle 3"/>
          <p:cNvSpPr>
            <a:spLocks noGrp="1" noChangeArrowheads="1"/>
          </p:cNvSpPr>
          <p:nvPr>
            <p:ph type="body" idx="1"/>
          </p:nvPr>
        </p:nvSpPr>
        <p:spPr/>
        <p:txBody>
          <a:bodyPr/>
          <a:lstStyle/>
          <a:p>
            <a:pPr eaLnBrk="1" hangingPunct="1">
              <a:defRPr/>
            </a:pPr>
            <a:endParaRPr lang="ru-RU" smtClean="0"/>
          </a:p>
        </p:txBody>
      </p:sp>
      <p:pic>
        <p:nvPicPr>
          <p:cNvPr id="14340" name="Picture 5" descr="cards-7-4-day-of-health"/>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p:txBody>
          <a:bodyPr/>
          <a:lstStyle/>
          <a:p>
            <a:pPr eaLnBrk="1" hangingPunct="1">
              <a:defRPr/>
            </a:pPr>
            <a:endParaRPr lang="ru-RU" smtClean="0"/>
          </a:p>
        </p:txBody>
      </p:sp>
      <p:sp>
        <p:nvSpPr>
          <p:cNvPr id="333827" name="Rectangle 3"/>
          <p:cNvSpPr>
            <a:spLocks noGrp="1" noChangeArrowheads="1"/>
          </p:cNvSpPr>
          <p:nvPr>
            <p:ph type="body" idx="1"/>
          </p:nvPr>
        </p:nvSpPr>
        <p:spPr>
          <a:xfrm>
            <a:off x="611188" y="333375"/>
            <a:ext cx="8229600" cy="4525963"/>
          </a:xfrm>
        </p:spPr>
        <p:txBody>
          <a:bodyPr/>
          <a:lstStyle/>
          <a:p>
            <a:pPr eaLnBrk="1" hangingPunct="1">
              <a:lnSpc>
                <a:spcPct val="90000"/>
              </a:lnSpc>
              <a:defRPr/>
            </a:pPr>
            <a:r>
              <a:rPr lang="ru-RU" sz="2800" dirty="0" smtClean="0"/>
              <a:t> 7 апреля отмечается Всемирный день здоровья. В его праздновании принимают участие 190 государств мира. Традиционным этот праздник стал с 1950 года. 7 апреля 1948 года была создана ВОЗ - Всемирная организация здравоохранения, - именно ее появление и послужило толчком к ежегодному празднованию Дня здоровья.</a:t>
            </a:r>
          </a:p>
          <a:p>
            <a:pPr eaLnBrk="1" hangingPunct="1">
              <a:lnSpc>
                <a:spcPct val="90000"/>
              </a:lnSpc>
              <a:defRPr/>
            </a:pPr>
            <a:r>
              <a:rPr lang="ru-RU" sz="2800" dirty="0" smtClean="0"/>
              <a:t>Эта праздничная дата призвана помочь людям оценить, как много в жизни человека значит здоровье. </a:t>
            </a:r>
          </a:p>
        </p:txBody>
      </p:sp>
      <p:pic>
        <p:nvPicPr>
          <p:cNvPr id="4100" name="Picture 4" descr="день-здоровья-1"/>
          <p:cNvPicPr>
            <a:picLocks noChangeAspect="1" noChangeArrowheads="1"/>
          </p:cNvPicPr>
          <p:nvPr/>
        </p:nvPicPr>
        <p:blipFill>
          <a:blip r:embed="rId2"/>
          <a:srcRect/>
          <a:stretch>
            <a:fillRect/>
          </a:stretch>
        </p:blipFill>
        <p:spPr bwMode="auto">
          <a:xfrm>
            <a:off x="5364163" y="4652963"/>
            <a:ext cx="2624137" cy="1744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4" name="Rectangle 6"/>
          <p:cNvSpPr>
            <a:spLocks noGrp="1" noChangeArrowheads="1"/>
          </p:cNvSpPr>
          <p:nvPr>
            <p:ph type="ctrTitle"/>
          </p:nvPr>
        </p:nvSpPr>
        <p:spPr/>
        <p:txBody>
          <a:bodyPr/>
          <a:lstStyle/>
          <a:p>
            <a:pPr eaLnBrk="1" hangingPunct="1">
              <a:defRPr/>
            </a:pPr>
            <a:endParaRPr lang="ru-RU" smtClean="0"/>
          </a:p>
        </p:txBody>
      </p:sp>
      <p:sp>
        <p:nvSpPr>
          <p:cNvPr id="2055" name="Rectangle 7"/>
          <p:cNvSpPr>
            <a:spLocks noGrp="1" noChangeArrowheads="1"/>
          </p:cNvSpPr>
          <p:nvPr>
            <p:ph type="subTitle" idx="1"/>
          </p:nvPr>
        </p:nvSpPr>
        <p:spPr>
          <a:xfrm>
            <a:off x="1403350" y="4508500"/>
            <a:ext cx="6400800" cy="1752600"/>
          </a:xfrm>
        </p:spPr>
        <p:txBody>
          <a:bodyPr/>
          <a:lstStyle/>
          <a:p>
            <a:pPr eaLnBrk="1" hangingPunct="1">
              <a:defRPr/>
            </a:pPr>
            <a:r>
              <a:rPr lang="ru-RU" i="1" smtClean="0"/>
              <a:t>«Единственная красота, которую я знаю, это здоровье» </a:t>
            </a:r>
          </a:p>
          <a:p>
            <a:pPr eaLnBrk="1" hangingPunct="1">
              <a:defRPr/>
            </a:pPr>
            <a:r>
              <a:rPr lang="ru-RU" sz="2800" smtClean="0"/>
              <a:t>Генрих Гейне</a:t>
            </a:r>
          </a:p>
        </p:txBody>
      </p:sp>
      <p:pic>
        <p:nvPicPr>
          <p:cNvPr id="5124" name="Picture 9" descr="Настоящее-здоровье"/>
          <p:cNvPicPr>
            <a:picLocks noChangeAspect="1" noChangeArrowheads="1"/>
          </p:cNvPicPr>
          <p:nvPr/>
        </p:nvPicPr>
        <p:blipFill>
          <a:blip r:embed="rId2"/>
          <a:srcRect/>
          <a:stretch>
            <a:fillRect/>
          </a:stretch>
        </p:blipFill>
        <p:spPr bwMode="auto">
          <a:xfrm>
            <a:off x="1835150" y="549275"/>
            <a:ext cx="5616575" cy="37211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2054"/>
                                        </p:tgtEl>
                                        <p:attrNameLst>
                                          <p:attrName>style.visibility</p:attrName>
                                        </p:attrNameLst>
                                      </p:cBhvr>
                                      <p:to>
                                        <p:strVal val="visible"/>
                                      </p:to>
                                    </p:set>
                                    <p:animEffect transition="in" filter="fade">
                                      <p:cBhvr>
                                        <p:cTn id="7" dur="2000"/>
                                        <p:tgtEl>
                                          <p:spTgt spid="20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5">
                                            <p:txEl>
                                              <p:pRg st="0" end="0"/>
                                            </p:txEl>
                                          </p:spTgt>
                                        </p:tgtEl>
                                        <p:attrNameLst>
                                          <p:attrName>style.visibility</p:attrName>
                                        </p:attrNameLst>
                                      </p:cBhvr>
                                      <p:to>
                                        <p:strVal val="visible"/>
                                      </p:to>
                                    </p:set>
                                    <p:animEffect transition="in" filter="fade">
                                      <p:cBhvr>
                                        <p:cTn id="12" dur="2000"/>
                                        <p:tgtEl>
                                          <p:spTgt spid="20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55">
                                            <p:txEl>
                                              <p:pRg st="1" end="1"/>
                                            </p:txEl>
                                          </p:spTgt>
                                        </p:tgtEl>
                                        <p:attrNameLst>
                                          <p:attrName>style.visibility</p:attrName>
                                        </p:attrNameLst>
                                      </p:cBhvr>
                                      <p:to>
                                        <p:strVal val="visible"/>
                                      </p:to>
                                    </p:set>
                                    <p:animEffect transition="in" filter="fade">
                                      <p:cBhvr>
                                        <p:cTn id="17" dur="2000"/>
                                        <p:tgtEl>
                                          <p:spTgt spid="20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p:bldP spid="205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37r3"/>
          <p:cNvPicPr>
            <a:picLocks noChangeAspect="1" noChangeArrowheads="1" noCrop="1"/>
          </p:cNvPicPr>
          <p:nvPr/>
        </p:nvPicPr>
        <p:blipFill>
          <a:blip r:embed="rId2"/>
          <a:srcRect/>
          <a:stretch>
            <a:fillRect/>
          </a:stretch>
        </p:blipFill>
        <p:spPr bwMode="auto">
          <a:xfrm>
            <a:off x="611188" y="3789363"/>
            <a:ext cx="865187" cy="822325"/>
          </a:xfrm>
          <a:prstGeom prst="rect">
            <a:avLst/>
          </a:prstGeom>
          <a:noFill/>
          <a:ln w="9525">
            <a:noFill/>
            <a:miter lim="800000"/>
            <a:headEnd/>
            <a:tailEnd/>
          </a:ln>
        </p:spPr>
      </p:pic>
      <p:pic>
        <p:nvPicPr>
          <p:cNvPr id="6147" name="Picture 3" descr="37r3"/>
          <p:cNvPicPr>
            <a:picLocks noChangeAspect="1" noChangeArrowheads="1" noCrop="1"/>
          </p:cNvPicPr>
          <p:nvPr/>
        </p:nvPicPr>
        <p:blipFill>
          <a:blip r:embed="rId2"/>
          <a:srcRect/>
          <a:stretch>
            <a:fillRect/>
          </a:stretch>
        </p:blipFill>
        <p:spPr bwMode="auto">
          <a:xfrm>
            <a:off x="7164388" y="2349500"/>
            <a:ext cx="865187" cy="822325"/>
          </a:xfrm>
          <a:prstGeom prst="rect">
            <a:avLst/>
          </a:prstGeom>
          <a:noFill/>
          <a:ln w="9525">
            <a:noFill/>
            <a:miter lim="800000"/>
            <a:headEnd/>
            <a:tailEnd/>
          </a:ln>
        </p:spPr>
      </p:pic>
      <p:pic>
        <p:nvPicPr>
          <p:cNvPr id="6148" name="Picture 4" descr="37r3"/>
          <p:cNvPicPr>
            <a:picLocks noChangeAspect="1" noChangeArrowheads="1" noCrop="1"/>
          </p:cNvPicPr>
          <p:nvPr/>
        </p:nvPicPr>
        <p:blipFill>
          <a:blip r:embed="rId2"/>
          <a:srcRect/>
          <a:stretch>
            <a:fillRect/>
          </a:stretch>
        </p:blipFill>
        <p:spPr bwMode="auto">
          <a:xfrm>
            <a:off x="2339975" y="5229225"/>
            <a:ext cx="865188" cy="822325"/>
          </a:xfrm>
          <a:prstGeom prst="rect">
            <a:avLst/>
          </a:prstGeom>
          <a:noFill/>
          <a:ln w="9525">
            <a:noFill/>
            <a:miter lim="800000"/>
            <a:headEnd/>
            <a:tailEnd/>
          </a:ln>
        </p:spPr>
      </p:pic>
      <p:pic>
        <p:nvPicPr>
          <p:cNvPr id="6149" name="Picture 5" descr="37r3"/>
          <p:cNvPicPr>
            <a:picLocks noChangeAspect="1" noChangeArrowheads="1" noCrop="1"/>
          </p:cNvPicPr>
          <p:nvPr/>
        </p:nvPicPr>
        <p:blipFill>
          <a:blip r:embed="rId2"/>
          <a:srcRect/>
          <a:stretch>
            <a:fillRect/>
          </a:stretch>
        </p:blipFill>
        <p:spPr bwMode="auto">
          <a:xfrm>
            <a:off x="7019925" y="5229225"/>
            <a:ext cx="865188" cy="822325"/>
          </a:xfrm>
          <a:prstGeom prst="rect">
            <a:avLst/>
          </a:prstGeom>
          <a:noFill/>
          <a:ln w="9525">
            <a:noFill/>
            <a:miter lim="800000"/>
            <a:headEnd/>
            <a:tailEnd/>
          </a:ln>
        </p:spPr>
      </p:pic>
      <p:sp>
        <p:nvSpPr>
          <p:cNvPr id="335878" name="Rectangle 6"/>
          <p:cNvSpPr>
            <a:spLocks noChangeArrowheads="1"/>
          </p:cNvSpPr>
          <p:nvPr/>
        </p:nvSpPr>
        <p:spPr bwMode="auto">
          <a:xfrm>
            <a:off x="1835150" y="5876925"/>
            <a:ext cx="2089150" cy="579438"/>
          </a:xfrm>
          <a:prstGeom prst="rect">
            <a:avLst/>
          </a:prstGeom>
          <a:noFill/>
          <a:ln w="9525">
            <a:noFill/>
            <a:miter lim="800000"/>
            <a:headEnd/>
            <a:tailEnd/>
          </a:ln>
        </p:spPr>
        <p:txBody>
          <a:bodyPr>
            <a:spAutoFit/>
          </a:bodyPr>
          <a:lstStyle/>
          <a:p>
            <a:r>
              <a:rPr lang="ru-RU" sz="3200" b="1" i="1">
                <a:solidFill>
                  <a:srgbClr val="FFFF00"/>
                </a:solidFill>
              </a:rPr>
              <a:t>питание</a:t>
            </a:r>
          </a:p>
        </p:txBody>
      </p:sp>
      <p:pic>
        <p:nvPicPr>
          <p:cNvPr id="6151" name="Picture 7" descr="AN136"/>
          <p:cNvPicPr>
            <a:picLocks noChangeAspect="1" noChangeArrowheads="1" noCrop="1"/>
          </p:cNvPicPr>
          <p:nvPr/>
        </p:nvPicPr>
        <p:blipFill>
          <a:blip r:embed="rId3">
            <a:lum contrast="30000"/>
          </a:blip>
          <a:srcRect/>
          <a:stretch>
            <a:fillRect/>
          </a:stretch>
        </p:blipFill>
        <p:spPr bwMode="auto">
          <a:xfrm>
            <a:off x="4356100" y="4941888"/>
            <a:ext cx="1431925" cy="1655762"/>
          </a:xfrm>
          <a:prstGeom prst="rect">
            <a:avLst/>
          </a:prstGeom>
          <a:noFill/>
          <a:ln w="9525">
            <a:noFill/>
            <a:miter lim="800000"/>
            <a:headEnd/>
            <a:tailEnd/>
          </a:ln>
        </p:spPr>
      </p:pic>
      <p:sp>
        <p:nvSpPr>
          <p:cNvPr id="335880" name="Rectangle 8"/>
          <p:cNvSpPr>
            <a:spLocks noChangeArrowheads="1"/>
          </p:cNvSpPr>
          <p:nvPr/>
        </p:nvSpPr>
        <p:spPr bwMode="auto">
          <a:xfrm>
            <a:off x="179388" y="4581525"/>
            <a:ext cx="2592387" cy="579438"/>
          </a:xfrm>
          <a:prstGeom prst="rect">
            <a:avLst/>
          </a:prstGeom>
          <a:noFill/>
          <a:ln w="9525">
            <a:noFill/>
            <a:miter lim="800000"/>
            <a:headEnd/>
            <a:tailEnd/>
          </a:ln>
        </p:spPr>
        <p:txBody>
          <a:bodyPr>
            <a:spAutoFit/>
          </a:bodyPr>
          <a:lstStyle/>
          <a:p>
            <a:r>
              <a:rPr lang="ru-RU" sz="3200" b="1" i="1">
                <a:solidFill>
                  <a:srgbClr val="FFFF00"/>
                </a:solidFill>
              </a:rPr>
              <a:t>движение</a:t>
            </a:r>
          </a:p>
        </p:txBody>
      </p:sp>
      <p:sp>
        <p:nvSpPr>
          <p:cNvPr id="335881" name="Rectangle 9"/>
          <p:cNvSpPr>
            <a:spLocks noChangeArrowheads="1"/>
          </p:cNvSpPr>
          <p:nvPr/>
        </p:nvSpPr>
        <p:spPr bwMode="auto">
          <a:xfrm>
            <a:off x="6659563" y="5805488"/>
            <a:ext cx="1800225" cy="579437"/>
          </a:xfrm>
          <a:prstGeom prst="rect">
            <a:avLst/>
          </a:prstGeom>
          <a:noFill/>
          <a:ln w="9525">
            <a:noFill/>
            <a:miter lim="800000"/>
            <a:headEnd/>
            <a:tailEnd/>
          </a:ln>
        </p:spPr>
        <p:txBody>
          <a:bodyPr>
            <a:spAutoFit/>
          </a:bodyPr>
          <a:lstStyle/>
          <a:p>
            <a:r>
              <a:rPr lang="ru-RU" sz="3200" b="1" i="1">
                <a:solidFill>
                  <a:srgbClr val="FFFF00"/>
                </a:solidFill>
              </a:rPr>
              <a:t>режим</a:t>
            </a:r>
          </a:p>
        </p:txBody>
      </p:sp>
      <p:sp>
        <p:nvSpPr>
          <p:cNvPr id="335882" name="Rectangle 10"/>
          <p:cNvSpPr>
            <a:spLocks noChangeArrowheads="1"/>
          </p:cNvSpPr>
          <p:nvPr/>
        </p:nvSpPr>
        <p:spPr bwMode="auto">
          <a:xfrm>
            <a:off x="6300788" y="2924175"/>
            <a:ext cx="3384550" cy="579438"/>
          </a:xfrm>
          <a:prstGeom prst="rect">
            <a:avLst/>
          </a:prstGeom>
          <a:noFill/>
          <a:ln w="9525">
            <a:noFill/>
            <a:miter lim="800000"/>
            <a:headEnd/>
            <a:tailEnd/>
          </a:ln>
        </p:spPr>
        <p:txBody>
          <a:bodyPr>
            <a:spAutoFit/>
          </a:bodyPr>
          <a:lstStyle/>
          <a:p>
            <a:r>
              <a:rPr lang="ru-RU" sz="3200" b="1" i="1">
                <a:solidFill>
                  <a:srgbClr val="FFFF00"/>
                </a:solidFill>
              </a:rPr>
              <a:t>закаливание</a:t>
            </a:r>
          </a:p>
        </p:txBody>
      </p:sp>
      <p:sp>
        <p:nvSpPr>
          <p:cNvPr id="6155" name="Oval 11"/>
          <p:cNvSpPr>
            <a:spLocks noChangeArrowheads="1"/>
          </p:cNvSpPr>
          <p:nvPr/>
        </p:nvSpPr>
        <p:spPr bwMode="auto">
          <a:xfrm>
            <a:off x="2771775" y="404813"/>
            <a:ext cx="3419475" cy="1524000"/>
          </a:xfrm>
          <a:prstGeom prst="ellipse">
            <a:avLst/>
          </a:prstGeom>
          <a:solidFill>
            <a:srgbClr val="FFFF00"/>
          </a:solidFill>
          <a:ln w="9525">
            <a:solidFill>
              <a:srgbClr val="000000"/>
            </a:solidFill>
            <a:round/>
            <a:headEnd/>
            <a:tailEnd/>
          </a:ln>
        </p:spPr>
        <p:txBody>
          <a:bodyPr/>
          <a:lstStyle/>
          <a:p>
            <a:endParaRPr lang="ru-RU"/>
          </a:p>
        </p:txBody>
      </p:sp>
      <p:sp>
        <p:nvSpPr>
          <p:cNvPr id="6156" name="Rectangle 12"/>
          <p:cNvSpPr>
            <a:spLocks noChangeArrowheads="1"/>
          </p:cNvSpPr>
          <p:nvPr/>
        </p:nvSpPr>
        <p:spPr bwMode="auto">
          <a:xfrm>
            <a:off x="2916238" y="692150"/>
            <a:ext cx="3194050" cy="822325"/>
          </a:xfrm>
          <a:prstGeom prst="rect">
            <a:avLst/>
          </a:prstGeom>
          <a:noFill/>
          <a:ln w="9525">
            <a:noFill/>
            <a:miter lim="800000"/>
            <a:headEnd/>
            <a:tailEnd/>
          </a:ln>
        </p:spPr>
        <p:txBody>
          <a:bodyPr wrap="none">
            <a:spAutoFit/>
          </a:bodyPr>
          <a:lstStyle/>
          <a:p>
            <a:pPr algn="ctr"/>
            <a:r>
              <a:rPr lang="ru-RU" sz="2400" b="1">
                <a:solidFill>
                  <a:srgbClr val="DA0000"/>
                </a:solidFill>
              </a:rPr>
              <a:t>Главные </a:t>
            </a:r>
          </a:p>
          <a:p>
            <a:pPr algn="ctr"/>
            <a:r>
              <a:rPr lang="ru-RU" sz="2400" b="1">
                <a:solidFill>
                  <a:srgbClr val="DA0000"/>
                </a:solidFill>
              </a:rPr>
              <a:t>факторы здоровья:</a:t>
            </a:r>
          </a:p>
        </p:txBody>
      </p:sp>
      <p:sp>
        <p:nvSpPr>
          <p:cNvPr id="6157" name="Line 13"/>
          <p:cNvSpPr>
            <a:spLocks noChangeShapeType="1"/>
          </p:cNvSpPr>
          <p:nvPr/>
        </p:nvSpPr>
        <p:spPr bwMode="auto">
          <a:xfrm flipH="1">
            <a:off x="1619250" y="1484313"/>
            <a:ext cx="1295400" cy="2305050"/>
          </a:xfrm>
          <a:prstGeom prst="line">
            <a:avLst/>
          </a:prstGeom>
          <a:noFill/>
          <a:ln w="28575">
            <a:solidFill>
              <a:srgbClr val="CC3300"/>
            </a:solidFill>
            <a:round/>
            <a:headEnd/>
            <a:tailEnd/>
          </a:ln>
        </p:spPr>
        <p:txBody>
          <a:bodyPr/>
          <a:lstStyle/>
          <a:p>
            <a:endParaRPr lang="ru-RU"/>
          </a:p>
        </p:txBody>
      </p:sp>
      <p:sp>
        <p:nvSpPr>
          <p:cNvPr id="6158" name="Line 14"/>
          <p:cNvSpPr>
            <a:spLocks noChangeShapeType="1"/>
          </p:cNvSpPr>
          <p:nvPr/>
        </p:nvSpPr>
        <p:spPr bwMode="auto">
          <a:xfrm>
            <a:off x="5364163" y="1844675"/>
            <a:ext cx="1800225" cy="3384550"/>
          </a:xfrm>
          <a:prstGeom prst="line">
            <a:avLst/>
          </a:prstGeom>
          <a:noFill/>
          <a:ln w="28575">
            <a:solidFill>
              <a:srgbClr val="CC3300"/>
            </a:solidFill>
            <a:round/>
            <a:headEnd/>
            <a:tailEnd/>
          </a:ln>
        </p:spPr>
        <p:txBody>
          <a:bodyPr/>
          <a:lstStyle/>
          <a:p>
            <a:endParaRPr lang="ru-RU"/>
          </a:p>
        </p:txBody>
      </p:sp>
      <p:sp>
        <p:nvSpPr>
          <p:cNvPr id="6159" name="Line 15"/>
          <p:cNvSpPr>
            <a:spLocks noChangeShapeType="1"/>
          </p:cNvSpPr>
          <p:nvPr/>
        </p:nvSpPr>
        <p:spPr bwMode="auto">
          <a:xfrm flipH="1">
            <a:off x="2916238" y="1916113"/>
            <a:ext cx="863600" cy="3313112"/>
          </a:xfrm>
          <a:prstGeom prst="line">
            <a:avLst/>
          </a:prstGeom>
          <a:noFill/>
          <a:ln w="28575">
            <a:solidFill>
              <a:srgbClr val="CC3300"/>
            </a:solidFill>
            <a:round/>
            <a:headEnd/>
            <a:tailEnd/>
          </a:ln>
        </p:spPr>
        <p:txBody>
          <a:bodyPr/>
          <a:lstStyle/>
          <a:p>
            <a:endParaRPr lang="ru-RU"/>
          </a:p>
        </p:txBody>
      </p:sp>
      <p:sp>
        <p:nvSpPr>
          <p:cNvPr id="6160" name="Line 16"/>
          <p:cNvSpPr>
            <a:spLocks noChangeShapeType="1"/>
          </p:cNvSpPr>
          <p:nvPr/>
        </p:nvSpPr>
        <p:spPr bwMode="auto">
          <a:xfrm>
            <a:off x="6227763" y="1268413"/>
            <a:ext cx="1081087" cy="1150937"/>
          </a:xfrm>
          <a:prstGeom prst="line">
            <a:avLst/>
          </a:prstGeom>
          <a:noFill/>
          <a:ln w="28575">
            <a:solidFill>
              <a:srgbClr val="CC3300"/>
            </a:solidFill>
            <a:round/>
            <a:headEnd/>
            <a:tailEnd/>
          </a:ln>
        </p:spPr>
        <p:txBody>
          <a:bodyPr/>
          <a:lstStyle/>
          <a:p>
            <a:endParaRPr lang="ru-RU"/>
          </a:p>
        </p:txBody>
      </p:sp>
      <p:sp>
        <p:nvSpPr>
          <p:cNvPr id="335889" name="Oval 17"/>
          <p:cNvSpPr>
            <a:spLocks noChangeArrowheads="1"/>
          </p:cNvSpPr>
          <p:nvPr/>
        </p:nvSpPr>
        <p:spPr bwMode="auto">
          <a:xfrm>
            <a:off x="2771775" y="404813"/>
            <a:ext cx="3419475" cy="1524000"/>
          </a:xfrm>
          <a:prstGeom prst="ellipse">
            <a:avLst/>
          </a:prstGeom>
          <a:solidFill>
            <a:srgbClr val="FFFF00"/>
          </a:solidFill>
          <a:ln w="9525">
            <a:solidFill>
              <a:srgbClr val="000000"/>
            </a:solidFill>
            <a:round/>
            <a:headEnd/>
            <a:tailEnd/>
          </a:ln>
        </p:spPr>
        <p:txBody>
          <a:bodyPr/>
          <a:lstStyle/>
          <a:p>
            <a:endParaRPr lang="ru-RU"/>
          </a:p>
        </p:txBody>
      </p:sp>
      <p:sp>
        <p:nvSpPr>
          <p:cNvPr id="335890" name="Rectangle 18"/>
          <p:cNvSpPr>
            <a:spLocks noChangeArrowheads="1"/>
          </p:cNvSpPr>
          <p:nvPr/>
        </p:nvSpPr>
        <p:spPr bwMode="auto">
          <a:xfrm>
            <a:off x="2916238" y="692150"/>
            <a:ext cx="3194050" cy="822325"/>
          </a:xfrm>
          <a:prstGeom prst="rect">
            <a:avLst/>
          </a:prstGeom>
          <a:noFill/>
          <a:ln w="9525">
            <a:noFill/>
            <a:miter lim="800000"/>
            <a:headEnd/>
            <a:tailEnd/>
          </a:ln>
        </p:spPr>
        <p:txBody>
          <a:bodyPr wrap="none">
            <a:spAutoFit/>
          </a:bodyPr>
          <a:lstStyle/>
          <a:p>
            <a:pPr algn="ctr"/>
            <a:r>
              <a:rPr lang="ru-RU" sz="2400" b="1">
                <a:solidFill>
                  <a:srgbClr val="DA0000"/>
                </a:solidFill>
              </a:rPr>
              <a:t>Главные </a:t>
            </a:r>
          </a:p>
          <a:p>
            <a:pPr algn="ctr"/>
            <a:r>
              <a:rPr lang="ru-RU" sz="2400" b="1">
                <a:solidFill>
                  <a:srgbClr val="DA0000"/>
                </a:solidFill>
              </a:rPr>
              <a:t>факторы здоровья:</a:t>
            </a:r>
          </a:p>
        </p:txBody>
      </p:sp>
      <p:sp>
        <p:nvSpPr>
          <p:cNvPr id="335891" name="Line 19"/>
          <p:cNvSpPr>
            <a:spLocks noChangeShapeType="1"/>
          </p:cNvSpPr>
          <p:nvPr/>
        </p:nvSpPr>
        <p:spPr bwMode="auto">
          <a:xfrm flipH="1">
            <a:off x="1619250" y="1484313"/>
            <a:ext cx="1295400" cy="2305050"/>
          </a:xfrm>
          <a:prstGeom prst="line">
            <a:avLst/>
          </a:prstGeom>
          <a:noFill/>
          <a:ln w="28575">
            <a:solidFill>
              <a:srgbClr val="CC3300"/>
            </a:solidFill>
            <a:round/>
            <a:headEnd/>
            <a:tailEnd/>
          </a:ln>
        </p:spPr>
        <p:txBody>
          <a:bodyPr/>
          <a:lstStyle/>
          <a:p>
            <a:endParaRPr lang="ru-RU"/>
          </a:p>
        </p:txBody>
      </p:sp>
      <p:sp>
        <p:nvSpPr>
          <p:cNvPr id="335892" name="Line 20"/>
          <p:cNvSpPr>
            <a:spLocks noChangeShapeType="1"/>
          </p:cNvSpPr>
          <p:nvPr/>
        </p:nvSpPr>
        <p:spPr bwMode="auto">
          <a:xfrm>
            <a:off x="5364163" y="1844675"/>
            <a:ext cx="1800225" cy="3384550"/>
          </a:xfrm>
          <a:prstGeom prst="line">
            <a:avLst/>
          </a:prstGeom>
          <a:noFill/>
          <a:ln w="28575">
            <a:solidFill>
              <a:srgbClr val="CC3300"/>
            </a:solidFill>
            <a:round/>
            <a:headEnd/>
            <a:tailEnd/>
          </a:ln>
        </p:spPr>
        <p:txBody>
          <a:bodyPr/>
          <a:lstStyle/>
          <a:p>
            <a:endParaRPr lang="ru-RU"/>
          </a:p>
        </p:txBody>
      </p:sp>
      <p:sp>
        <p:nvSpPr>
          <p:cNvPr id="335893" name="Line 21"/>
          <p:cNvSpPr>
            <a:spLocks noChangeShapeType="1"/>
          </p:cNvSpPr>
          <p:nvPr/>
        </p:nvSpPr>
        <p:spPr bwMode="auto">
          <a:xfrm flipH="1">
            <a:off x="2916238" y="1916113"/>
            <a:ext cx="863600" cy="3313112"/>
          </a:xfrm>
          <a:prstGeom prst="line">
            <a:avLst/>
          </a:prstGeom>
          <a:noFill/>
          <a:ln w="28575">
            <a:solidFill>
              <a:srgbClr val="CC3300"/>
            </a:solidFill>
            <a:round/>
            <a:headEnd/>
            <a:tailEnd/>
          </a:ln>
        </p:spPr>
        <p:txBody>
          <a:bodyPr/>
          <a:lstStyle/>
          <a:p>
            <a:endParaRPr lang="ru-RU"/>
          </a:p>
        </p:txBody>
      </p:sp>
      <p:sp>
        <p:nvSpPr>
          <p:cNvPr id="335894" name="Line 22"/>
          <p:cNvSpPr>
            <a:spLocks noChangeShapeType="1"/>
          </p:cNvSpPr>
          <p:nvPr/>
        </p:nvSpPr>
        <p:spPr bwMode="auto">
          <a:xfrm>
            <a:off x="6227763" y="1268413"/>
            <a:ext cx="1081087" cy="1150937"/>
          </a:xfrm>
          <a:prstGeom prst="line">
            <a:avLst/>
          </a:prstGeom>
          <a:noFill/>
          <a:ln w="28575">
            <a:solidFill>
              <a:srgbClr val="CC3300"/>
            </a:solidFill>
            <a:round/>
            <a:headEnd/>
            <a:tailEnd/>
          </a:ln>
        </p:spPr>
        <p:txBody>
          <a:bodyP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35890"/>
                                        </p:tgtEl>
                                        <p:attrNameLst>
                                          <p:attrName>style.visibility</p:attrName>
                                        </p:attrNameLst>
                                      </p:cBhvr>
                                      <p:to>
                                        <p:strVal val="visible"/>
                                      </p:to>
                                    </p:set>
                                    <p:animEffect transition="in" filter="wheel(4)">
                                      <p:cBhvr>
                                        <p:cTn id="7" dur="2000"/>
                                        <p:tgtEl>
                                          <p:spTgt spid="335890"/>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335889"/>
                                        </p:tgtEl>
                                        <p:attrNameLst>
                                          <p:attrName>style.visibility</p:attrName>
                                        </p:attrNameLst>
                                      </p:cBhvr>
                                      <p:to>
                                        <p:strVal val="visible"/>
                                      </p:to>
                                    </p:set>
                                    <p:animEffect transition="in" filter="wheel(4)">
                                      <p:cBhvr>
                                        <p:cTn id="10" dur="2000"/>
                                        <p:tgtEl>
                                          <p:spTgt spid="335889"/>
                                        </p:tgtEl>
                                      </p:cBhvr>
                                    </p:animEffect>
                                  </p:childTnLst>
                                </p:cTn>
                              </p:par>
                              <p:par>
                                <p:cTn id="11" presetID="21" presetClass="entr" presetSubtype="4" fill="hold" grpId="0" nodeType="withEffect">
                                  <p:stCondLst>
                                    <p:cond delay="0"/>
                                  </p:stCondLst>
                                  <p:childTnLst>
                                    <p:set>
                                      <p:cBhvr>
                                        <p:cTn id="12" dur="1" fill="hold">
                                          <p:stCondLst>
                                            <p:cond delay="0"/>
                                          </p:stCondLst>
                                        </p:cTn>
                                        <p:tgtEl>
                                          <p:spTgt spid="335891"/>
                                        </p:tgtEl>
                                        <p:attrNameLst>
                                          <p:attrName>style.visibility</p:attrName>
                                        </p:attrNameLst>
                                      </p:cBhvr>
                                      <p:to>
                                        <p:strVal val="visible"/>
                                      </p:to>
                                    </p:set>
                                    <p:animEffect transition="in" filter="wheel(4)">
                                      <p:cBhvr>
                                        <p:cTn id="13" dur="2000"/>
                                        <p:tgtEl>
                                          <p:spTgt spid="335891"/>
                                        </p:tgtEl>
                                      </p:cBhvr>
                                    </p:animEffect>
                                  </p:childTnLst>
                                </p:cTn>
                              </p:par>
                              <p:par>
                                <p:cTn id="14" presetID="21" presetClass="entr" presetSubtype="4" fill="hold" grpId="0" nodeType="withEffect">
                                  <p:stCondLst>
                                    <p:cond delay="0"/>
                                  </p:stCondLst>
                                  <p:childTnLst>
                                    <p:set>
                                      <p:cBhvr>
                                        <p:cTn id="15" dur="1" fill="hold">
                                          <p:stCondLst>
                                            <p:cond delay="0"/>
                                          </p:stCondLst>
                                        </p:cTn>
                                        <p:tgtEl>
                                          <p:spTgt spid="335893"/>
                                        </p:tgtEl>
                                        <p:attrNameLst>
                                          <p:attrName>style.visibility</p:attrName>
                                        </p:attrNameLst>
                                      </p:cBhvr>
                                      <p:to>
                                        <p:strVal val="visible"/>
                                      </p:to>
                                    </p:set>
                                    <p:animEffect transition="in" filter="wheel(4)">
                                      <p:cBhvr>
                                        <p:cTn id="16" dur="2000"/>
                                        <p:tgtEl>
                                          <p:spTgt spid="335893"/>
                                        </p:tgtEl>
                                      </p:cBhvr>
                                    </p:animEffect>
                                  </p:childTnLst>
                                </p:cTn>
                              </p:par>
                              <p:par>
                                <p:cTn id="17" presetID="21" presetClass="entr" presetSubtype="4" fill="hold" grpId="0" nodeType="withEffect">
                                  <p:stCondLst>
                                    <p:cond delay="0"/>
                                  </p:stCondLst>
                                  <p:childTnLst>
                                    <p:set>
                                      <p:cBhvr>
                                        <p:cTn id="18" dur="1" fill="hold">
                                          <p:stCondLst>
                                            <p:cond delay="0"/>
                                          </p:stCondLst>
                                        </p:cTn>
                                        <p:tgtEl>
                                          <p:spTgt spid="335892"/>
                                        </p:tgtEl>
                                        <p:attrNameLst>
                                          <p:attrName>style.visibility</p:attrName>
                                        </p:attrNameLst>
                                      </p:cBhvr>
                                      <p:to>
                                        <p:strVal val="visible"/>
                                      </p:to>
                                    </p:set>
                                    <p:animEffect transition="in" filter="wheel(4)">
                                      <p:cBhvr>
                                        <p:cTn id="19" dur="2000"/>
                                        <p:tgtEl>
                                          <p:spTgt spid="335892"/>
                                        </p:tgtEl>
                                      </p:cBhvr>
                                    </p:animEffect>
                                  </p:childTnLst>
                                </p:cTn>
                              </p:par>
                              <p:par>
                                <p:cTn id="20" presetID="21" presetClass="entr" presetSubtype="4" fill="hold" grpId="0" nodeType="withEffect">
                                  <p:stCondLst>
                                    <p:cond delay="0"/>
                                  </p:stCondLst>
                                  <p:childTnLst>
                                    <p:set>
                                      <p:cBhvr>
                                        <p:cTn id="21" dur="1" fill="hold">
                                          <p:stCondLst>
                                            <p:cond delay="0"/>
                                          </p:stCondLst>
                                        </p:cTn>
                                        <p:tgtEl>
                                          <p:spTgt spid="335894"/>
                                        </p:tgtEl>
                                        <p:attrNameLst>
                                          <p:attrName>style.visibility</p:attrName>
                                        </p:attrNameLst>
                                      </p:cBhvr>
                                      <p:to>
                                        <p:strVal val="visible"/>
                                      </p:to>
                                    </p:set>
                                    <p:animEffect transition="in" filter="wheel(4)">
                                      <p:cBhvr>
                                        <p:cTn id="22" dur="2000"/>
                                        <p:tgtEl>
                                          <p:spTgt spid="33589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5880"/>
                                        </p:tgtEl>
                                        <p:attrNameLst>
                                          <p:attrName>style.visibility</p:attrName>
                                        </p:attrNameLst>
                                      </p:cBhvr>
                                      <p:to>
                                        <p:strVal val="visible"/>
                                      </p:to>
                                    </p:set>
                                    <p:animEffect transition="in" filter="fade">
                                      <p:cBhvr>
                                        <p:cTn id="27" dur="500"/>
                                        <p:tgtEl>
                                          <p:spTgt spid="335880"/>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335878"/>
                                        </p:tgtEl>
                                        <p:attrNameLst>
                                          <p:attrName>style.visibility</p:attrName>
                                        </p:attrNameLst>
                                      </p:cBhvr>
                                      <p:to>
                                        <p:strVal val="visible"/>
                                      </p:to>
                                    </p:set>
                                    <p:animEffect transition="in" filter="fade">
                                      <p:cBhvr>
                                        <p:cTn id="31" dur="500"/>
                                        <p:tgtEl>
                                          <p:spTgt spid="335878"/>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335881"/>
                                        </p:tgtEl>
                                        <p:attrNameLst>
                                          <p:attrName>style.visibility</p:attrName>
                                        </p:attrNameLst>
                                      </p:cBhvr>
                                      <p:to>
                                        <p:strVal val="visible"/>
                                      </p:to>
                                    </p:set>
                                    <p:animEffect transition="in" filter="fade">
                                      <p:cBhvr>
                                        <p:cTn id="35" dur="500"/>
                                        <p:tgtEl>
                                          <p:spTgt spid="335881"/>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335882"/>
                                        </p:tgtEl>
                                        <p:attrNameLst>
                                          <p:attrName>style.visibility</p:attrName>
                                        </p:attrNameLst>
                                      </p:cBhvr>
                                      <p:to>
                                        <p:strVal val="visible"/>
                                      </p:to>
                                    </p:set>
                                    <p:animEffect transition="in" filter="fade">
                                      <p:cBhvr>
                                        <p:cTn id="39" dur="500"/>
                                        <p:tgtEl>
                                          <p:spTgt spid="3358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8" grpId="0"/>
      <p:bldP spid="335880" grpId="0"/>
      <p:bldP spid="335881" grpId="0"/>
      <p:bldP spid="335882" grpId="0"/>
      <p:bldP spid="335889" grpId="0" animBg="1"/>
      <p:bldP spid="335890" grpId="0"/>
      <p:bldP spid="335891" grpId="0" animBg="1"/>
      <p:bldP spid="335892" grpId="0" animBg="1"/>
      <p:bldP spid="335893" grpId="0" animBg="1"/>
      <p:bldP spid="33589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68313" y="476250"/>
            <a:ext cx="8229600" cy="1139825"/>
          </a:xfrm>
        </p:spPr>
        <p:txBody>
          <a:bodyPr/>
          <a:lstStyle/>
          <a:p>
            <a:pPr eaLnBrk="1" hangingPunct="1">
              <a:defRPr/>
            </a:pPr>
            <a:r>
              <a:rPr lang="ru-RU" sz="2800" b="1" smtClean="0"/>
              <a:t>Важнейшим элементом здорового образа жизни является рациональное питание</a:t>
            </a:r>
            <a:r>
              <a:rPr lang="ru-RU" sz="2800" smtClean="0"/>
              <a:t/>
            </a:r>
            <a:br>
              <a:rPr lang="ru-RU" sz="2800" smtClean="0"/>
            </a:br>
            <a:endParaRPr lang="ru-RU" sz="2800" smtClean="0"/>
          </a:p>
        </p:txBody>
      </p:sp>
      <p:sp>
        <p:nvSpPr>
          <p:cNvPr id="63491" name="Rectangle 3"/>
          <p:cNvSpPr>
            <a:spLocks noGrp="1" noChangeArrowheads="1"/>
          </p:cNvSpPr>
          <p:nvPr>
            <p:ph type="body" sz="half" idx="1"/>
          </p:nvPr>
        </p:nvSpPr>
        <p:spPr>
          <a:xfrm>
            <a:off x="179388" y="1341438"/>
            <a:ext cx="4038600" cy="4530725"/>
          </a:xfrm>
        </p:spPr>
        <p:txBody>
          <a:bodyPr/>
          <a:lstStyle/>
          <a:p>
            <a:pPr eaLnBrk="1" hangingPunct="1">
              <a:lnSpc>
                <a:spcPct val="90000"/>
              </a:lnSpc>
              <a:defRPr/>
            </a:pPr>
            <a:r>
              <a:rPr lang="ru-RU" sz="2000" smtClean="0"/>
              <a:t>Строгое соблюдение ритма приема пищи.</a:t>
            </a:r>
          </a:p>
          <a:p>
            <a:pPr eaLnBrk="1" hangingPunct="1">
              <a:lnSpc>
                <a:spcPct val="90000"/>
              </a:lnSpc>
              <a:defRPr/>
            </a:pPr>
            <a:r>
              <a:rPr lang="ru-RU" sz="2000" smtClean="0"/>
              <a:t>Отучаться насыщаться пищей до предела.</a:t>
            </a:r>
          </a:p>
          <a:p>
            <a:pPr eaLnBrk="1" hangingPunct="1">
              <a:lnSpc>
                <a:spcPct val="90000"/>
              </a:lnSpc>
              <a:defRPr/>
            </a:pPr>
            <a:r>
              <a:rPr lang="ru-RU" sz="2000" smtClean="0"/>
              <a:t/>
            </a:r>
            <a:br>
              <a:rPr lang="ru-RU" sz="2000" smtClean="0"/>
            </a:br>
            <a:r>
              <a:rPr lang="ru-RU" sz="2000" smtClean="0"/>
              <a:t>Пищу надо есть с вниманием и удовольствием, не спеша прожевывать и почувствовать вкус.</a:t>
            </a:r>
          </a:p>
          <a:p>
            <a:pPr eaLnBrk="1" hangingPunct="1">
              <a:lnSpc>
                <a:spcPct val="90000"/>
              </a:lnSpc>
              <a:defRPr/>
            </a:pPr>
            <a:r>
              <a:rPr lang="ru-RU" sz="2000" smtClean="0"/>
              <a:t>Подсознательно оказывают благотворное влияние на пищеварение  оформление блюд, сервировка стола.</a:t>
            </a:r>
          </a:p>
          <a:p>
            <a:pPr eaLnBrk="1" hangingPunct="1">
              <a:lnSpc>
                <a:spcPct val="90000"/>
              </a:lnSpc>
              <a:defRPr/>
            </a:pPr>
            <a:r>
              <a:rPr lang="ru-RU" sz="2000" smtClean="0"/>
              <a:t/>
            </a:r>
            <a:br>
              <a:rPr lang="ru-RU" sz="2000" smtClean="0"/>
            </a:br>
            <a:r>
              <a:rPr lang="ru-RU" sz="2000" smtClean="0"/>
              <a:t> Употреблять в пищу сырые растительные продукты. </a:t>
            </a:r>
          </a:p>
          <a:p>
            <a:pPr eaLnBrk="1" hangingPunct="1">
              <a:lnSpc>
                <a:spcPct val="90000"/>
              </a:lnSpc>
              <a:defRPr/>
            </a:pPr>
            <a:endParaRPr lang="ru-RU" sz="2000" smtClean="0"/>
          </a:p>
          <a:p>
            <a:pPr eaLnBrk="1" hangingPunct="1">
              <a:lnSpc>
                <a:spcPct val="90000"/>
              </a:lnSpc>
              <a:buFont typeface="Wingdings" pitchFamily="2" charset="2"/>
              <a:buNone/>
              <a:defRPr/>
            </a:pPr>
            <a:r>
              <a:rPr lang="ru-RU" sz="2400" smtClean="0"/>
              <a:t> </a:t>
            </a:r>
          </a:p>
          <a:p>
            <a:pPr eaLnBrk="1" hangingPunct="1">
              <a:lnSpc>
                <a:spcPct val="90000"/>
              </a:lnSpc>
              <a:defRPr/>
            </a:pPr>
            <a:endParaRPr lang="ru-RU" sz="2400" smtClean="0"/>
          </a:p>
        </p:txBody>
      </p:sp>
      <p:pic>
        <p:nvPicPr>
          <p:cNvPr id="7172" name="Picture 8" descr="vegetarianstvo-9"/>
          <p:cNvPicPr>
            <a:picLocks noChangeAspect="1" noChangeArrowheads="1"/>
          </p:cNvPicPr>
          <p:nvPr/>
        </p:nvPicPr>
        <p:blipFill>
          <a:blip r:embed="rId3"/>
          <a:srcRect/>
          <a:stretch>
            <a:fillRect/>
          </a:stretch>
        </p:blipFill>
        <p:spPr bwMode="auto">
          <a:xfrm>
            <a:off x="4427538" y="1773238"/>
            <a:ext cx="3810000" cy="3810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3" name="Rectangle 7"/>
          <p:cNvSpPr>
            <a:spLocks noGrp="1" noChangeArrowheads="1"/>
          </p:cNvSpPr>
          <p:nvPr>
            <p:ph type="body" sz="half" idx="2"/>
          </p:nvPr>
        </p:nvSpPr>
        <p:spPr>
          <a:xfrm>
            <a:off x="684213" y="-387350"/>
            <a:ext cx="7931150" cy="4525963"/>
          </a:xfrm>
        </p:spPr>
        <p:txBody>
          <a:bodyPr/>
          <a:lstStyle/>
          <a:p>
            <a:pPr eaLnBrk="1" hangingPunct="1">
              <a:lnSpc>
                <a:spcPct val="90000"/>
              </a:lnSpc>
              <a:buFont typeface="Wingdings" pitchFamily="2" charset="2"/>
              <a:buNone/>
              <a:defRPr/>
            </a:pPr>
            <a:endParaRPr lang="ru-RU" smtClean="0"/>
          </a:p>
          <a:p>
            <a:pPr eaLnBrk="1" hangingPunct="1">
              <a:lnSpc>
                <a:spcPct val="90000"/>
              </a:lnSpc>
              <a:buFont typeface="Wingdings" pitchFamily="2" charset="2"/>
              <a:buNone/>
              <a:defRPr/>
            </a:pPr>
            <a:r>
              <a:rPr lang="ru-RU" smtClean="0"/>
              <a:t>   Сохранению и укреплению здоровья человека способствуют высокая </a:t>
            </a:r>
            <a:r>
              <a:rPr lang="ru-RU" b="1" smtClean="0"/>
              <a:t>двигательная</a:t>
            </a:r>
            <a:r>
              <a:rPr lang="ru-RU" smtClean="0"/>
              <a:t> активность и достаточная физическая нагрузка.</a:t>
            </a:r>
          </a:p>
          <a:p>
            <a:pPr eaLnBrk="1" hangingPunct="1">
              <a:lnSpc>
                <a:spcPct val="90000"/>
              </a:lnSpc>
              <a:buFont typeface="Wingdings" pitchFamily="2" charset="2"/>
              <a:buNone/>
              <a:defRPr/>
            </a:pPr>
            <a:r>
              <a:rPr lang="ru-RU" smtClean="0"/>
              <a:t>   Обследования показали, что у занимающихся дополнительно спортом физическое развитие происходит более гармонично. У них выше жизненная емкость легких, больше мышечная сила.</a:t>
            </a:r>
          </a:p>
          <a:p>
            <a:pPr eaLnBrk="1" hangingPunct="1">
              <a:lnSpc>
                <a:spcPct val="90000"/>
              </a:lnSpc>
              <a:defRPr/>
            </a:pPr>
            <a:endParaRPr lang="ru-RU" smtClean="0"/>
          </a:p>
        </p:txBody>
      </p:sp>
      <p:pic>
        <p:nvPicPr>
          <p:cNvPr id="8195" name="Picture 9" descr="рпо"/>
          <p:cNvPicPr>
            <a:picLocks noChangeAspect="1" noChangeArrowheads="1"/>
          </p:cNvPicPr>
          <p:nvPr/>
        </p:nvPicPr>
        <p:blipFill>
          <a:blip r:embed="rId2"/>
          <a:srcRect/>
          <a:stretch>
            <a:fillRect/>
          </a:stretch>
        </p:blipFill>
        <p:spPr bwMode="auto">
          <a:xfrm>
            <a:off x="6480175" y="3573463"/>
            <a:ext cx="2530475" cy="3024187"/>
          </a:xfrm>
          <a:prstGeom prst="rect">
            <a:avLst/>
          </a:prstGeom>
          <a:noFill/>
          <a:ln w="9525">
            <a:noFill/>
            <a:miter lim="800000"/>
            <a:headEnd/>
            <a:tailEnd/>
          </a:ln>
        </p:spPr>
      </p:pic>
      <p:pic>
        <p:nvPicPr>
          <p:cNvPr id="8196" name="Picture 10" descr="J0346845"/>
          <p:cNvPicPr>
            <a:picLocks noChangeAspect="1" noChangeArrowheads="1"/>
          </p:cNvPicPr>
          <p:nvPr/>
        </p:nvPicPr>
        <p:blipFill>
          <a:blip r:embed="rId3"/>
          <a:srcRect/>
          <a:stretch>
            <a:fillRect/>
          </a:stretch>
        </p:blipFill>
        <p:spPr bwMode="auto">
          <a:xfrm>
            <a:off x="2195513" y="3617913"/>
            <a:ext cx="2447925" cy="32400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defRPr/>
            </a:pPr>
            <a:r>
              <a:rPr lang="ru-RU" sz="2400" b="1" smtClean="0">
                <a:latin typeface="Comic Sans MS" pitchFamily="66" charset="0"/>
              </a:rPr>
              <a:t>Закаливание – одна из форм укрепления здоровья человека.</a:t>
            </a:r>
          </a:p>
        </p:txBody>
      </p:sp>
      <p:sp>
        <p:nvSpPr>
          <p:cNvPr id="84996" name="Rectangle 4"/>
          <p:cNvSpPr>
            <a:spLocks noGrp="1" noChangeArrowheads="1"/>
          </p:cNvSpPr>
          <p:nvPr>
            <p:ph type="body" sz="half" idx="1"/>
          </p:nvPr>
        </p:nvSpPr>
        <p:spPr/>
        <p:txBody>
          <a:bodyPr/>
          <a:lstStyle/>
          <a:p>
            <a:pPr eaLnBrk="1" hangingPunct="1">
              <a:lnSpc>
                <a:spcPct val="90000"/>
              </a:lnSpc>
              <a:buFont typeface="Wingdings" pitchFamily="2" charset="2"/>
              <a:buNone/>
              <a:defRPr/>
            </a:pPr>
            <a:r>
              <a:rPr lang="ru-RU" sz="2400" smtClean="0"/>
              <a:t>1000 лет назад великий врач  Древнего Востока Авиценна писал:</a:t>
            </a:r>
          </a:p>
          <a:p>
            <a:pPr eaLnBrk="1" hangingPunct="1">
              <a:lnSpc>
                <a:spcPct val="90000"/>
              </a:lnSpc>
              <a:buFont typeface="Wingdings" pitchFamily="2" charset="2"/>
              <a:buNone/>
              <a:defRPr/>
            </a:pPr>
            <a:r>
              <a:rPr lang="ru-RU" sz="2400" smtClean="0"/>
              <a:t>С гимнастикой дружи,</a:t>
            </a:r>
          </a:p>
          <a:p>
            <a:pPr eaLnBrk="1" hangingPunct="1">
              <a:lnSpc>
                <a:spcPct val="90000"/>
              </a:lnSpc>
              <a:buFont typeface="Wingdings" pitchFamily="2" charset="2"/>
              <a:buNone/>
              <a:defRPr/>
            </a:pPr>
            <a:r>
              <a:rPr lang="ru-RU" sz="2400" smtClean="0"/>
              <a:t>Всегда веселым будь,</a:t>
            </a:r>
          </a:p>
          <a:p>
            <a:pPr eaLnBrk="1" hangingPunct="1">
              <a:lnSpc>
                <a:spcPct val="90000"/>
              </a:lnSpc>
              <a:buFont typeface="Wingdings" pitchFamily="2" charset="2"/>
              <a:buNone/>
              <a:defRPr/>
            </a:pPr>
            <a:r>
              <a:rPr lang="ru-RU" sz="2400" smtClean="0"/>
              <a:t>И проживешь 100 лет,</a:t>
            </a:r>
          </a:p>
          <a:p>
            <a:pPr eaLnBrk="1" hangingPunct="1">
              <a:lnSpc>
                <a:spcPct val="90000"/>
              </a:lnSpc>
              <a:buFont typeface="Wingdings" pitchFamily="2" charset="2"/>
              <a:buNone/>
              <a:defRPr/>
            </a:pPr>
            <a:r>
              <a:rPr lang="ru-RU" sz="2400" smtClean="0"/>
              <a:t>А , может быть, и более.</a:t>
            </a:r>
          </a:p>
          <a:p>
            <a:pPr eaLnBrk="1" hangingPunct="1">
              <a:lnSpc>
                <a:spcPct val="90000"/>
              </a:lnSpc>
              <a:buFont typeface="Wingdings" pitchFamily="2" charset="2"/>
              <a:buNone/>
              <a:defRPr/>
            </a:pPr>
            <a:r>
              <a:rPr lang="ru-RU" sz="2400" smtClean="0"/>
              <a:t>Микстуры, порошки –</a:t>
            </a:r>
          </a:p>
          <a:p>
            <a:pPr eaLnBrk="1" hangingPunct="1">
              <a:lnSpc>
                <a:spcPct val="90000"/>
              </a:lnSpc>
              <a:buFont typeface="Wingdings" pitchFamily="2" charset="2"/>
              <a:buNone/>
              <a:defRPr/>
            </a:pPr>
            <a:r>
              <a:rPr lang="ru-RU" sz="2400" smtClean="0"/>
              <a:t>К здоровью ложный путь.</a:t>
            </a:r>
          </a:p>
          <a:p>
            <a:pPr eaLnBrk="1" hangingPunct="1">
              <a:lnSpc>
                <a:spcPct val="90000"/>
              </a:lnSpc>
              <a:buFont typeface="Wingdings" pitchFamily="2" charset="2"/>
              <a:buNone/>
              <a:defRPr/>
            </a:pPr>
            <a:r>
              <a:rPr lang="ru-RU" sz="2400" smtClean="0"/>
              <a:t>Природою лечись – </a:t>
            </a:r>
          </a:p>
          <a:p>
            <a:pPr eaLnBrk="1" hangingPunct="1">
              <a:lnSpc>
                <a:spcPct val="90000"/>
              </a:lnSpc>
              <a:buFont typeface="Wingdings" pitchFamily="2" charset="2"/>
              <a:buNone/>
              <a:defRPr/>
            </a:pPr>
            <a:r>
              <a:rPr lang="ru-RU" sz="2400" smtClean="0"/>
              <a:t>В саду и чистом поле.</a:t>
            </a:r>
          </a:p>
        </p:txBody>
      </p:sp>
      <p:pic>
        <p:nvPicPr>
          <p:cNvPr id="9220" name="Picture 6" descr="J0344946"/>
          <p:cNvPicPr>
            <a:picLocks noGrp="1" noChangeAspect="1" noChangeArrowheads="1"/>
          </p:cNvPicPr>
          <p:nvPr>
            <p:ph sz="half" idx="2"/>
          </p:nvPr>
        </p:nvPicPr>
        <p:blipFill>
          <a:blip r:embed="rId2"/>
          <a:srcRect/>
          <a:stretch>
            <a:fillRect/>
          </a:stretch>
        </p:blipFill>
        <p:spPr>
          <a:xfrm>
            <a:off x="5224463" y="1920875"/>
            <a:ext cx="3044825" cy="4095750"/>
          </a:xfr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4"/>
          <p:cNvSpPr>
            <a:spLocks noGrp="1" noChangeArrowheads="1"/>
          </p:cNvSpPr>
          <p:nvPr>
            <p:ph type="title"/>
          </p:nvPr>
        </p:nvSpPr>
        <p:spPr/>
        <p:txBody>
          <a:bodyPr/>
          <a:lstStyle/>
          <a:p>
            <a:pPr eaLnBrk="1" hangingPunct="1">
              <a:defRPr/>
            </a:pPr>
            <a:r>
              <a:rPr lang="ru-RU" sz="3200" b="1" smtClean="0">
                <a:latin typeface="Comic Sans MS" pitchFamily="66" charset="0"/>
              </a:rPr>
              <a:t>Способов закаливания много</a:t>
            </a:r>
            <a:r>
              <a:rPr lang="ru-RU" sz="2400" b="1" smtClean="0">
                <a:latin typeface="Comic Sans MS" pitchFamily="66" charset="0"/>
              </a:rPr>
              <a:t/>
            </a:r>
            <a:br>
              <a:rPr lang="ru-RU" sz="2400" b="1" smtClean="0">
                <a:latin typeface="Comic Sans MS" pitchFamily="66" charset="0"/>
              </a:rPr>
            </a:br>
            <a:endParaRPr lang="ru-RU" sz="1800" b="1" smtClean="0">
              <a:latin typeface="Comic Sans MS" pitchFamily="66" charset="0"/>
            </a:endParaRPr>
          </a:p>
        </p:txBody>
      </p:sp>
      <p:sp>
        <p:nvSpPr>
          <p:cNvPr id="87047" name="Rectangle 7"/>
          <p:cNvSpPr>
            <a:spLocks noGrp="1" noChangeArrowheads="1"/>
          </p:cNvSpPr>
          <p:nvPr>
            <p:ph type="body" sz="half" idx="3"/>
          </p:nvPr>
        </p:nvSpPr>
        <p:spPr>
          <a:xfrm>
            <a:off x="457200" y="3946525"/>
            <a:ext cx="8229600" cy="2179638"/>
          </a:xfrm>
        </p:spPr>
        <p:txBody>
          <a:bodyPr/>
          <a:lstStyle/>
          <a:p>
            <a:pPr eaLnBrk="1" hangingPunct="1">
              <a:defRPr/>
            </a:pPr>
            <a:r>
              <a:rPr lang="ru-RU" sz="2000" smtClean="0">
                <a:effectLst/>
                <a:latin typeface="Comic Sans MS" pitchFamily="66" charset="0"/>
              </a:rPr>
              <a:t>Очень простой и эффективный способ закаливания – это хождение босиком. Дело в том, что подошвы наших ног – несколько необычный участок кожи нашего тела. Там расположены точки – проекции наших внутренних органов. Нажимая на них, можно снять боль, оказать лечебное воздействие на определенные органы</a:t>
            </a:r>
            <a:r>
              <a:rPr lang="ru-RU" sz="2000" b="1" smtClean="0">
                <a:latin typeface="Comic Sans MS" pitchFamily="66" charset="0"/>
              </a:rPr>
              <a:t/>
            </a:r>
            <a:br>
              <a:rPr lang="ru-RU" sz="2000" b="1" smtClean="0">
                <a:latin typeface="Comic Sans MS" pitchFamily="66" charset="0"/>
              </a:rPr>
            </a:br>
            <a:endParaRPr lang="ru-RU" sz="2000" b="1" smtClean="0">
              <a:latin typeface="Comic Sans MS" pitchFamily="66" charset="0"/>
            </a:endParaRPr>
          </a:p>
        </p:txBody>
      </p:sp>
      <p:pic>
        <p:nvPicPr>
          <p:cNvPr id="10244" name="Picture 9" descr="J0344942"/>
          <p:cNvPicPr>
            <a:picLocks noGrp="1" noChangeAspect="1" noChangeArrowheads="1"/>
          </p:cNvPicPr>
          <p:nvPr>
            <p:ph sz="quarter" idx="2"/>
          </p:nvPr>
        </p:nvPicPr>
        <p:blipFill>
          <a:blip r:embed="rId2"/>
          <a:srcRect/>
          <a:stretch>
            <a:fillRect/>
          </a:stretch>
        </p:blipFill>
        <p:spPr>
          <a:xfrm>
            <a:off x="2339975" y="981075"/>
            <a:ext cx="3816350" cy="2879725"/>
          </a:xfr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ru-RU" sz="2400" b="1" smtClean="0"/>
              <a:t>Немалую роль в сохранении здоровья играет борьба с вредными привычками: курением и алкоголем</a:t>
            </a:r>
          </a:p>
        </p:txBody>
      </p:sp>
      <p:sp>
        <p:nvSpPr>
          <p:cNvPr id="11267" name="Rectangle 3"/>
          <p:cNvSpPr>
            <a:spLocks noGrp="1" noChangeArrowheads="1"/>
          </p:cNvSpPr>
          <p:nvPr>
            <p:ph type="body" sz="half" idx="1"/>
          </p:nvPr>
        </p:nvSpPr>
        <p:spPr/>
        <p:txBody>
          <a:bodyPr/>
          <a:lstStyle/>
          <a:p>
            <a:pPr eaLnBrk="1" hangingPunct="1">
              <a:lnSpc>
                <a:spcPct val="90000"/>
              </a:lnSpc>
              <a:buFont typeface="Wingdings" pitchFamily="2" charset="2"/>
              <a:buNone/>
            </a:pPr>
            <a:r>
              <a:rPr lang="ru-RU" sz="1600" smtClean="0">
                <a:effectLst/>
                <a:latin typeface="Comic Sans MS" pitchFamily="66" charset="0"/>
              </a:rPr>
              <a:t>Есть  такой анекдот. Продавец табака расхваливает на ярмарке свой товар: «Покупайте табак, прекрасный табак! Мой табак не простой, а с секретом. От моего табака стариком не будешь, собака не укусит, вор в дом не залезет.</a:t>
            </a:r>
          </a:p>
          <a:p>
            <a:pPr eaLnBrk="1" hangingPunct="1">
              <a:lnSpc>
                <a:spcPct val="90000"/>
              </a:lnSpc>
              <a:buFont typeface="Wingdings" pitchFamily="2" charset="2"/>
              <a:buNone/>
            </a:pPr>
            <a:r>
              <a:rPr lang="ru-RU" sz="1600" smtClean="0">
                <a:effectLst/>
                <a:latin typeface="Comic Sans MS" pitchFamily="66" charset="0"/>
              </a:rPr>
              <a:t>Один парень купил немного табака и начал расспрашивать продавца:</a:t>
            </a:r>
          </a:p>
          <a:p>
            <a:pPr eaLnBrk="1" hangingPunct="1">
              <a:lnSpc>
                <a:spcPct val="90000"/>
              </a:lnSpc>
              <a:buFont typeface="Wingdings" pitchFamily="2" charset="2"/>
              <a:buNone/>
            </a:pPr>
            <a:r>
              <a:rPr lang="ru-RU" sz="1600" smtClean="0">
                <a:effectLst/>
                <a:latin typeface="Comic Sans MS" pitchFamily="66" charset="0"/>
              </a:rPr>
              <a:t>-А почему стариком не буду?</a:t>
            </a:r>
          </a:p>
          <a:p>
            <a:pPr eaLnBrk="1" hangingPunct="1">
              <a:lnSpc>
                <a:spcPct val="90000"/>
              </a:lnSpc>
              <a:buFont typeface="Wingdings" pitchFamily="2" charset="2"/>
              <a:buNone/>
            </a:pPr>
            <a:r>
              <a:rPr lang="ru-RU" sz="1600" smtClean="0">
                <a:effectLst/>
                <a:latin typeface="Comic Sans MS" pitchFamily="66" charset="0"/>
              </a:rPr>
              <a:t>-А потому что до старости не доживешь.</a:t>
            </a:r>
          </a:p>
          <a:p>
            <a:pPr eaLnBrk="1" hangingPunct="1">
              <a:lnSpc>
                <a:spcPct val="90000"/>
              </a:lnSpc>
              <a:buFontTx/>
              <a:buChar char="-"/>
            </a:pPr>
            <a:r>
              <a:rPr lang="ru-RU" sz="1600" smtClean="0">
                <a:effectLst/>
                <a:latin typeface="Comic Sans MS" pitchFamily="66" charset="0"/>
              </a:rPr>
              <a:t>А почему собака не укусит?</a:t>
            </a:r>
          </a:p>
          <a:p>
            <a:pPr eaLnBrk="1" hangingPunct="1">
              <a:lnSpc>
                <a:spcPct val="90000"/>
              </a:lnSpc>
              <a:buFontTx/>
              <a:buChar char="-"/>
            </a:pPr>
            <a:r>
              <a:rPr lang="ru-RU" sz="1600" smtClean="0">
                <a:effectLst/>
                <a:latin typeface="Comic Sans MS" pitchFamily="66" charset="0"/>
              </a:rPr>
              <a:t>-Так с палкой ведь будешь ходить.</a:t>
            </a:r>
          </a:p>
          <a:p>
            <a:pPr eaLnBrk="1" hangingPunct="1">
              <a:lnSpc>
                <a:spcPct val="90000"/>
              </a:lnSpc>
              <a:buFontTx/>
              <a:buChar char="-"/>
            </a:pPr>
            <a:r>
              <a:rPr lang="ru-RU" sz="1600" smtClean="0">
                <a:effectLst/>
                <a:latin typeface="Comic Sans MS" pitchFamily="66" charset="0"/>
              </a:rPr>
              <a:t>- А почему вор в дом не залезет?</a:t>
            </a:r>
          </a:p>
          <a:p>
            <a:pPr eaLnBrk="1" hangingPunct="1">
              <a:lnSpc>
                <a:spcPct val="90000"/>
              </a:lnSpc>
              <a:buFontTx/>
              <a:buChar char="-"/>
            </a:pPr>
            <a:r>
              <a:rPr lang="ru-RU" sz="1600" smtClean="0">
                <a:effectLst/>
                <a:latin typeface="Comic Sans MS" pitchFamily="66" charset="0"/>
              </a:rPr>
              <a:t>- Потому что всю ночь будешь кашлять.»</a:t>
            </a:r>
          </a:p>
          <a:p>
            <a:pPr eaLnBrk="1" hangingPunct="1">
              <a:lnSpc>
                <a:spcPct val="90000"/>
              </a:lnSpc>
              <a:buFontTx/>
              <a:buNone/>
            </a:pPr>
            <a:r>
              <a:rPr lang="ru-RU" sz="1600" b="1" smtClean="0">
                <a:effectLst/>
                <a:latin typeface="Comic Sans MS" pitchFamily="66" charset="0"/>
              </a:rPr>
              <a:t>Запомните:</a:t>
            </a:r>
          </a:p>
          <a:p>
            <a:pPr eaLnBrk="1" hangingPunct="1">
              <a:lnSpc>
                <a:spcPct val="90000"/>
              </a:lnSpc>
              <a:buFontTx/>
              <a:buNone/>
            </a:pPr>
            <a:r>
              <a:rPr lang="ru-RU" sz="1600" b="1" smtClean="0">
                <a:effectLst/>
                <a:latin typeface="Comic Sans MS" pitchFamily="66" charset="0"/>
              </a:rPr>
              <a:t>Кто курит табак – тот сам себе враг.</a:t>
            </a:r>
          </a:p>
          <a:p>
            <a:pPr eaLnBrk="1" hangingPunct="1">
              <a:lnSpc>
                <a:spcPct val="90000"/>
              </a:lnSpc>
              <a:buFontTx/>
              <a:buNone/>
            </a:pPr>
            <a:r>
              <a:rPr lang="ru-RU" sz="1600" b="1" smtClean="0">
                <a:effectLst/>
                <a:latin typeface="Comic Sans MS" pitchFamily="66" charset="0"/>
              </a:rPr>
              <a:t>Табак уму не товарищ.</a:t>
            </a:r>
          </a:p>
          <a:p>
            <a:pPr eaLnBrk="1" hangingPunct="1">
              <a:lnSpc>
                <a:spcPct val="90000"/>
              </a:lnSpc>
              <a:buFontTx/>
              <a:buNone/>
            </a:pPr>
            <a:r>
              <a:rPr lang="ru-RU" sz="1600" b="1" smtClean="0">
                <a:effectLst/>
                <a:latin typeface="Comic Sans MS" pitchFamily="66" charset="0"/>
              </a:rPr>
              <a:t>Курильщик – сам себе могильщик.</a:t>
            </a:r>
          </a:p>
        </p:txBody>
      </p:sp>
      <p:pic>
        <p:nvPicPr>
          <p:cNvPr id="11268" name="Picture 7" descr="ипмо"/>
          <p:cNvPicPr>
            <a:picLocks noChangeAspect="1" noChangeArrowheads="1"/>
          </p:cNvPicPr>
          <p:nvPr/>
        </p:nvPicPr>
        <p:blipFill>
          <a:blip r:embed="rId2"/>
          <a:srcRect/>
          <a:stretch>
            <a:fillRect/>
          </a:stretch>
        </p:blipFill>
        <p:spPr bwMode="auto">
          <a:xfrm>
            <a:off x="4572000" y="1844675"/>
            <a:ext cx="4319588" cy="37449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Круги">
  <a:themeElements>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Круги">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уги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Круги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Круги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Круги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Круги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Круги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Круги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Круги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485</TotalTime>
  <Words>706</Words>
  <Application>Microsoft PowerPoint</Application>
  <PresentationFormat>Экран (4:3)</PresentationFormat>
  <Paragraphs>58</Paragraphs>
  <Slides>12</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Wingdings</vt:lpstr>
      <vt:lpstr>Times New Roman</vt:lpstr>
      <vt:lpstr>Comic Sans MS</vt:lpstr>
      <vt:lpstr>Круги</vt:lpstr>
      <vt:lpstr>7 апреля</vt:lpstr>
      <vt:lpstr>Слайд 2</vt:lpstr>
      <vt:lpstr>Слайд 3</vt:lpstr>
      <vt:lpstr>Слайд 4</vt:lpstr>
      <vt:lpstr>Важнейшим элементом здорового образа жизни является рациональное питание </vt:lpstr>
      <vt:lpstr>Слайд 6</vt:lpstr>
      <vt:lpstr>Закаливание – одна из форм укрепления здоровья человека.</vt:lpstr>
      <vt:lpstr>Способов закаливания много </vt:lpstr>
      <vt:lpstr>Немалую роль в сохранении здоровья играет борьба с вредными привычками: курением и алкоголем</vt:lpstr>
      <vt:lpstr>Употребление алкоголя – это тоже вредная привычка организма. Недаром говорят: «Потянешься за водкой – будет жизнь короткой»</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Здоровый образ жизни</dc:title>
  <dc:creator>Елена Челышева</dc:creator>
  <cp:lastModifiedBy>user</cp:lastModifiedBy>
  <cp:revision>16</cp:revision>
  <dcterms:created xsi:type="dcterms:W3CDTF">2007-10-13T10:56:35Z</dcterms:created>
  <dcterms:modified xsi:type="dcterms:W3CDTF">2017-09-11T09:09:04Z</dcterms:modified>
</cp:coreProperties>
</file>