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A415-8514-43A9-B10B-D5858F664FD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128B0-168E-49FC-BCBF-130C023E9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A415-8514-43A9-B10B-D5858F664FD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128B0-168E-49FC-BCBF-130C023E9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A415-8514-43A9-B10B-D5858F664FD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128B0-168E-49FC-BCBF-130C023E9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A415-8514-43A9-B10B-D5858F664FD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128B0-168E-49FC-BCBF-130C023E9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A415-8514-43A9-B10B-D5858F664FD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128B0-168E-49FC-BCBF-130C023E9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A415-8514-43A9-B10B-D5858F664FD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128B0-168E-49FC-BCBF-130C023E9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A415-8514-43A9-B10B-D5858F664FD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128B0-168E-49FC-BCBF-130C023E9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A415-8514-43A9-B10B-D5858F664FD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128B0-168E-49FC-BCBF-130C023E9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A415-8514-43A9-B10B-D5858F664FD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128B0-168E-49FC-BCBF-130C023E9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A415-8514-43A9-B10B-D5858F664FD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128B0-168E-49FC-BCBF-130C023E9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A415-8514-43A9-B10B-D5858F664FD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128B0-168E-49FC-BCBF-130C023E9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3A415-8514-43A9-B10B-D5858F664FDA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128B0-168E-49FC-BCBF-130C023E9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1521" y="836712"/>
            <a:ext cx="5184575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Габдулла</a:t>
            </a: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Тукай </a:t>
            </a:r>
            <a:r>
              <a:rPr lang="ru-RU" sz="6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укулары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i (1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640783"/>
            <a:ext cx="1944216" cy="293223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319877" y="6093295"/>
            <a:ext cx="4504246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2015 нче ел</a:t>
            </a:r>
            <a:endParaRPr lang="ru-RU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620688"/>
            <a:ext cx="828092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Бар уем кичен-көндезен сезнең хакта,милләтем;</a:t>
            </a:r>
          </a:p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Саулыгың-минем саулык, авыруың-минем авыруым.</a:t>
            </a:r>
          </a:p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Син каршымда бар нәрсәдән дә изге һәм хөрмәтле;</a:t>
            </a:r>
          </a:p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Дөн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бирсәләр дә, сатмам милләт, милләтемне...</a:t>
            </a:r>
          </a:p>
          <a:p>
            <a:pPr algn="ctr"/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07543848_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55576" y="1556792"/>
            <a:ext cx="763284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Ишеттем мин кичә: берәү җырлый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Чын безнеңчә матур, милли көй;</a:t>
            </a:r>
          </a:p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Башка килә уйлар төрле-төрле,-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Әллә нинди зарлы, моңлы көй.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404664"/>
            <a:ext cx="8964488" cy="51398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Тукай иҗатында белем алуга аңлы караш тәрбияләү:</a:t>
            </a:r>
          </a:p>
          <a:p>
            <a:pPr algn="ctr"/>
            <a:endParaRPr lang="tt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...Бәхетле шул баладыр, кайсы дәрсенә күңел бирсә,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Мөгаллимне олуг</a:t>
            </a:r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ъ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күрсә, белергә кушканны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белсә…</a:t>
            </a:r>
            <a:endParaRPr lang="ru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188640"/>
            <a:ext cx="8424936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...Ах, юләр маэмай! Тырыш яш</a:t>
            </a:r>
            <a:r>
              <a:rPr lang="ru-RU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ләй, зурайгач җайсыз ул;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Картаеп каткач буыннар эш белү уңайсыз ул!...</a:t>
            </a:r>
            <a:endParaRPr lang="ru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i (1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3140968"/>
            <a:ext cx="4151501" cy="331236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7504" y="188640"/>
            <a:ext cx="8856984" cy="53245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Тукай иҗатында хезмәт тәрбиясе:</a:t>
            </a:r>
          </a:p>
          <a:p>
            <a:pPr algn="ctr"/>
            <a:endParaRPr lang="tt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...И сабыйлар! Эшләгез сез, иң мөкаддәс нәрсә эш,</a:t>
            </a:r>
          </a:p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Эш агачы һәрвакытта бик юмарт китрер җимеш... </a:t>
            </a:r>
            <a:endParaRPr lang="ru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0"/>
            <a:ext cx="8712967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Тукай иҗатында әхлак тәрбиясе:</a:t>
            </a:r>
          </a:p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...Мин дә шуннан бирле андый эшкә кыймый башладым,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“Йә иясе юк!”-дип, әйберләргә тими башладым...</a:t>
            </a:r>
            <a:endParaRPr lang="ru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i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4293096"/>
            <a:ext cx="3240360" cy="243027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692696"/>
            <a:ext cx="8568951" cy="46474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Тукай </a:t>
            </a:r>
            <a:r>
              <a:rPr lang="tt-RU" sz="48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иҗатында толерантлык</a:t>
            </a:r>
            <a:r>
              <a:rPr lang="tt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</a:p>
          <a:p>
            <a:pPr algn="ctr"/>
            <a:endParaRPr lang="tt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...Рус белән тормыш кичердек сайрашып,</a:t>
            </a:r>
          </a:p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Тел, лөгат</a:t>
            </a:r>
            <a:r>
              <a:rPr lang="ru-RU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,гадәт вә әхлак алмашып...</a:t>
            </a:r>
            <a:endParaRPr lang="ru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7504" y="0"/>
            <a:ext cx="8712968" cy="53285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Тукай иҗатында экологик тәрбия:</a:t>
            </a:r>
          </a:p>
          <a:p>
            <a:pPr algn="ctr"/>
            <a:r>
              <a:rPr lang="tt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...Тик гомрем бик кыска:</a:t>
            </a:r>
          </a:p>
          <a:p>
            <a:pPr algn="ctr"/>
            <a:r>
              <a:rPr lang="tt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Бары бер көн генә-</a:t>
            </a:r>
          </a:p>
          <a:p>
            <a:pPr algn="ctr"/>
            <a:r>
              <a:rPr lang="tt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Бул яхшы, рәнҗетмә</a:t>
            </a:r>
          </a:p>
          <a:p>
            <a:pPr algn="ctr"/>
            <a:r>
              <a:rPr lang="tt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Һәм тимә син миңа!...</a:t>
            </a:r>
            <a:endParaRPr lang="ru-RU" sz="4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4293096"/>
            <a:ext cx="3217540" cy="2413155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1052736"/>
            <a:ext cx="8424936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...Килде дә бер явыз Аучы Эт белән,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Атты үлтерде аны мылтык белән.</a:t>
            </a:r>
          </a:p>
          <a:p>
            <a:pPr algn="ctr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Шул вакыттан бирле аш булмый ашым,</a:t>
            </a:r>
          </a:p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Моңланам ялгыз башым, аг</a:t>
            </a:r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ъ</a:t>
            </a:r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зам яшем...</a:t>
            </a:r>
            <a:endParaRPr lang="ru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 descr="i (1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620688"/>
            <a:ext cx="1944216" cy="295232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513" y="260648"/>
            <a:ext cx="52565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88640"/>
            <a:ext cx="5544616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Габдулла Тукай- талантлы шагыйр</a:t>
            </a:r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тәрҗемәче, мөгаллим, дәреслекләр авторы,фол</a:t>
            </a:r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клорчы, тәнкыйт</a:t>
            </a:r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че, сатира һәм юмор остасы,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</a:t>
            </a:r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урналист.</a:t>
            </a:r>
            <a:endParaRPr lang="ru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83568" y="0"/>
            <a:ext cx="7632848" cy="91101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Татарстан </a:t>
            </a:r>
            <a:r>
              <a:rPr lang="ru-RU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Республикасы</a:t>
            </a:r>
            <a:endParaRPr lang="ru-RU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Биектау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районы</a:t>
            </a:r>
          </a:p>
          <a:p>
            <a:pPr algn="ctr"/>
            <a:r>
              <a:rPr lang="ru-RU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Айбаш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гомуми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урта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белем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бир</a:t>
            </a:r>
            <a:r>
              <a:rPr lang="tt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ү мәктәбе</a:t>
            </a:r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tt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Габдулла </a:t>
            </a:r>
            <a:r>
              <a:rPr lang="tt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Тукай иҗаты һәм </a:t>
            </a:r>
            <a:r>
              <a:rPr lang="tt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милли </a:t>
            </a:r>
            <a:r>
              <a:rPr lang="tt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tt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тәрбия </a:t>
            </a:r>
            <a:endParaRPr lang="en-US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en-US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tt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tt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Фәнни эшне башкаручы:</a:t>
            </a:r>
          </a:p>
          <a:p>
            <a:pPr algn="ctr"/>
            <a:r>
              <a:rPr lang="tt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 нче сыйныф укучысы Валиева Лейсан</a:t>
            </a:r>
          </a:p>
          <a:p>
            <a:pPr algn="ctr"/>
            <a:endParaRPr lang="tt-RU" sz="1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tt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95536" y="116632"/>
            <a:ext cx="799288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Мәктәптә Тукай көннәре.</a:t>
            </a:r>
            <a:endParaRPr lang="ru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P10402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908720"/>
            <a:ext cx="3707904" cy="278092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11960" y="1412776"/>
            <a:ext cx="439248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“Асрарга бала бирәм, кем ала</a:t>
            </a:r>
            <a:r>
              <a:rPr lang="en-US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!”</a:t>
            </a:r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P104027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3429000"/>
            <a:ext cx="4416491" cy="331236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1521" y="4149080"/>
            <a:ext cx="4032448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“Җә, атасы бирик инде; кеше баласы безгә булмас...”</a:t>
            </a:r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P10402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32656"/>
            <a:ext cx="3707904" cy="278092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067944" y="260648"/>
            <a:ext cx="482453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...Үпкәлиләр чәчкәләрне төрле төсле күбәләкләр килеп, киткән булып, тагын да шунда чүгәләп...</a:t>
            </a:r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P104028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3429000"/>
            <a:ext cx="4307971" cy="323097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1521" y="3573015"/>
            <a:ext cx="410445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Мәдрәсәдә бар иде бер таз малай,-</a:t>
            </a:r>
          </a:p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Бик шаян, шуклык белән мөмтаз малай...</a:t>
            </a:r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P10402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88640"/>
            <a:ext cx="4211960" cy="315897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16016" y="620688"/>
            <a:ext cx="4104455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Тукай Казанда,  “Йолдыз” газетасы редак</a:t>
            </a:r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циясендә.</a:t>
            </a:r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P104028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3429000"/>
            <a:ext cx="4283968" cy="321297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23529" y="4221087"/>
            <a:ext cx="417646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Кузгатмакчы булсаң халык куңелләрен...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827584" y="0"/>
            <a:ext cx="7632848" cy="7478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Тукайга</a:t>
            </a:r>
          </a:p>
          <a:p>
            <a:pPr algn="ctr"/>
            <a:r>
              <a:rPr lang="tt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Илдә туган ил улы син, илдә яндың нур булып,</a:t>
            </a:r>
          </a:p>
          <a:p>
            <a:pPr algn="ctr"/>
            <a:r>
              <a:rPr lang="tt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Ил кугендә яз идең син, илдә калдың җыр булып.</a:t>
            </a:r>
          </a:p>
          <a:p>
            <a:pPr algn="ctr"/>
            <a:r>
              <a:rPr lang="tt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Илне яклап яуга чыктың, ил иңендә изге син,-</a:t>
            </a:r>
          </a:p>
          <a:p>
            <a:pPr algn="ctr"/>
            <a:r>
              <a:rPr lang="tt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Җанлы иттең, аңлы иттең,</a:t>
            </a:r>
          </a:p>
          <a:p>
            <a:pPr algn="ctr"/>
            <a:r>
              <a:rPr lang="tt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tt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анлы иттең безне син.</a:t>
            </a:r>
          </a:p>
          <a:p>
            <a:pPr algn="ctr"/>
            <a:endParaRPr lang="tt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tt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Гамил Афзал</a:t>
            </a:r>
            <a:endParaRPr lang="tt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tt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188640"/>
            <a:ext cx="7992887" cy="72943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Файдаланылган әдәбият:</a:t>
            </a:r>
          </a:p>
          <a:p>
            <a:r>
              <a:rPr lang="tt-RU" sz="2800" dirty="0" smtClean="0"/>
              <a:t>Тукай Г.Сайланма әсәрләр. Ике томда. Т.1.– Казан: Татар. китап нәшр., 2006.</a:t>
            </a:r>
            <a:endParaRPr lang="ru-RU" sz="2800" dirty="0" smtClean="0"/>
          </a:p>
          <a:p>
            <a:r>
              <a:rPr lang="tt-RU" sz="2800" dirty="0" smtClean="0"/>
              <a:t>Тукай Г.Сайланма әсәрләр. Ике томда. Т.2.– Казан: Татар. китап нәшр., 2006.</a:t>
            </a:r>
          </a:p>
          <a:p>
            <a:r>
              <a:rPr lang="tt-RU" sz="2800" dirty="0" smtClean="0"/>
              <a:t>Алиева Ә. Тукай гомеренең бер елы. – Казан утлары. – 1996. – №4. </a:t>
            </a:r>
            <a:endParaRPr lang="ru-RU" sz="2800" dirty="0" smtClean="0"/>
          </a:p>
          <a:p>
            <a:r>
              <a:rPr lang="tt-RU" sz="2800" dirty="0" smtClean="0"/>
              <a:t>Гали Рәхим: тарихи – документаль, әдәби һәм биографик җыентык/ төз. Раиф Мәрданов, Ирек Һәдиев.- Казан: Җыен,2008.- 480б.</a:t>
            </a:r>
            <a:endParaRPr lang="ru-RU" sz="2800" dirty="0" smtClean="0"/>
          </a:p>
          <a:p>
            <a:r>
              <a:rPr lang="tt-RU" sz="2800" dirty="0" smtClean="0"/>
              <a:t>Тукай һәм 20 нче гасыр мәдәнияте.-Казан-1997.-293б.</a:t>
            </a:r>
          </a:p>
          <a:p>
            <a:endParaRPr lang="tt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tt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1124744"/>
            <a:ext cx="8208912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Игътибарыгыз</a:t>
            </a:r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tt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өчен рәхмәт!</a:t>
            </a:r>
            <a:endParaRPr lang="ru-RU" sz="6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979712" y="1412776"/>
            <a:ext cx="5040560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Эшемнең максаты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</a:p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</a:t>
            </a:r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агыйребез Габдулла Тукай иҗатында балалар әдәбиятының тоткан урынын билгеләү,шигыр</a:t>
            </a:r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ьләрендә тәрбия</a:t>
            </a:r>
            <a:r>
              <a:rPr lang="en-US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мәс</a:t>
            </a:r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әләләренең чагылышын өйрәнү. </a:t>
            </a:r>
          </a:p>
          <a:p>
            <a:pPr algn="ctr"/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899592" y="260648"/>
            <a:ext cx="6840760" cy="70480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Тукай абый</a:t>
            </a:r>
          </a:p>
          <a:p>
            <a:pPr algn="ctr"/>
            <a:endParaRPr lang="tt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Апрел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җитсә исемеңне</a:t>
            </a:r>
          </a:p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Җырына куша тургай</a:t>
            </a:r>
          </a:p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Милләтемнең кояшы син</a:t>
            </a:r>
          </a:p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моңлы, нурлы Тукай.</a:t>
            </a:r>
          </a:p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Тылсымлы шигыр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ләреңне</a:t>
            </a:r>
          </a:p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Укыйбыз кабат-кабат,</a:t>
            </a:r>
          </a:p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Балачак хыялларына</a:t>
            </a:r>
          </a:p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Бирәләр алар канат.</a:t>
            </a:r>
          </a:p>
          <a:p>
            <a:pPr algn="ctr"/>
            <a:endParaRPr lang="tt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Зәкия Туфайлова</a:t>
            </a:r>
          </a:p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</a:t>
            </a:r>
          </a:p>
          <a:p>
            <a:pPr algn="ctr"/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0007-007-Gabdulla-Tuka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32656"/>
            <a:ext cx="2045196" cy="2366820"/>
          </a:xfrm>
          <a:prstGeom prst="rect">
            <a:avLst/>
          </a:prstGeom>
        </p:spPr>
      </p:pic>
      <p:pic>
        <p:nvPicPr>
          <p:cNvPr id="6" name="Рисунок 5" descr="738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404664"/>
            <a:ext cx="1734320" cy="2304256"/>
          </a:xfrm>
          <a:prstGeom prst="rect">
            <a:avLst/>
          </a:prstGeom>
        </p:spPr>
      </p:pic>
      <p:pic>
        <p:nvPicPr>
          <p:cNvPr id="7" name="Рисунок 6" descr="3709_oblogk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332656"/>
            <a:ext cx="1872208" cy="2475648"/>
          </a:xfrm>
          <a:prstGeom prst="rect">
            <a:avLst/>
          </a:prstGeom>
        </p:spPr>
      </p:pic>
      <p:pic>
        <p:nvPicPr>
          <p:cNvPr id="8" name="Рисунок 7" descr="4841_oblogk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404664"/>
            <a:ext cx="2016224" cy="2419469"/>
          </a:xfrm>
          <a:prstGeom prst="rect">
            <a:avLst/>
          </a:prstGeom>
        </p:spPr>
      </p:pic>
      <p:pic>
        <p:nvPicPr>
          <p:cNvPr id="9" name="Рисунок 8" descr="4953_oblogk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3528" y="2996952"/>
            <a:ext cx="2084636" cy="2883646"/>
          </a:xfrm>
          <a:prstGeom prst="rect">
            <a:avLst/>
          </a:prstGeom>
        </p:spPr>
      </p:pic>
      <p:pic>
        <p:nvPicPr>
          <p:cNvPr id="10" name="Рисунок 9" descr="5000_oblogk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627784" y="3140968"/>
            <a:ext cx="2086432" cy="2736304"/>
          </a:xfrm>
          <a:prstGeom prst="rect">
            <a:avLst/>
          </a:prstGeom>
        </p:spPr>
      </p:pic>
      <p:pic>
        <p:nvPicPr>
          <p:cNvPr id="11" name="Рисунок 10" descr="1311530921_knigi5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220072" y="3212976"/>
            <a:ext cx="2049458" cy="266429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424936" cy="45858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tt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Габдулла Тукайның педагогик хезмәтләре:</a:t>
            </a:r>
          </a:p>
          <a:p>
            <a:endParaRPr lang="tt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514350" indent="-514350">
              <a:buAutoNum type="arabicPeriod"/>
            </a:pPr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“Хиссияте миллия” (1906)</a:t>
            </a:r>
          </a:p>
          <a:p>
            <a:pPr marL="514350" indent="-514350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“Ана мәктүбләре” (1907)</a:t>
            </a:r>
          </a:p>
          <a:p>
            <a:pPr marL="514350" indent="-514350"/>
            <a:r>
              <a:rPr lang="tt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“Халык әдәбияты” </a:t>
            </a:r>
          </a:p>
          <a:p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9667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712968" cy="68634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Габдулла Тукай төзегән дәреслек һәм хрестоматияләр:</a:t>
            </a:r>
          </a:p>
          <a:p>
            <a:endParaRPr lang="tt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514350" indent="-514350">
              <a:buAutoNum type="arabicPeriod"/>
            </a:pPr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“Яңа кыйраәт” (1909)</a:t>
            </a:r>
          </a:p>
          <a:p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“Мәктәптә милли әдәбият дәресләре” (1910)</a:t>
            </a:r>
          </a:p>
          <a:p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“Юаныч” (1908)</a:t>
            </a:r>
          </a:p>
          <a:p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 “Энҗе бөртекләре” (1909)</a:t>
            </a:r>
          </a:p>
          <a:p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 “Балалар куңеле” (1910) </a:t>
            </a:r>
          </a:p>
          <a:p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6. “Куңелле сәхифәләр” (1910)</a:t>
            </a:r>
          </a:p>
          <a:p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7. “Куңел җимешләре” (1911)</a:t>
            </a:r>
          </a:p>
          <a:p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8. “Җан азыклары” (1912)</a:t>
            </a:r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1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899592" y="1412776"/>
            <a:ext cx="7560840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туган тел,и матур тел,</a:t>
            </a:r>
          </a:p>
          <a:p>
            <a:pPr algn="ctr"/>
            <a:r>
              <a:rPr lang="tt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Әткәм,әнкәмнең теле!</a:t>
            </a:r>
          </a:p>
          <a:p>
            <a:pPr algn="ctr"/>
            <a:r>
              <a:rPr lang="tt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tt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өн</a:t>
            </a:r>
            <a:r>
              <a:rPr lang="ru-RU" sz="4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  <a:r>
              <a:rPr lang="tt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яда күп нәрсә белдем</a:t>
            </a:r>
          </a:p>
          <a:p>
            <a:pPr algn="ctr"/>
            <a:r>
              <a:rPr lang="tt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Син туган тел аркылы.</a:t>
            </a:r>
            <a:endParaRPr lang="ru-RU" sz="4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7504" y="0"/>
            <a:ext cx="885698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Тукай иҗатында патриотик тәрбия:</a:t>
            </a:r>
            <a:endParaRPr lang="ru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i (1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18898" y="620688"/>
            <a:ext cx="3806374" cy="259228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1521" y="836713"/>
            <a:ext cx="511256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...Авылыбызның ямен, суы тәмен беләм,</a:t>
            </a:r>
          </a:p>
          <a:p>
            <a:pPr algn="ctr"/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Шуңа күрә сөям җаным-тәнем белән...</a:t>
            </a:r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i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573016"/>
            <a:ext cx="3688250" cy="280831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067944" y="3717032"/>
            <a:ext cx="48245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3573015"/>
            <a:ext cx="4752527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...Ул авылның-һич онытмыйм,-һәр ягы урман иде,</a:t>
            </a:r>
          </a:p>
          <a:p>
            <a:pPr algn="ctr"/>
            <a:r>
              <a:rPr lang="tt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 болын, яшел үләннәр хәтфәдән юрган иде...</a:t>
            </a:r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10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727</Words>
  <Application>Microsoft Office PowerPoint</Application>
  <PresentationFormat>Экран (4:3)</PresentationFormat>
  <Paragraphs>118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Гульнур</cp:lastModifiedBy>
  <cp:revision>19</cp:revision>
  <dcterms:created xsi:type="dcterms:W3CDTF">2015-04-24T15:53:32Z</dcterms:created>
  <dcterms:modified xsi:type="dcterms:W3CDTF">2017-09-12T13:13:01Z</dcterms:modified>
</cp:coreProperties>
</file>