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2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59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104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2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31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05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5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2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35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D0A7A-39B0-4468-B894-32AF27F052F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665E-D57B-439D-B6B9-753677E2E6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2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FB1D89-66CA-4C08-BE51-07C8B5AEA2DD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13B0AA8-62A7-413F-8163-52A3054C7C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8305800" cy="2583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«Содержание психолого-педагогической работы с детьми по ФГОС ДО в рамках образовательных областей»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Станиславская К.С.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как особое </a:t>
            </a:r>
            <a:r>
              <a:rPr lang="ru-RU" smtClean="0"/>
              <a:t>пространство развития </a:t>
            </a:r>
            <a:r>
              <a:rPr lang="ru-RU" dirty="0" smtClean="0"/>
              <a:t>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898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</a:rPr>
              <a:t/>
            </a:r>
            <a:br>
              <a:rPr lang="ru-RU" sz="3200" dirty="0">
                <a:solidFill>
                  <a:srgbClr val="000000"/>
                </a:solidFill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СЮЖЕТНО - РОЛЕВОЙ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endParaRPr lang="ru-RU" sz="1600" dirty="0">
              <a:latin typeface="Calibri"/>
            </a:endParaRPr>
          </a:p>
          <a:p>
            <a:r>
              <a:rPr lang="ru-RU" sz="3200" b="1" dirty="0">
                <a:latin typeface="Calibri"/>
              </a:rPr>
              <a:t>Сюжет игры </a:t>
            </a:r>
            <a:r>
              <a:rPr lang="ru-RU" sz="2800" dirty="0">
                <a:latin typeface="Calibri"/>
              </a:rPr>
              <a:t>Сфера действительности, которая воспроизводится детьми, отражение определённых действий, событий из жизни и деятельности окружающих </a:t>
            </a:r>
          </a:p>
          <a:p>
            <a:r>
              <a:rPr lang="ru-RU" sz="3200" dirty="0"/>
              <a:t></a:t>
            </a:r>
            <a:r>
              <a:rPr lang="ru-RU" sz="3200" b="1" dirty="0">
                <a:latin typeface="Calibri"/>
              </a:rPr>
              <a:t>Содержание игры </a:t>
            </a:r>
            <a:r>
              <a:rPr lang="ru-RU" sz="3200" dirty="0">
                <a:latin typeface="Calibri"/>
              </a:rPr>
              <a:t>Т</a:t>
            </a:r>
            <a:r>
              <a:rPr lang="ru-RU" sz="2800" dirty="0">
                <a:latin typeface="Calibri"/>
              </a:rPr>
              <a:t>о, что воспроизводится ребёнком в качестве центрального и характерного момента деятельности и отношений между взрослыми в их бытовой, трудовой и общественной деятельности </a:t>
            </a:r>
          </a:p>
          <a:p>
            <a:r>
              <a:rPr lang="ru-RU" sz="3200" dirty="0"/>
              <a:t></a:t>
            </a:r>
            <a:r>
              <a:rPr lang="ru-RU" sz="3200" b="1" dirty="0">
                <a:latin typeface="Calibri"/>
              </a:rPr>
              <a:t>Роль </a:t>
            </a:r>
            <a:r>
              <a:rPr lang="ru-RU" sz="3200" dirty="0">
                <a:latin typeface="Calibri"/>
              </a:rPr>
              <a:t>И</a:t>
            </a:r>
            <a:r>
              <a:rPr lang="ru-RU" sz="2800" dirty="0">
                <a:latin typeface="Calibri"/>
              </a:rPr>
              <a:t>гровая позиция, в которой ребёнок отождествляет себя с каким-либо персонажем сюжета и действует в соответствии с представлениями о данном персонаже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233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Сюжетная самодеятельная игра как деятельность предъявляет к ребенку ряд требований, способствующих формированию психических новообразований: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 способствует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символической функции мышления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воображаемой ситуации способствует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плана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endParaRPr lang="ru-RU" sz="1600" dirty="0">
              <a:latin typeface="Calibri"/>
            </a:endParaRPr>
          </a:p>
          <a:p>
            <a:r>
              <a:rPr lang="ru-RU" sz="2400" dirty="0">
                <a:latin typeface="Calibri"/>
              </a:rPr>
              <a:t>Игра направлена на воспроизведение </a:t>
            </a:r>
            <a:r>
              <a:rPr lang="ru-RU" sz="2400" b="1" dirty="0">
                <a:latin typeface="Calibri"/>
              </a:rPr>
              <a:t>человеческих взаимоотношений, </a:t>
            </a:r>
            <a:r>
              <a:rPr lang="ru-RU" sz="2400" dirty="0">
                <a:latin typeface="Calibri"/>
              </a:rPr>
              <a:t>следовательно, она способствует формированию </a:t>
            </a:r>
            <a:r>
              <a:rPr lang="ru-RU" sz="2400" dirty="0" smtClean="0">
                <a:latin typeface="Calibri"/>
              </a:rPr>
              <a:t>у </a:t>
            </a:r>
            <a:r>
              <a:rPr lang="ru-RU" sz="2400" dirty="0">
                <a:latin typeface="Calibri"/>
              </a:rPr>
              <a:t>ребенка </a:t>
            </a:r>
            <a:r>
              <a:rPr lang="ru-RU" sz="2400" b="1" dirty="0">
                <a:latin typeface="Calibri"/>
              </a:rPr>
              <a:t>способности определенным образом в них ориентироваться </a:t>
            </a:r>
            <a:endParaRPr lang="ru-RU" sz="2400" b="1" dirty="0" smtClean="0">
              <a:latin typeface="Calibri"/>
            </a:endParaRPr>
          </a:p>
          <a:p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endParaRPr lang="ru-RU" sz="1600" dirty="0">
              <a:latin typeface="Calibri"/>
            </a:endParaRPr>
          </a:p>
          <a:p>
            <a:r>
              <a:rPr lang="ru-RU" sz="2400" dirty="0">
                <a:latin typeface="Calibri"/>
              </a:rPr>
              <a:t>Необходимость согласовывать игровые действия способствует </a:t>
            </a:r>
            <a:r>
              <a:rPr lang="ru-RU" sz="2400" b="1" dirty="0">
                <a:latin typeface="Calibri"/>
              </a:rPr>
              <a:t>формированию </a:t>
            </a:r>
            <a:r>
              <a:rPr lang="ru-RU" sz="2400" b="1" dirty="0" smtClean="0">
                <a:latin typeface="Calibri"/>
              </a:rPr>
              <a:t>реальных </a:t>
            </a:r>
            <a:r>
              <a:rPr lang="ru-RU" sz="2400" b="1" dirty="0">
                <a:latin typeface="Calibri"/>
              </a:rPr>
              <a:t>взаимоотношений </a:t>
            </a:r>
            <a:r>
              <a:rPr lang="ru-RU" sz="2400" b="1" dirty="0" smtClean="0">
                <a:latin typeface="Calibri"/>
              </a:rPr>
              <a:t>между играющими </a:t>
            </a:r>
            <a:r>
              <a:rPr lang="ru-RU" sz="2400" b="1" dirty="0">
                <a:latin typeface="Calibri"/>
              </a:rPr>
              <a:t>детьми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179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marL="274320" lvl="0" indent="-274320" algn="ctr">
              <a:spcBef>
                <a:spcPct val="20000"/>
              </a:spcBef>
            </a:pP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7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руководства сюжетно-ролевой игрой Н.Я. Михайленко и Н.А Коротковой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принцип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дети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овладели игровыми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умениям,воспитатель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играть вместе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принцип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 возрастном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игра развертывается особым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так,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детьми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открывался»и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усваивался новый, более сложный способ построения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возрастном этапе при формировании игровых умений необходимо ориентировать детей как на осуществление игрового действия, так и на пояснение его смысла партнерам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895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метод руководства игрой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Е.В. Зворыгиной, С.Л.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Новоселовой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dirty="0">
              <a:solidFill>
                <a:srgbClr val="000000"/>
              </a:solidFill>
              <a:latin typeface="Calibri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знаниями и опытом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Передача игровой культуры ребенку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(обучающие игры, досуговые игры,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Развивающая предметно-игровая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Активизация проблемного общения взрослого с детьми </a:t>
            </a:r>
          </a:p>
        </p:txBody>
      </p:sp>
    </p:spTree>
    <p:extLst>
      <p:ext uri="{BB962C8B-B14F-4D97-AF65-F5344CB8AC3E}">
        <p14:creationId xmlns:p14="http://schemas.microsoft.com/office/powerpoint/2010/main" val="3691080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0000"/>
                </a:solidFill>
              </a:rPr>
              <a:t/>
            </a:r>
            <a:br>
              <a:rPr lang="ru-RU" sz="2000" dirty="0">
                <a:solidFill>
                  <a:srgbClr val="000000"/>
                </a:solidFill>
              </a:rPr>
            </a:br>
            <a:r>
              <a:rPr lang="ru-RU" sz="5400" b="1" dirty="0"/>
              <a:t>Творческое конструирование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1400" dirty="0">
              <a:solidFill>
                <a:srgbClr val="000000"/>
              </a:solidFill>
              <a:latin typeface="Calibri"/>
            </a:endParaRPr>
          </a:p>
          <a:p>
            <a:pPr marL="0" indent="0">
              <a:buNone/>
            </a:pPr>
            <a:r>
              <a:rPr lang="ru-RU" sz="2800" b="1" dirty="0">
                <a:latin typeface="Calibri"/>
              </a:rPr>
              <a:t>Виды творческого детского конструирования </a:t>
            </a:r>
            <a:endParaRPr lang="ru-RU" sz="1800" dirty="0">
              <a:latin typeface="Calibri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природного материала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бумаги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бросового материала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pPr marL="0" indent="0">
              <a:buNone/>
            </a:pPr>
            <a:r>
              <a:rPr lang="ru-RU" sz="3200" b="1" dirty="0">
                <a:latin typeface="Calibri"/>
              </a:rPr>
              <a:t>Формы организации обучения конструированию </a:t>
            </a:r>
            <a:endParaRPr lang="ru-RU" sz="3200" dirty="0">
              <a:latin typeface="Calibri"/>
            </a:endParaRPr>
          </a:p>
          <a:p>
            <a:endParaRPr lang="ru-RU" sz="3200" dirty="0">
              <a:latin typeface="Calibri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условиям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замыслу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теме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образцу </a:t>
            </a:r>
          </a:p>
        </p:txBody>
      </p:sp>
    </p:spTree>
    <p:extLst>
      <p:ext uri="{BB962C8B-B14F-4D97-AF65-F5344CB8AC3E}">
        <p14:creationId xmlns:p14="http://schemas.microsoft.com/office/powerpoint/2010/main" val="339905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 algn="ctr">
              <a:spcBef>
                <a:spcPct val="20000"/>
              </a:spcBef>
            </a:pPr>
            <a:r>
              <a:rPr lang="ru-RU" sz="3300" b="1" dirty="0">
                <a:solidFill>
                  <a:prstClr val="black"/>
                </a:solidFill>
                <a:ea typeface="+mn-ea"/>
                <a:cs typeface="+mn-cs"/>
              </a:rPr>
              <a:t>Взаимосвязь конструирования и игры </a:t>
            </a:r>
            <a:r>
              <a:rPr lang="ru-RU" sz="33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3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sz="2800" b="1" dirty="0" smtClean="0">
                <a:latin typeface="Calibri"/>
              </a:rPr>
              <a:t>Ранний </a:t>
            </a:r>
            <a:r>
              <a:rPr lang="ru-RU" sz="2800" b="1" dirty="0">
                <a:latin typeface="Calibri"/>
              </a:rPr>
              <a:t>возраст: </a:t>
            </a:r>
            <a:r>
              <a:rPr lang="ru-RU" sz="2800" dirty="0">
                <a:latin typeface="Calibri"/>
              </a:rPr>
              <a:t>конструирование слито с игрой </a:t>
            </a:r>
          </a:p>
          <a:p>
            <a:pPr algn="just"/>
            <a:r>
              <a:rPr lang="ru-RU" sz="2800" b="1" dirty="0">
                <a:latin typeface="Calibri"/>
              </a:rPr>
              <a:t>Младший дошкольный возраст: </a:t>
            </a:r>
            <a:r>
              <a:rPr lang="ru-RU" sz="2800" dirty="0">
                <a:latin typeface="Calibri"/>
              </a:rPr>
              <a:t>игра становится побудителем к конструированию, которое начинает приобретать для детей самостоятельное значение </a:t>
            </a:r>
          </a:p>
          <a:p>
            <a:pPr algn="just"/>
            <a:r>
              <a:rPr lang="ru-RU" sz="2800" b="1" dirty="0">
                <a:latin typeface="Calibri"/>
              </a:rPr>
              <a:t>Старший дошкольный возраст: </a:t>
            </a:r>
            <a:r>
              <a:rPr lang="ru-RU" sz="2800" dirty="0">
                <a:latin typeface="Calibri"/>
              </a:rPr>
              <a:t>сформированная способность к полноценному конструированию стимулирует развитие сюжетной линии игры и само приобретает сюжетный характер, когда создается несколько конструкций, объединенных общим сюжетом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998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условий для развития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свободной игровой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целью развития игровой деятельности педагоги должны уметь: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в течение дня условия для свободной игры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определять игровые ситуации, в которых детям нужна косвенная помощь;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наблюдать за играющими детьми и понимать, какие именно события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дня отражаются в игре;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отличать детей с развитой игровой деятельностью от тех, у кого игра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развита слабо;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косвенно руководить игрой, если игра носит стереотипный характер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(например, предлагать новые идеи или способы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реализации детских идей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педагоги должны знать детскую субкультуру: наиболее типичные роли и игры детей, понимать их значимость.</a:t>
            </a:r>
          </a:p>
          <a:p>
            <a:pPr algn="just"/>
            <a:r>
              <a:rPr lang="ru-RU" dirty="0" smtClean="0"/>
              <a:t>Воспитатели должны устанавливать взаимосвязь между игрой и другими видами деятельности. Спонтанная игра является не столько средством для организации обучения, сколько самоценной деятельностью детей.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Особенности организации предметно-пространственной среды для развития игровой деятельности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Игровая среда должна стимулировать детскую активность и постоянно обновляться в соответствии с текущими интересами и инициативой детей. Игровое оборудование должно быть разнообразным и легко трансформируемым. Дети должны иметь возможность участвовать в создании и обновлении игровой среды. Возможность внести свой вклад в ее усовершенствование должны иметь и родители.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+mn-cs"/>
              </a:rPr>
              <a:t>Жизнь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+mn-cs"/>
              </a:rPr>
              <a:t>ребенка через ворота детской игры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«Центральная 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</a:rPr>
              <a:t>психодидактическая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технология стандарта – это развивающее взаимодействие ребенка со взрослыми и со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сверстниками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, а не только одностороннее воздействие на ребенка. Разработанный Стандарт не допускает переноса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учебно-дисциплинарной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модели образования на жизнь ребенка дошкольного возраста. Дошкольный ребенок – человек играющий, поэтому </a:t>
            </a:r>
            <a:b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 Стандарте закреплено, что обучение входит в жизнь ребенка через ворота детской игры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2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. Г. </a:t>
            </a:r>
            <a:r>
              <a:rPr lang="ru-RU" sz="21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Асмолов,академик</a:t>
            </a:r>
            <a:r>
              <a:rPr lang="ru-RU" sz="2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Российской академии образования, директор Федерального института развития образования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72292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</a:rPr>
              <a:t/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b="1" dirty="0"/>
              <a:t>КЛАССИФИКАЦИЯ ИГР ДЕТЕЙ ДОШКОЛЬНОГО ВОЗРАСТА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(</a:t>
            </a:r>
            <a:r>
              <a:rPr lang="ru-RU" sz="2400" dirty="0"/>
              <a:t>по Е.В. Зворыгиной и С.Л. </a:t>
            </a:r>
            <a:r>
              <a:rPr lang="ru-RU" sz="2400" dirty="0" err="1"/>
              <a:t>Новоселовой</a:t>
            </a:r>
            <a:r>
              <a:rPr lang="ru-RU" sz="24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Игры, возникающие </a:t>
            </a:r>
            <a:r>
              <a:rPr lang="ru-RU" sz="2800" b="1" dirty="0" smtClean="0">
                <a:latin typeface="Calibri"/>
              </a:rPr>
              <a:t>по </a:t>
            </a:r>
            <a:r>
              <a:rPr lang="ru-RU" sz="2800" b="1" dirty="0">
                <a:latin typeface="Calibri"/>
              </a:rPr>
              <a:t>инициативе </a:t>
            </a:r>
            <a:r>
              <a:rPr lang="ru-RU" sz="2800" b="1" dirty="0" smtClean="0">
                <a:latin typeface="Calibri"/>
              </a:rPr>
              <a:t>детей</a:t>
            </a:r>
          </a:p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pPr marL="0" indent="0">
              <a:buNone/>
            </a:pPr>
            <a:r>
              <a:rPr lang="ru-RU" sz="2800" b="1" dirty="0">
                <a:latin typeface="Calibri"/>
              </a:rPr>
              <a:t>Игры-экспериментирования </a:t>
            </a:r>
            <a:endParaRPr lang="ru-RU" sz="2800" dirty="0">
              <a:latin typeface="Calibri"/>
            </a:endParaRP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Игры с природными объектами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Игры с игрушками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Игры с животными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24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04617B"/>
                </a:solidFill>
              </a:rPr>
              <a:t>КЛАССИФИКАЦИЯ ИГР ДЕТЕЙ ДОШКОЛЬНОГО ВОЗРАСТА </a:t>
            </a:r>
            <a:br>
              <a:rPr lang="ru-RU" sz="2400" b="1" dirty="0">
                <a:solidFill>
                  <a:srgbClr val="04617B"/>
                </a:solidFill>
              </a:rPr>
            </a:br>
            <a:r>
              <a:rPr lang="ru-RU" sz="2400" dirty="0">
                <a:solidFill>
                  <a:srgbClr val="04617B"/>
                </a:solidFill>
              </a:rPr>
              <a:t>(по Е.В. Зворыгиной и С.Л. </a:t>
            </a:r>
            <a:r>
              <a:rPr lang="ru-RU" sz="2400" dirty="0" err="1">
                <a:solidFill>
                  <a:srgbClr val="04617B"/>
                </a:solidFill>
              </a:rPr>
              <a:t>Новоселовой</a:t>
            </a:r>
            <a:r>
              <a:rPr lang="ru-RU" sz="2400" dirty="0">
                <a:solidFill>
                  <a:srgbClr val="04617B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200" dirty="0">
              <a:solidFill>
                <a:srgbClr val="000000"/>
              </a:solidFill>
              <a:latin typeface="Calibri"/>
            </a:endParaRPr>
          </a:p>
          <a:p>
            <a:endParaRPr lang="ru-RU" sz="1200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latin typeface="Calibri"/>
              </a:rPr>
              <a:t>Игры, возникающие </a:t>
            </a:r>
            <a:r>
              <a:rPr lang="ru-RU" sz="2000" b="1" dirty="0" smtClean="0">
                <a:latin typeface="Calibri"/>
              </a:rPr>
              <a:t>по </a:t>
            </a:r>
            <a:r>
              <a:rPr lang="ru-RU" sz="2000" b="1" dirty="0">
                <a:latin typeface="Calibri"/>
              </a:rPr>
              <a:t>инициативе детей </a:t>
            </a:r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Сюжетные самодеятельные игры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 smtClean="0">
                <a:latin typeface="Calibri"/>
              </a:rPr>
              <a:t>Сюжетно – </a:t>
            </a:r>
            <a:r>
              <a:rPr lang="ru-RU" sz="2800" dirty="0" err="1" smtClean="0">
                <a:latin typeface="Calibri"/>
              </a:rPr>
              <a:t>отобразительные</a:t>
            </a:r>
            <a:r>
              <a:rPr lang="ru-RU" sz="2800" dirty="0" smtClean="0">
                <a:latin typeface="Calibri"/>
              </a:rPr>
              <a:t> </a:t>
            </a:r>
            <a:endParaRPr lang="ru-RU" sz="2800" dirty="0">
              <a:latin typeface="Calibri"/>
            </a:endParaRP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Сюжетно-ролевые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Режиссерские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Театрализованные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210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04617B"/>
                </a:solidFill>
              </a:rPr>
              <a:t>КЛАССИФИКАЦИЯ ИГР ДЕТЕЙ ДОШКОЛЬНОГО ВОЗРАСТА </a:t>
            </a:r>
            <a:br>
              <a:rPr lang="ru-RU" sz="2400" b="1" dirty="0">
                <a:solidFill>
                  <a:srgbClr val="04617B"/>
                </a:solidFill>
              </a:rPr>
            </a:br>
            <a:r>
              <a:rPr lang="ru-RU" sz="2400" dirty="0">
                <a:solidFill>
                  <a:srgbClr val="04617B"/>
                </a:solidFill>
              </a:rPr>
              <a:t>(по Е.В. Зворыгиной и С.Л. </a:t>
            </a:r>
            <a:r>
              <a:rPr lang="ru-RU" sz="2400" dirty="0" err="1">
                <a:solidFill>
                  <a:srgbClr val="04617B"/>
                </a:solidFill>
              </a:rPr>
              <a:t>Новоселовой</a:t>
            </a:r>
            <a:r>
              <a:rPr lang="ru-RU" sz="2400" dirty="0">
                <a:solidFill>
                  <a:srgbClr val="04617B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Игры, возникающие </a:t>
            </a:r>
            <a:r>
              <a:rPr lang="ru-RU" sz="2800" b="1" dirty="0" smtClean="0">
                <a:latin typeface="Calibri"/>
              </a:rPr>
              <a:t>по </a:t>
            </a:r>
            <a:r>
              <a:rPr lang="ru-RU" sz="2800" b="1" dirty="0">
                <a:latin typeface="Calibri"/>
              </a:rPr>
              <a:t>инициативе взрослого </a:t>
            </a:r>
            <a:endParaRPr lang="ru-RU" sz="2800" b="1" dirty="0" smtClean="0">
              <a:latin typeface="Calibri"/>
            </a:endParaRPr>
          </a:p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Обучающие игры </a:t>
            </a:r>
            <a:endParaRPr lang="ru-RU" sz="2800" dirty="0">
              <a:latin typeface="Calibri"/>
            </a:endParaRP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Сюжетно-дидактические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Подвижные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Музыкально-дидактические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Учебные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45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04617B"/>
                </a:solidFill>
              </a:rPr>
              <a:t>КЛАССИФИКАЦИЯ ИГР ДЕТЕЙ ДОШКОЛЬНОГО ВОЗРАСТА </a:t>
            </a:r>
            <a:br>
              <a:rPr lang="ru-RU" sz="2400" b="1" dirty="0">
                <a:solidFill>
                  <a:srgbClr val="04617B"/>
                </a:solidFill>
              </a:rPr>
            </a:br>
            <a:r>
              <a:rPr lang="ru-RU" sz="2400" dirty="0">
                <a:solidFill>
                  <a:srgbClr val="04617B"/>
                </a:solidFill>
              </a:rPr>
              <a:t>(по Е.В. Зворыгиной и С.Л. </a:t>
            </a:r>
            <a:r>
              <a:rPr lang="ru-RU" sz="2400" dirty="0" err="1">
                <a:solidFill>
                  <a:srgbClr val="04617B"/>
                </a:solidFill>
              </a:rPr>
              <a:t>Новоселовой</a:t>
            </a:r>
            <a:r>
              <a:rPr lang="ru-RU" sz="2400" dirty="0">
                <a:solidFill>
                  <a:srgbClr val="04617B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Игры, возникающие </a:t>
            </a:r>
            <a:r>
              <a:rPr lang="ru-RU" sz="2800" b="1" dirty="0" smtClean="0">
                <a:latin typeface="Calibri"/>
              </a:rPr>
              <a:t>по </a:t>
            </a:r>
            <a:r>
              <a:rPr lang="ru-RU" sz="2800" b="1" dirty="0">
                <a:latin typeface="Calibri"/>
              </a:rPr>
              <a:t>инициативе взрослого </a:t>
            </a:r>
            <a:endParaRPr lang="ru-RU" sz="2800" b="1" dirty="0" smtClean="0">
              <a:latin typeface="Calibri"/>
            </a:endParaRPr>
          </a:p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2800" b="1" dirty="0">
                <a:latin typeface="Calibri"/>
              </a:rPr>
              <a:t>Досуговые игры </a:t>
            </a:r>
            <a:endParaRPr lang="ru-RU" sz="2800" dirty="0">
              <a:latin typeface="Calibri"/>
            </a:endParaRP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Интеллектуальные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Игры-забавы, развлечения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Театрализованные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Празднично-карнавальные </a:t>
            </a:r>
          </a:p>
          <a:p>
            <a:pPr marL="0" indent="0">
              <a:buNone/>
            </a:pPr>
            <a:r>
              <a:rPr lang="ru-RU" sz="2400" dirty="0">
                <a:latin typeface="Arial"/>
              </a:rPr>
              <a:t>• </a:t>
            </a:r>
            <a:r>
              <a:rPr lang="ru-RU" sz="2800" dirty="0">
                <a:latin typeface="Calibri"/>
              </a:rPr>
              <a:t>Компьютерные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435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</a:rPr>
              <a:t/>
            </a:r>
            <a:br>
              <a:rPr lang="ru-RU" sz="3600" dirty="0">
                <a:solidFill>
                  <a:srgbClr val="000000"/>
                </a:solidFill>
              </a:rPr>
            </a:br>
            <a:r>
              <a:rPr lang="ru-RU" sz="5400" b="1" dirty="0"/>
              <a:t>Народные игры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игры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Семейные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Сезонные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Культовые </a:t>
            </a:r>
          </a:p>
          <a:p>
            <a:endParaRPr 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Тренинговые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Интеллектуальные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Сенсомоторные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Адаптивные </a:t>
            </a:r>
          </a:p>
          <a:p>
            <a:endParaRPr 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Досуговые игры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Игрища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•Тихие игры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Игры-забавы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019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>
                <a:solidFill>
                  <a:srgbClr val="000000"/>
                </a:solidFill>
              </a:rPr>
              <a:t/>
            </a:r>
            <a:br>
              <a:rPr lang="ru-RU" sz="1800" dirty="0">
                <a:solidFill>
                  <a:srgbClr val="000000"/>
                </a:solidFill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как ведущая деятельность детей дошкольного возраста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20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СЮЖЕТНОЙ САМОДЕЯТЕЛЬНОЙ ИГРЫ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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сюжетно-ролевой игры – мнимая или воображаемая ситуация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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Характерная черта – самостоятельность детей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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игру ребёнок воплощает свои взгляды, представления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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отражают отношение к тому событию, которое они разыгрывают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3200" b="1" dirty="0">
                <a:latin typeface="Calibri"/>
              </a:rPr>
              <a:t>ПРЕДПОСЫЛКИ СЮЖЕТНО - РОЛЕВОЙ ИГРЫ </a:t>
            </a:r>
            <a:endParaRPr lang="ru-RU" sz="3200" dirty="0">
              <a:latin typeface="Calibri"/>
            </a:endParaRPr>
          </a:p>
          <a:p>
            <a:r>
              <a:rPr lang="ru-RU" sz="2800" dirty="0"/>
              <a:t></a:t>
            </a:r>
            <a:r>
              <a:rPr lang="ru-RU" sz="2800" b="1" dirty="0">
                <a:latin typeface="Calibri"/>
              </a:rPr>
              <a:t>Первый этап </a:t>
            </a:r>
            <a:r>
              <a:rPr lang="ru-RU" sz="2800" dirty="0">
                <a:latin typeface="Calibri"/>
              </a:rPr>
              <a:t>– </a:t>
            </a:r>
            <a:r>
              <a:rPr lang="ru-RU" sz="2800" b="1" dirty="0">
                <a:latin typeface="Calibri"/>
              </a:rPr>
              <a:t>ознакомительная игра </a:t>
            </a:r>
            <a:r>
              <a:rPr lang="ru-RU" sz="2800" dirty="0">
                <a:latin typeface="Calibri"/>
              </a:rPr>
              <a:t>Взрослый организует предметно- игровую деятельность ребенка, используя разнообразные игрушки и предметы </a:t>
            </a:r>
          </a:p>
          <a:p>
            <a:r>
              <a:rPr lang="ru-RU" sz="2800" dirty="0"/>
              <a:t></a:t>
            </a:r>
            <a:r>
              <a:rPr lang="ru-RU" sz="2800" b="1" dirty="0">
                <a:latin typeface="Calibri"/>
              </a:rPr>
              <a:t>Второй этап </a:t>
            </a:r>
            <a:r>
              <a:rPr lang="ru-RU" sz="2800" dirty="0">
                <a:latin typeface="Calibri"/>
              </a:rPr>
              <a:t>– </a:t>
            </a:r>
            <a:r>
              <a:rPr lang="ru-RU" sz="2800" b="1" dirty="0" err="1">
                <a:latin typeface="Calibri"/>
              </a:rPr>
              <a:t>отобразительная</a:t>
            </a:r>
            <a:r>
              <a:rPr lang="ru-RU" sz="2800" b="1" dirty="0">
                <a:latin typeface="Calibri"/>
              </a:rPr>
              <a:t> игра </a:t>
            </a:r>
            <a:r>
              <a:rPr lang="ru-RU" sz="2800" dirty="0">
                <a:latin typeface="Calibri"/>
              </a:rPr>
              <a:t>Действия ребёнка направлены на выявление специфических свойств предмета и на достижение с его помощью определённого эффекта </a:t>
            </a:r>
          </a:p>
          <a:p>
            <a:r>
              <a:rPr lang="ru-RU" sz="2800" dirty="0"/>
              <a:t></a:t>
            </a:r>
            <a:r>
              <a:rPr lang="ru-RU" sz="2800" b="1" dirty="0">
                <a:latin typeface="Calibri"/>
              </a:rPr>
              <a:t>Третий этап </a:t>
            </a:r>
            <a:r>
              <a:rPr lang="ru-RU" sz="2800" dirty="0">
                <a:latin typeface="Calibri"/>
              </a:rPr>
              <a:t>– </a:t>
            </a:r>
            <a:r>
              <a:rPr lang="ru-RU" sz="2800" b="1" dirty="0">
                <a:latin typeface="Calibri"/>
              </a:rPr>
              <a:t>сюжетно-</a:t>
            </a:r>
            <a:r>
              <a:rPr lang="ru-RU" sz="2800" b="1" dirty="0" err="1">
                <a:latin typeface="Calibri"/>
              </a:rPr>
              <a:t>отобразительная</a:t>
            </a:r>
            <a:r>
              <a:rPr lang="ru-RU" sz="2800" b="1" dirty="0">
                <a:latin typeface="Calibri"/>
              </a:rPr>
              <a:t> игра </a:t>
            </a:r>
            <a:r>
              <a:rPr lang="ru-RU" sz="2800" dirty="0">
                <a:latin typeface="Calibri"/>
              </a:rPr>
              <a:t>Дети активно отображают впечатления, полученные в повседневной жизни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66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ВЗАИМООТНОШЕНИЙ В СЮЖЕТНО - РОЛЕВОЙ ИГРЕ (А.П. Усова)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endParaRPr lang="ru-RU" sz="1800" dirty="0">
              <a:latin typeface="Calibri"/>
            </a:endParaRPr>
          </a:p>
          <a:p>
            <a:r>
              <a:rPr lang="ru-RU" sz="2800" b="1" dirty="0">
                <a:latin typeface="Calibri"/>
              </a:rPr>
              <a:t>Уровень неорганизованного поведения</a:t>
            </a:r>
            <a:r>
              <a:rPr lang="ru-RU" sz="2800" b="1" dirty="0">
                <a:latin typeface="Times New Roman"/>
              </a:rPr>
              <a:t>, </a:t>
            </a:r>
            <a:r>
              <a:rPr lang="ru-RU" sz="2800" dirty="0">
                <a:latin typeface="Calibri"/>
              </a:rPr>
              <a:t>которое ведёт к разрушению игр других детей </a:t>
            </a:r>
          </a:p>
          <a:p>
            <a:r>
              <a:rPr lang="ru-RU" sz="2800" dirty="0"/>
              <a:t> </a:t>
            </a:r>
            <a:r>
              <a:rPr lang="ru-RU" sz="2800" b="1" dirty="0">
                <a:latin typeface="Calibri"/>
              </a:rPr>
              <a:t>Уровень одиночных игр, </a:t>
            </a:r>
            <a:r>
              <a:rPr lang="ru-RU" sz="2800" dirty="0">
                <a:latin typeface="Calibri"/>
              </a:rPr>
              <a:t>на котором ребёнок не вступает во взаимодействие с другими детьми, но и не мешает им играть </a:t>
            </a:r>
          </a:p>
          <a:p>
            <a:r>
              <a:rPr lang="ru-RU" sz="2800" dirty="0"/>
              <a:t> </a:t>
            </a:r>
            <a:r>
              <a:rPr lang="ru-RU" sz="2800" b="1" dirty="0">
                <a:latin typeface="Calibri"/>
              </a:rPr>
              <a:t>Уровень игр рядом, </a:t>
            </a:r>
            <a:r>
              <a:rPr lang="ru-RU" sz="2800" dirty="0">
                <a:latin typeface="Calibri"/>
              </a:rPr>
              <a:t>когда дети могут играть вместе, но каждый действует в соответствии со своей игровой целью </a:t>
            </a:r>
          </a:p>
          <a:p>
            <a:r>
              <a:rPr lang="ru-RU" sz="2800" dirty="0"/>
              <a:t> </a:t>
            </a:r>
            <a:r>
              <a:rPr lang="ru-RU" sz="2800" b="1" dirty="0">
                <a:latin typeface="Calibri"/>
              </a:rPr>
              <a:t>Уровень кратковременного общения, </a:t>
            </a:r>
            <a:r>
              <a:rPr lang="ru-RU" sz="2800" dirty="0">
                <a:latin typeface="Calibri"/>
              </a:rPr>
              <a:t>на котором ребёнок на какое-то время подчиняет свои действия общему замыслу </a:t>
            </a:r>
          </a:p>
          <a:p>
            <a:r>
              <a:rPr lang="ru-RU" sz="2800" dirty="0"/>
              <a:t> </a:t>
            </a:r>
            <a:r>
              <a:rPr lang="ru-RU" sz="2800" b="1" dirty="0">
                <a:latin typeface="Calibri"/>
              </a:rPr>
              <a:t>Уровень длительного общения, </a:t>
            </a:r>
            <a:r>
              <a:rPr lang="ru-RU" sz="2800" dirty="0">
                <a:latin typeface="Calibri"/>
              </a:rPr>
              <a:t>на котором наступает взаимодействие на основе интереса к содержанию игры </a:t>
            </a:r>
          </a:p>
          <a:p>
            <a:r>
              <a:rPr lang="ru-RU" sz="2800" dirty="0"/>
              <a:t> </a:t>
            </a:r>
            <a:r>
              <a:rPr lang="ru-RU" sz="2800" b="1" dirty="0">
                <a:latin typeface="Calibri"/>
              </a:rPr>
              <a:t>Уровень постоянного взаимодействия </a:t>
            </a:r>
            <a:r>
              <a:rPr lang="ru-RU" sz="2800" dirty="0">
                <a:latin typeface="Calibri"/>
              </a:rPr>
              <a:t>на основе общих интересов, избирательных симпатий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6671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885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Constantia</vt:lpstr>
      <vt:lpstr>Times New Roman</vt:lpstr>
      <vt:lpstr>Wingdings 2</vt:lpstr>
      <vt:lpstr>10_Тема Office</vt:lpstr>
      <vt:lpstr>Бумажная</vt:lpstr>
      <vt:lpstr>Игра как особое пространство развития ребенка</vt:lpstr>
      <vt:lpstr>Жизнь ребенка через ворота детской игры</vt:lpstr>
      <vt:lpstr> КЛАССИФИКАЦИЯ ИГР ДЕТЕЙ ДОШКОЛЬНОГО ВОЗРАСТА  (по Е.В. Зворыгиной и С.Л. Новоселовой)</vt:lpstr>
      <vt:lpstr>КЛАССИФИКАЦИЯ ИГР ДЕТЕЙ ДОШКОЛЬНОГО ВОЗРАСТА  (по Е.В. Зворыгиной и С.Л. Новоселовой)</vt:lpstr>
      <vt:lpstr>КЛАССИФИКАЦИЯ ИГР ДЕТЕЙ ДОШКОЛЬНОГО ВОЗРАСТА  (по Е.В. Зворыгиной и С.Л. Новоселовой)</vt:lpstr>
      <vt:lpstr>КЛАССИФИКАЦИЯ ИГР ДЕТЕЙ ДОШКОЛЬНОГО ВОЗРАСТА  (по Е.В. Зворыгиной и С.Л. Новоселовой)</vt:lpstr>
      <vt:lpstr> Народные игры </vt:lpstr>
      <vt:lpstr> Игра как ведущая деятельность детей дошкольного возраста </vt:lpstr>
      <vt:lpstr> ФОРМИРОВАНИЕ ВЗАИМООТНОШЕНИЙ В СЮЖЕТНО - РОЛЕВОЙ ИГРЕ (А.П. Усова) </vt:lpstr>
      <vt:lpstr> КОМПОНЕНТЫ СЮЖЕТНО - РОЛЕВОЙ ИГРЫ </vt:lpstr>
      <vt:lpstr> Сюжетная самодеятельная игра как деятельность предъявляет к ребенку ряд требований, способствующих формированию психических новообразований: </vt:lpstr>
      <vt:lpstr>Метод руководства сюжетно-ролевой игрой Н.Я. Михайленко и Н.А Коротковой</vt:lpstr>
      <vt:lpstr> Комплексный метод руководства игрой  Е.В. Зворыгиной, С.Л. Новоселовой </vt:lpstr>
      <vt:lpstr> Творческое конструирование </vt:lpstr>
      <vt:lpstr>Взаимосвязь конструирования и игры  </vt:lpstr>
      <vt:lpstr>Создание условий для развития свободной игровой деятельности</vt:lpstr>
      <vt:lpstr>Презентация PowerPoint</vt:lpstr>
      <vt:lpstr> Особенности организации предметно-пространственной среды для развития игровой деятельности.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Кудрявцева Елена</dc:creator>
  <cp:lastModifiedBy>User</cp:lastModifiedBy>
  <cp:revision>36</cp:revision>
  <dcterms:created xsi:type="dcterms:W3CDTF">2014-10-03T07:02:22Z</dcterms:created>
  <dcterms:modified xsi:type="dcterms:W3CDTF">2017-09-12T13:54:42Z</dcterms:modified>
</cp:coreProperties>
</file>