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29" r:id="rId3"/>
    <p:sldId id="337" r:id="rId4"/>
    <p:sldId id="338" r:id="rId5"/>
    <p:sldId id="339" r:id="rId6"/>
    <p:sldId id="340" r:id="rId7"/>
    <p:sldId id="341" r:id="rId8"/>
    <p:sldId id="342" r:id="rId9"/>
    <p:sldId id="343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5" r:id="rId21"/>
    <p:sldId id="356" r:id="rId22"/>
    <p:sldId id="357" r:id="rId23"/>
    <p:sldId id="358" r:id="rId24"/>
    <p:sldId id="359" r:id="rId25"/>
    <p:sldId id="360" r:id="rId26"/>
    <p:sldId id="361" r:id="rId27"/>
    <p:sldId id="362" r:id="rId28"/>
    <p:sldId id="363" r:id="rId29"/>
    <p:sldId id="364" r:id="rId30"/>
    <p:sldId id="365" r:id="rId31"/>
    <p:sldId id="366" r:id="rId32"/>
    <p:sldId id="367" r:id="rId33"/>
    <p:sldId id="368" r:id="rId34"/>
    <p:sldId id="36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523F5-3D57-4F5C-80E2-2293AE9FDF56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523F5-3D57-4F5C-80E2-2293AE9FDF56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523F5-3D57-4F5C-80E2-2293AE9FDF56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523F5-3D57-4F5C-80E2-2293AE9FDF56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523F5-3D57-4F5C-80E2-2293AE9FDF56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523F5-3D57-4F5C-80E2-2293AE9FDF56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523F5-3D57-4F5C-80E2-2293AE9FDF56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523F5-3D57-4F5C-80E2-2293AE9FDF56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523F5-3D57-4F5C-80E2-2293AE9FDF56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523F5-3D57-4F5C-80E2-2293AE9FDF56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523F5-3D57-4F5C-80E2-2293AE9FDF56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2B523F5-3D57-4F5C-80E2-2293AE9FDF56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210EBA3-F6D2-4EFA-A76D-38A7F5B94E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268760"/>
            <a:ext cx="7772400" cy="39604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/>
                <a:latin typeface="Times New Roman"/>
                <a:ea typeface="Calibri"/>
              </a:rPr>
              <a:t>«Педагогический инструментарий решения задач дошкольного образования в  соответствии с ФГОС ДО</a:t>
            </a:r>
            <a:r>
              <a:rPr lang="ru-RU" b="1" dirty="0" smtClean="0">
                <a:effectLst/>
                <a:latin typeface="Times New Roman"/>
                <a:ea typeface="Calibri"/>
              </a:rPr>
              <a:t>»</a:t>
            </a:r>
            <a:br>
              <a:rPr lang="ru-RU" b="1" dirty="0" smtClean="0">
                <a:effectLst/>
                <a:latin typeface="Times New Roman"/>
                <a:ea typeface="Calibri"/>
              </a:rPr>
            </a:br>
            <a:r>
              <a:rPr lang="ru-RU" b="1" dirty="0" smtClean="0">
                <a:effectLst/>
                <a:latin typeface="Times New Roman"/>
                <a:ea typeface="Calibri"/>
              </a:rPr>
              <a:t/>
            </a:r>
            <a:br>
              <a:rPr lang="ru-RU" b="1" dirty="0" smtClean="0">
                <a:effectLst/>
                <a:latin typeface="Times New Roman"/>
                <a:ea typeface="Calibri"/>
              </a:rPr>
            </a:br>
            <a:r>
              <a:rPr lang="ru-RU" sz="2000" b="1" dirty="0" smtClean="0">
                <a:effectLst/>
                <a:latin typeface="Times New Roman"/>
                <a:ea typeface="Calibri"/>
              </a:rPr>
              <a:t>Составила:</a:t>
            </a:r>
            <a:br>
              <a:rPr lang="ru-RU" sz="2000" b="1" dirty="0" smtClean="0">
                <a:effectLst/>
                <a:latin typeface="Times New Roman"/>
                <a:ea typeface="Calibri"/>
              </a:rPr>
            </a:br>
            <a:r>
              <a:rPr lang="ru-RU" sz="2000" b="1" dirty="0" smtClean="0">
                <a:effectLst/>
                <a:latin typeface="Times New Roman"/>
                <a:ea typeface="Calibri"/>
              </a:rPr>
              <a:t>педагог-психолог</a:t>
            </a:r>
            <a:br>
              <a:rPr lang="ru-RU" sz="2000" b="1" dirty="0" smtClean="0">
                <a:effectLst/>
                <a:latin typeface="Times New Roman"/>
                <a:ea typeface="Calibri"/>
              </a:rPr>
            </a:br>
            <a:r>
              <a:rPr lang="ru-RU" sz="2000" b="1" dirty="0" smtClean="0">
                <a:effectLst/>
                <a:latin typeface="Times New Roman"/>
                <a:ea typeface="Calibri"/>
              </a:rPr>
              <a:t>Станиславская К.С.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85641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>
            <a:normAutofit/>
          </a:bodyPr>
          <a:lstStyle/>
          <a:p>
            <a:r>
              <a:rPr lang="ru-RU" dirty="0" smtClean="0"/>
              <a:t>Эти категории различаются по тому, какое именно влияние игра оказывает на развитие ребенка. </a:t>
            </a:r>
          </a:p>
          <a:p>
            <a:r>
              <a:rPr lang="ru-RU" dirty="0" smtClean="0"/>
              <a:t>Кроме того, развивающее влияние игры зависит от возраста ребенка. </a:t>
            </a:r>
          </a:p>
          <a:p>
            <a:pPr>
              <a:buNone/>
            </a:pPr>
            <a:r>
              <a:rPr lang="ru-RU" dirty="0" smtClean="0"/>
              <a:t>Так, например, игры с предметами, состоящие по преимуществу из обследования предметов  манипулирования ими, крайне важны для развития детей раннего возраста.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Однако если такой вид игры остается доминирующим у старших дошкольников, эти дети могут не полностью развить компетенции (например, коммуникативные), которые наиболее успешно поддерживаются другими видами игры.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b="1" smtClean="0"/>
              <a:t>В зависимости от уровня игры, наблюдаемого у детей,педагогическая поддержка игры может применять следующие формы: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85926"/>
            <a:ext cx="7498080" cy="446247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Демонстрация символических способов действия с предметом (включая реальный предмет, игрушку и неоформленный или многофункциональный игровой материал).</a:t>
            </a:r>
          </a:p>
          <a:p>
            <a:r>
              <a:rPr lang="ru-RU" sz="2400" dirty="0" smtClean="0"/>
              <a:t>Словесное обозначение действий ребенка в целях придания этому действию игрового характера.</a:t>
            </a:r>
          </a:p>
          <a:p>
            <a:r>
              <a:rPr lang="ru-RU" sz="2400" dirty="0" smtClean="0"/>
              <a:t> Словесное обозначение действий ребенка в целях установление соответствия между этими действиями и конкретной ролью.</a:t>
            </a: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14290"/>
            <a:ext cx="7498080" cy="6034110"/>
          </a:xfrm>
        </p:spPr>
        <p:txBody>
          <a:bodyPr/>
          <a:lstStyle/>
          <a:p>
            <a:r>
              <a:rPr lang="ru-RU" dirty="0" smtClean="0"/>
              <a:t>Демонстрация ролевой речи (от отдельных высказываний до развернутых диалогов).</a:t>
            </a:r>
          </a:p>
          <a:p>
            <a:r>
              <a:rPr lang="ru-RU" dirty="0" smtClean="0"/>
              <a:t> Расширение и обогащение знаний детей, необходимых для развития игровых тем (посредством чтения книг, показа видео, организации экскурсий и выступлений специальных гостей)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>
            <a:normAutofit/>
          </a:bodyPr>
          <a:lstStyle/>
          <a:p>
            <a:r>
              <a:rPr lang="ru-RU" dirty="0" smtClean="0"/>
              <a:t>Помощь детям в изготовлении нового игрового материала или в использовании имеющегося материала в новой функции (включая совместное изготовление материала дома с родителями в качестве семейного проекта).</a:t>
            </a:r>
          </a:p>
          <a:p>
            <a:r>
              <a:rPr lang="ru-RU" dirty="0" smtClean="0"/>
              <a:t>• </a:t>
            </a:r>
            <a:r>
              <a:rPr lang="ru-RU" dirty="0" err="1" smtClean="0"/>
              <a:t>Предыгровая</a:t>
            </a:r>
            <a:r>
              <a:rPr lang="ru-RU" dirty="0" smtClean="0"/>
              <a:t> практика, состоящая в обсуждении и проигрывании разнообразных мини-сценариев.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581979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Организация и проведение планирования игры (в устной, рисуночной или письменной форме) с последующим обсуждением детских планов и того, как они этим планам следуют.</a:t>
            </a:r>
          </a:p>
          <a:p>
            <a:pPr algn="just"/>
            <a:r>
              <a:rPr lang="ru-RU" dirty="0" smtClean="0"/>
              <a:t>Индивидуальная работа с детьми, играющими на более высоком уровне, чем их сверстники, в целях последующего использования этих детей в роли игровых «менторов».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Взрослый в мире ребенка, ребенок в мире взрослого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Отношение взрослых к внутренней жизни ребенка — тонкое и деликатное дело, о котором стоит помнить.</a:t>
            </a:r>
          </a:p>
          <a:p>
            <a:r>
              <a:rPr lang="ru-RU" dirty="0" smtClean="0"/>
              <a:t>      Прежде всего, очень важно </a:t>
            </a:r>
            <a:r>
              <a:rPr lang="ru-RU" b="1" i="1" dirty="0" smtClean="0"/>
              <a:t>знать</a:t>
            </a:r>
            <a:r>
              <a:rPr lang="ru-RU" i="1" dirty="0" smtClean="0"/>
              <a:t> </a:t>
            </a:r>
            <a:r>
              <a:rPr lang="ru-RU" dirty="0" smtClean="0"/>
              <a:t>о сокровенной жизни детей, о том, что она есть. Здесь нам на помощь может придти внимательное наблюдение за ребенком, всматривание и вслушивание во все, что он произносит и делает в течение дня, наконец, очень полезно читать воспоминания о детстве. Во-вторых, важно </a:t>
            </a:r>
            <a:r>
              <a:rPr lang="ru-RU" i="1" dirty="0" smtClean="0"/>
              <a:t>понимать </a:t>
            </a:r>
            <a:r>
              <a:rPr lang="ru-RU" dirty="0" smtClean="0"/>
              <a:t>и принимать возрастные особенности ребенка, его право и даже необходимость быть другим. И, наконец, совершенно необходимо </a:t>
            </a:r>
            <a:r>
              <a:rPr lang="ru-RU" i="1" dirty="0" smtClean="0"/>
              <a:t>беречь </a:t>
            </a:r>
            <a:r>
              <a:rPr lang="ru-RU" dirty="0" smtClean="0"/>
              <a:t>его внутренний мир!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357166"/>
            <a:ext cx="7719274" cy="628654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В доме Чуковских сложился такой порядок: обычно Корней Иванович после многочасовой работы выходил к детям, которые ждали его с нетерпением.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i="1" dirty="0" smtClean="0"/>
              <a:t>От него мы всегда ожидали веселого чародейства. Если с ним, значит уж так завлекательно – не оторвешься…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Он охотно играл с нами и в самые распространенные, общепринятые, незамысловатые игры: в палочку-выручалочку, перегонки, снежки, даже в кучу малу: ни с того ни с сего хохот, толкотня, клубок тел на полу, визг…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Он научил нас играть в шахматы и шашки, разыгрывать шарады, ставить пьесы, строить из песка крепости и запруды; он поощрял игры – кто выше прыгнет, кто дальше пройдет по забору или по рельсу, кто лучше спрячет мяч или спрячется сам; играл с нами в городки, скакал на одной ноге до калитки и обратно.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/>
              <a:t>Он превратил для нас в любимую игру уборку письменного стола; какая это была радость: выковыривать кнопки особой раздвоенной лопаточкой, постилать на стол новую зеленую бумагу и ровненько закалывать ее кнопками; протирать ящики особой тряпкой, которую он хранил в потайном месте, и потом, по его поручению, мчаться к ручью – стирать ее серым, тоже извлеченным из особого тайника мылом.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i="1" dirty="0" smtClean="0"/>
              <a:t>«Сухопарая экономка знаменитого лысого путешественника, заболев скарлатиной, съела яичницу, изжаренную ею для своего кудрявого племянника. Вскочив на гнедого скакуна, долгожданный гость, подгоняя лошадь кочергой, помчался в конюшню…»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Это мне задано. Это я должна к </a:t>
            </a:r>
            <a:r>
              <a:rPr lang="ru-RU" i="1" dirty="0" err="1" smtClean="0"/>
              <a:t>завтрему</a:t>
            </a:r>
            <a:r>
              <a:rPr lang="ru-RU" i="1" dirty="0" smtClean="0"/>
              <a:t> перевести на английский. Чушь эту сочинил для меня он сам; для Коли – другую, столь же несусветную; он составил эти интересные сочинения из тех английских слов, которые накануне дал нам выучить.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Мне лет шесть или семь; Коле – девять или десять. Мы переводим подобную ахинею верстами и от нее в восторге. Радостный визг и хохот! «Подгоняя лошадь кочергой!»…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«Старая дева, объевшись замазкой, упала в пруд.»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Объевшись замазкой! Какая радость! Мы были неприхотливы и смеялись взапуски. Когда же после ахинеи, белиберды, чуши откроешь, бывало, книгу Диккенса на той странице, к которой он нас готовил, и сама, без его помощи, узнаешь, что случилось дальше с Оливером Твистом, – о! ради этого стоило зубрить слова и даже терпеть его немилость.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  <a:r>
              <a:rPr lang="ru-RU" b="1" dirty="0" smtClean="0"/>
              <a:t>Веселое и радостное общение с ребенком оказывается гораздо более эффективным, чем воспитание «в лоб»!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404664"/>
            <a:ext cx="8229600" cy="56975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Игровые технологии в организации образовательной деятельности детей в </a:t>
            </a:r>
            <a:r>
              <a:rPr lang="ru-RU" sz="4400" dirty="0" smtClean="0"/>
              <a:t>ДО</a:t>
            </a:r>
            <a:endParaRPr lang="ru-RU" sz="4400" dirty="0" smtClean="0"/>
          </a:p>
          <a:p>
            <a:pPr algn="ctr"/>
            <a:endParaRPr lang="ru-RU" sz="4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357166"/>
            <a:ext cx="8290778" cy="589123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 совместных играх ребенок развивается умственно, причем вы становитесь свидетелем и участником этого процесса. Вот пример. </a:t>
            </a:r>
          </a:p>
          <a:p>
            <a:r>
              <a:rPr lang="ru-RU" i="1" dirty="0" smtClean="0"/>
              <a:t>Обычная настольная игра, в которой бросается кубик с очками от 1 до 6, и каждый играющий делает своей фишкой ходы, то продвигаясь по проложенному пути ровно, то взлетая на много шагов вперед, то проваливаясь вниз на предыдущие позиции. Ребенку пять лет, и ему постепенно становится скучно от медленного продвижения фишек. Вообще игра на первых порах была полезной и интересной – в ней осваивался порядковый счет и количества: что такое два, три шага или даже шесть! Но все это уже позади.</a:t>
            </a:r>
            <a:endParaRPr lang="ru-RU" dirty="0" smtClean="0"/>
          </a:p>
          <a:p>
            <a:r>
              <a:rPr lang="ru-RU" i="1" dirty="0" smtClean="0"/>
              <a:t>И тут ребенок догадывается взять второй кубик. Теперь намного интереснее! Во-первых, игра идет быстрее; во-вторых, счет шагов доходит до 12, а главное, теперь ребенку приходится складывать выпавшие очки – и он быстро осваивает эту операцию. Через некоторое время он предлагает взять три кубика! Так незаметно осваиваются арифметические действия с переходом через десятку.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5819796"/>
          </a:xfrm>
        </p:spPr>
        <p:txBody>
          <a:bodyPr>
            <a:normAutofit/>
          </a:bodyPr>
          <a:lstStyle/>
          <a:p>
            <a:r>
              <a:rPr lang="ru-RU" dirty="0" smtClean="0"/>
              <a:t>Когда такое «изобретение» с кубиками приходит в голову, важно не торопить ребенка – ни с самой идеей, ни со счетом. Надо помнить, что ему необычайно важно все, до чего он додумывается </a:t>
            </a:r>
            <a:r>
              <a:rPr lang="ru-RU" b="1" dirty="0" smtClean="0"/>
              <a:t>сам</a:t>
            </a:r>
            <a:r>
              <a:rPr lang="ru-RU" dirty="0" smtClean="0"/>
              <a:t>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Игры и загадки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071546"/>
            <a:ext cx="8005026" cy="5391168"/>
          </a:xfrm>
        </p:spPr>
        <p:txBody>
          <a:bodyPr>
            <a:normAutofit fontScale="32500" lnSpcReduction="20000"/>
          </a:bodyPr>
          <a:lstStyle/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Возьмем, например, настольные игры, шашки, шахматы. Такие занятия полезны во многих отношениях. Они развлекают, развивают, сближают; одновременно они помогают решать некоторые психологические задачи.</a:t>
            </a:r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Одна из важных задач  – научить ребенка 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проигрывать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4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Известно, что некоторые дети не переносят проигрышей: плачут, устраивают сцены, отказываются играть. Не стоит в таких случаях жалеть ребенка, идти у него на поводу, стараться нарочно проиграть. Ведь игра – это прообраз жизненных ситуаций, где будут соревнование, соперничество и, конечно, возможные проигрыши. Ваша игра с ребенком готовит его к жизни.</a:t>
            </a:r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Через игру он может понять, что, во-первых, его не всегда ждет успех; во-вторых, что для успеха надо работать, думать и много знать; в-третьих, что проигрыш еще не «конец света».</a:t>
            </a:r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Все эти и другие эмоциональные уроки игры в наших руках. Лучше всего с особенно чувствительным ребенком поговорить заранее. Отметить, что каждый из нас будет время от времени проигрывать, и тогда каждый может поделиться своим огорчением, а другой может ему посочувствовать. Конечно, у выигравшего будет соблазн порадоваться, это естественно, но лучше удерживаться от чрезмерного торжества, чтобы другому было не так обидно. Можно обсудить, где еще с нами случаются (или могут случиться) похожие огорчения и как лучше их преодолевать.</a:t>
            </a:r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Можно подняться даже до оптимистической идеи о пользе неудач: в чем эту пользу можно найти?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Сказки и истории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14356"/>
            <a:ext cx="7498080" cy="553404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Можно сказать, что известные сказки – это мир детских фантазий, созданный живыми, талантливыми взрослыми. Эти же фантазии возвращаются к детям, развивая и обогащая их. Раньше сказки рассказывались старыми бабушками, в наше время их чаще читают родители. Сказки нужны детям как воздух.</a:t>
            </a:r>
          </a:p>
          <a:p>
            <a:r>
              <a:rPr lang="ru-RU" dirty="0" smtClean="0"/>
              <a:t>Еще дети любят слушать истории. Это те же сказки, только «про жизнь», и они бывают не менее захватывающими.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Вот как об этом пишет русский историк Сергей Михайлович Соловьев (его детство пришлось на 20-е годы XIX столетия).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 smtClean="0"/>
              <a:t>Самыми близкими и любимыми существами для меня в раннем детстве были старая бабушка и нянька. Последняя, думаю, имела немалое влияние на образование моего характера.</a:t>
            </a:r>
            <a:endParaRPr lang="ru-RU" dirty="0" smtClean="0"/>
          </a:p>
          <a:p>
            <a:r>
              <a:rPr lang="ru-RU" i="1" dirty="0" smtClean="0"/>
              <a:t>Как теперь я помню эти вечера в нашей тесной детской: около большого стола садился я на своем детском </a:t>
            </a:r>
            <a:r>
              <a:rPr lang="ru-RU" i="1" dirty="0" err="1" smtClean="0"/>
              <a:t>стулике</a:t>
            </a:r>
            <a:r>
              <a:rPr lang="ru-RU" i="1" dirty="0" smtClean="0"/>
              <a:t>, две сестры…старая бабушка с чулком в руках и нянька-рассказчица, также с чулком и в удивительных очках, которые держались на носу только. Небольшая, худощавая старушка с очень приятным выразительным лицом без умолку рассказывала о странствиях своих вдоль по Великой и Малой России. Несколько раз (не менее трех) путешествовала она в Соловецкий монастырь и столько же раз в Киев, и рассказы об этих путешествиях составляли для меня высочайшее наслаждение.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135729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1414"/>
            <a:ext cx="7498080" cy="617698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Придумывание историй и сказок проходит особенно драматично, когда дети и взрослые сочиняют их вместе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Замечательный пример такой «сказки вместе» мы находим у Марины Цветаевой в рассказе «Сказка матери».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рассказ автобиографический. Марина (ей примерно шесть лет) и ее младшая сестра Ася (на три года младше) слушают маму.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357166"/>
            <a:ext cx="7719274" cy="589123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i="1" dirty="0" smtClean="0"/>
              <a:t>– Жила-была мать, у нее были две дочки…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– Муся и я! – быстро перебила Ася. – Муся лучше играла на рояле и лучше ела, а зато Ася… Асе зато вырезали слепую кишку, и она чуть не умерла.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– Да, – подтвердила мать, очевидно не слышавшая и сочинявшая свою сказку дальше, а может быть, думавшая совсем о другом, – две дочери, старшая и младшая…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– А зато старшая скоро состарилась, а младшая всегда была молодая, богатая и потом вышла замуж за генерала, Его Превосходительство, или за фотографа Фишера, – возбужденно продолжала Ася, – а старшая за </a:t>
            </a:r>
            <a:r>
              <a:rPr lang="ru-RU" i="1" dirty="0" err="1" smtClean="0"/>
              <a:t>богадела</a:t>
            </a:r>
            <a:r>
              <a:rPr lang="ru-RU" i="1" dirty="0" smtClean="0"/>
              <a:t> Осипа, у которого сухая рука, потому что он убил брата огурцом. Да, мама?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– Да, – подтвердила мать.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– А младшая потом еще вышла замуж за князя и за графа, и у нее было четыре лошади.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А старшая – в это время – так состарилась, стала такая грязная и бедная, что Осип ее из богадельни выгнал: взял палку и выгнал.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85728"/>
            <a:ext cx="7719274" cy="621510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i="1" dirty="0" smtClean="0"/>
              <a:t>– И вот, когда тот разбойник потребовал, чтобы она выбрала, она, обняв их обеих сразу…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– Мама! – завопила Ася. – Я совсем не знаю, какой разбойник!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– А я знаю! – я, молниеносно. – Разбойник, это враг этой дамы, этой мамы, у которой было две дочери. И это, конечно, он убил их отца….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– </a:t>
            </a:r>
            <a:r>
              <a:rPr lang="ru-RU" i="1" dirty="0" err="1" smtClean="0"/>
              <a:t>Ма-ама</a:t>
            </a:r>
            <a:r>
              <a:rPr lang="ru-RU" i="1" dirty="0" smtClean="0"/>
              <a:t>! Как Муся смеет рассказывать твою сказку?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– Потому что он был в нее влюблен! – торжествовала я, и уже безудержно: – И ему лучше было ее видеть в могиле, чем…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– Какие африканские страсти! – сказала мать. – Откуда это у тебя?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– Из Пушкина. Но я другому отдана, но буду век ему верна. (И после краткой проверки.) Нет, кажется, из «Цыган».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– А по-моему, из «Курьера», который я тебе запретила читать….</a:t>
            </a:r>
            <a:endParaRPr lang="ru-RU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85728"/>
            <a:ext cx="7783832" cy="601504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– А кого, мама, она все-таки больше жалела? – не вытерпела Ася. – Потому что одна была болезненная… плохо ела, и котлет не ела, и бобов не ела, а от наваги ее даже тошнило… Но чтобы она нечаянно не умерла с голоду, мама становилась перед ней на колени и говорила: «Ну </a:t>
            </a:r>
            <a:r>
              <a:rPr lang="ru-RU" i="1" dirty="0" err="1" smtClean="0"/>
              <a:t>ррради</a:t>
            </a:r>
            <a:r>
              <a:rPr lang="ru-RU" i="1" dirty="0" smtClean="0"/>
              <a:t> Бога, еще один кусочек: открой, душенька, ротик, я тебе положу этот кусочек!» Значит, мама ее – больше любила!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– Может быть… – честно сказала мать, – то есть больше – жалела, хотя бы за то, что так плохо выкормила.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– Мама, не забудь про аппендицит! – взволнованно, Ася.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85728"/>
            <a:ext cx="7498080" cy="59626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smtClean="0"/>
              <a:t>Только через несколько лет в народе пошел слух о каком-то святом отшельнике, живущем в пещере, и…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– Мама! Это был – разбойник! – закричала я. – Это всегда так бывает. Он, конечно, стал самым хорошим на земле, после Бога! Только – ужасно жаль. Что жаль? – спросила мать.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– Разбойника! Потому что когда он так, как побитая собака, – поплелся – ни с чем! – она, конечно… </a:t>
            </a:r>
            <a:r>
              <a:rPr lang="ru-RU" b="1" i="1" dirty="0" smtClean="0"/>
              <a:t>я бы</a:t>
            </a:r>
            <a:r>
              <a:rPr lang="ru-RU" b="1" dirty="0" smtClean="0"/>
              <a:t>,</a:t>
            </a:r>
            <a:r>
              <a:rPr lang="ru-RU" i="1" dirty="0" smtClean="0"/>
              <a:t> конечно, его страшно полюбила: взяла бы его в дом, а потом бы непременно на нем женилась.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500042"/>
            <a:ext cx="7933588" cy="574835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/>
              <a:t>Игровые технологии</a:t>
            </a:r>
            <a:r>
              <a:rPr lang="ru-RU" dirty="0" smtClean="0"/>
              <a:t> тесно связаны со всеми сторонами воспитательной и образовательной работы детского сада и решением его основных задач, так как игра является основным видом  деятельности в детском саду.  </a:t>
            </a:r>
          </a:p>
          <a:p>
            <a:pPr algn="just">
              <a:buNone/>
            </a:pPr>
            <a:r>
              <a:rPr lang="ru-RU" dirty="0" smtClean="0"/>
              <a:t>   Некоторые современные образовательные программы предлагают использовать народную игру как средство педагогической коррекции поведения детей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Мир фантазий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Внутренняя жизнь ребенка проходит в фантазиях, мечтах и играх. Можно даже сказать, что дети – в основном дошкольники и младшие школьники – живут в двух мирах. Вот что пишет об этом детский психолог Мария </a:t>
            </a:r>
            <a:r>
              <a:rPr lang="ru-RU" dirty="0" err="1" smtClean="0"/>
              <a:t>Осорина</a:t>
            </a:r>
            <a:r>
              <a:rPr lang="ru-RU" dirty="0" smtClean="0"/>
              <a:t> в своей замечательной книге «Секретный мир детей»: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85728"/>
            <a:ext cx="7719274" cy="59626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Дома ребенок может одновременно сосуществовать в двух разных реальностях – в привычном мире окружающих предметов, где распоряжаются и оберегают ребенка взрослые, и в воображаемом собственном мире, наложенном поверх обыденности. Он тоже реален для ребенка, но невидим для других людей. Соответственно для взрослых он недоступен. Одни и те же предметы могут быть в обоих мирах сразу, имея, однако, там разные сущности. Вот вроде бы просто черное пальто висит, а посмотришь – как будто кто-то страшный.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85794"/>
            <a:ext cx="7498080" cy="54626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Воображаемый мир ребенка – это мир сказок, грез, собственных образов и историй; в нем живут разные персонажи, разыгрываются необыкновенные события, где сам «автор» нередко выступает в роли героя. Взрослый никогда по-настоящему не поймет ребенка, если не будет знать об этой его в буквальном смысле двойной жизни.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357166"/>
            <a:ext cx="8005026" cy="58912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Однажды мать трехлетнего мальчика обратилась к психологу: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Я очень беспокоюсь, у меня ребенок какой-то странный. Говорит, что был на войне и там его ранили в ногу, показывает мне место, куда его ранили. Я говорю: «Ты что, какая война, какая рана?!», а он ни в какую – бубнит одно и то же, и уже не первый день! Может быть, он у меня с ума сошел?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14290"/>
            <a:ext cx="7862150" cy="603411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В отличие от этой мамы, внимательные взрослые, особенно те, кто в силу избранной профессии много жили и общались с детьми, хорошо знают о фантазиях ребенка и помогают нам их понять. Вот снова отрывок из книги М. </a:t>
            </a:r>
            <a:r>
              <a:rPr lang="ru-RU" dirty="0" err="1" smtClean="0"/>
              <a:t>Осориной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i="1" dirty="0" smtClean="0"/>
              <a:t>Мама даже не подозревает, что, рассматривая суп в тарелке, ребенок видит подводный мир с водорослями и затонувшими кораблями, а проделывая ложкой бороздки в каше, представляет, что это ущелья среди гор, по которым пробираются герои его сюжета.</a:t>
            </a:r>
            <a:endParaRPr lang="ru-RU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Иногда поутру родители не знают, кто сидит перед ними в образе их родного дитяти: то ли это их дочка Настя, то ли Лисичка, которая аккуратно раскладывает свой пушистый хвост и требует на завтрак только то, что едят лисы. Чтобы не попасть впросак, бедным взрослым бывает полезно заранее спросить ребенка, с кем они имеют дело сегодня.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Что такое игра?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928670"/>
            <a:ext cx="7498080" cy="5319730"/>
          </a:xfrm>
        </p:spPr>
        <p:txBody>
          <a:bodyPr/>
          <a:lstStyle/>
          <a:p>
            <a:r>
              <a:rPr lang="ru-RU" dirty="0" smtClean="0"/>
              <a:t>Одной из основных характеристик игры является то, что ее мотив лежит в самом процессе игры, а не задается каким-то определенным продуктом.</a:t>
            </a:r>
          </a:p>
          <a:p>
            <a:r>
              <a:rPr lang="ru-RU" dirty="0" smtClean="0"/>
              <a:t> В этом смысле необходимо отличать игру как таковую от игровых методов обучения или игровых приемов, используемых в разные моменты организации жизни детей.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b="1" dirty="0" smtClean="0"/>
              <a:t>Эти игровые методы, безусловно, выполняют</a:t>
            </a:r>
            <a:br>
              <a:rPr lang="ru-RU" sz="2400" b="1" dirty="0" smtClean="0"/>
            </a:br>
            <a:r>
              <a:rPr lang="ru-RU" sz="2400" b="1" dirty="0" smtClean="0"/>
              <a:t>полезные задачи, но эти задачи определяются педагогом, а не детьми.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Примеры игровых приемов, используемых педагогами для обучения или организации жизни детей.</a:t>
            </a:r>
          </a:p>
          <a:p>
            <a:r>
              <a:rPr lang="ru-RU" dirty="0" smtClean="0"/>
              <a:t>Воспитатель носит на шее специальный «волшебный» карандаш, который он использует, когда нужно что-нибудь написать или нарисовать.</a:t>
            </a:r>
          </a:p>
          <a:p>
            <a:r>
              <a:rPr lang="ru-RU" dirty="0" smtClean="0"/>
              <a:t>Когда у одного из детей не получается что-то написать или нарисовать, воспитатель снимает с шеи карандаш, произносит «волшебное» заклинание и вручает карандаш ребенку, объясняя, что при помощи этого карандаша он сможет написать или нарисовать все, что ему хочется.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14290"/>
            <a:ext cx="7498080" cy="603411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Дети увлечены игрой в «цирк» на улице и не хотят идти назад в помещение. Воспитатель предлагает детям поиграть в лошадок, которые сначала бегают по кругу, а потом убегают «за кулисы».</a:t>
            </a:r>
          </a:p>
          <a:p>
            <a:r>
              <a:rPr lang="ru-RU" dirty="0" smtClean="0"/>
              <a:t>• Во время свободного выбора дети выбирают все центры активности кроме центра грамотности, хотя воспитатель поместил в центр много интересных книжек с картинками и других печатных материалов.</a:t>
            </a:r>
          </a:p>
          <a:p>
            <a:r>
              <a:rPr lang="ru-RU" dirty="0" smtClean="0"/>
              <a:t>Воспитатель решает добавить в центр кукольные кроватки и кукол, объявив детям, что теперь в этом центре будет «детская» и дети, играющие в центре, смогут укладывать малышей спать и читать им книжки. </a:t>
            </a:r>
          </a:p>
          <a:p>
            <a:r>
              <a:rPr lang="ru-RU" dirty="0" smtClean="0"/>
              <a:t>Популярность центра грамотности после этого существенно возрастает.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42918"/>
            <a:ext cx="7498080" cy="5605482"/>
          </a:xfrm>
        </p:spPr>
        <p:txBody>
          <a:bodyPr/>
          <a:lstStyle/>
          <a:p>
            <a:pPr algn="just"/>
            <a:r>
              <a:rPr lang="ru-RU" dirty="0" smtClean="0"/>
              <a:t>Применение игровых приемов в неигровой деятельности обычно повышает интерес детей к этой деятельности и способствует поддержанию этого интереса дольше, чем было бы без применения игровых приемов.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следует помнить, что даже обширное применение игровых приемов не заменяет свободной игры детей, в которой игра не ставится на службу каким-либо иным задачам, а подчиняется своей собственной логике.</a:t>
            </a:r>
          </a:p>
          <a:p>
            <a:r>
              <a:rPr lang="ru-RU" dirty="0" smtClean="0"/>
              <a:t>Следует также отметить, что эффективность применения игровых приемов педагогом зависит от того, насколько высок уровень игры, сложившийся у детей к этому моменту: если ребенок не умеет играть, ему трудно будет принять игровую ситуацию, заданную взрослым.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 какие игры играют дети?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Термин «игра» включает в себя разнообразные категории игр в том</a:t>
            </a:r>
          </a:p>
          <a:p>
            <a:pPr>
              <a:buNone/>
            </a:pPr>
            <a:r>
              <a:rPr lang="ru-RU" dirty="0" smtClean="0"/>
              <a:t>Числе:</a:t>
            </a:r>
          </a:p>
          <a:p>
            <a:r>
              <a:rPr lang="ru-RU" dirty="0" smtClean="0"/>
              <a:t>• Подвижные игры</a:t>
            </a:r>
          </a:p>
          <a:p>
            <a:r>
              <a:rPr lang="ru-RU" dirty="0" smtClean="0"/>
              <a:t>• Игры с предметами</a:t>
            </a:r>
          </a:p>
          <a:p>
            <a:r>
              <a:rPr lang="ru-RU" dirty="0" smtClean="0"/>
              <a:t>• Строительные игры</a:t>
            </a:r>
          </a:p>
          <a:p>
            <a:r>
              <a:rPr lang="ru-RU" dirty="0" smtClean="0"/>
              <a:t>• Компьютерные и видео игры</a:t>
            </a:r>
          </a:p>
          <a:p>
            <a:r>
              <a:rPr lang="ru-RU" dirty="0" smtClean="0"/>
              <a:t>• Настольные игры</a:t>
            </a:r>
          </a:p>
          <a:p>
            <a:r>
              <a:rPr lang="ru-RU" dirty="0" smtClean="0"/>
              <a:t>• Игры с правилами</a:t>
            </a:r>
          </a:p>
          <a:p>
            <a:r>
              <a:rPr lang="ru-RU" dirty="0" smtClean="0"/>
              <a:t>• Сюжетно-ролевые игры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250</TotalTime>
  <Words>1978</Words>
  <Application>Microsoft Office PowerPoint</Application>
  <PresentationFormat>Экран (4:3)</PresentationFormat>
  <Paragraphs>117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1" baseType="lpstr"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«Педагогический инструментарий решения задач дошкольного образования в  соответствии с ФГОС ДО»  Составила: педагог-психолог Станиславская К.С.</vt:lpstr>
      <vt:lpstr>Презентация PowerPoint</vt:lpstr>
      <vt:lpstr>Презентация PowerPoint</vt:lpstr>
      <vt:lpstr>Что такое игра? </vt:lpstr>
      <vt:lpstr>Эти игровые методы, безусловно, выполняют полезные задачи, но эти задачи определяются педагогом, а не детьми.</vt:lpstr>
      <vt:lpstr>Презентация PowerPoint</vt:lpstr>
      <vt:lpstr>Презентация PowerPoint</vt:lpstr>
      <vt:lpstr>Презентация PowerPoint</vt:lpstr>
      <vt:lpstr>В какие игры играют дети?</vt:lpstr>
      <vt:lpstr>Презентация PowerPoint</vt:lpstr>
      <vt:lpstr>Презентация PowerPoint</vt:lpstr>
      <vt:lpstr>В зависимости от уровня игры, наблюдаемого у детей,педагогическая поддержка игры может применять следующие формы:</vt:lpstr>
      <vt:lpstr>Презентация PowerPoint</vt:lpstr>
      <vt:lpstr>Презентация PowerPoint</vt:lpstr>
      <vt:lpstr>Презентация PowerPoint</vt:lpstr>
      <vt:lpstr>Взрослый в мире ребенка, ребенок в мире взрослого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Игры и загадки </vt:lpstr>
      <vt:lpstr>Сказки и истории </vt:lpstr>
      <vt:lpstr>Вот как об этом пишет русский историк Сергей Михайлович Соловьев (его детство пришлось на 20-е годы XIX столетия).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Мир фантазий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«Педагогический инструментарий решения задач дошкольного образования в  соответствии с ФГОС ДО»</dc:title>
  <dc:creator>Кудрявцева Елена</dc:creator>
  <cp:lastModifiedBy>User</cp:lastModifiedBy>
  <cp:revision>26</cp:revision>
  <dcterms:created xsi:type="dcterms:W3CDTF">2014-11-06T11:37:31Z</dcterms:created>
  <dcterms:modified xsi:type="dcterms:W3CDTF">2017-09-12T13:57:13Z</dcterms:modified>
</cp:coreProperties>
</file>